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8"/>
  </p:notesMasterIdLst>
  <p:sldIdLst>
    <p:sldId id="256" r:id="rId2"/>
    <p:sldId id="278" r:id="rId3"/>
    <p:sldId id="279" r:id="rId4"/>
    <p:sldId id="275" r:id="rId5"/>
    <p:sldId id="281" r:id="rId6"/>
    <p:sldId id="283" r:id="rId7"/>
    <p:sldId id="282" r:id="rId8"/>
    <p:sldId id="31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317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18" r:id="rId32"/>
    <p:sldId id="308" r:id="rId33"/>
    <p:sldId id="311" r:id="rId34"/>
    <p:sldId id="310" r:id="rId35"/>
    <p:sldId id="312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29" autoAdjust="0"/>
    <p:restoredTop sz="86678" autoAdjust="0"/>
  </p:normalViewPr>
  <p:slideViewPr>
    <p:cSldViewPr snapToGrid="0" snapToObjects="1">
      <p:cViewPr varScale="1">
        <p:scale>
          <a:sx n="63" d="100"/>
          <a:sy n="63" d="100"/>
        </p:scale>
        <p:origin x="117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amsden:Dropbox%20(CPN):CPN%20Team%20Folder:MD%20SUN:Community%20Solar:Education:Presentations:Community%20Solar%20Econom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amsden:Dropbox%20(CPN):CPN%20Team%20Folder:MD%20SUN:Community%20Solar:Education:Presentations:Community%20Solar%20Econom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63604762823001"/>
          <c:y val="2.2058823529411801E-2"/>
          <c:w val="0.82536395237176996"/>
          <c:h val="0.75671636174154699"/>
        </c:manualLayout>
      </c:layout>
      <c:lineChart>
        <c:grouping val="standard"/>
        <c:varyColors val="0"/>
        <c:ser>
          <c:idx val="0"/>
          <c:order val="0"/>
          <c:tx>
            <c:v>Without Solar</c:v>
          </c:tx>
          <c:cat>
            <c:numRef>
              <c:f>('Energy+Savings'!$A$2,'Energy+Savings'!$A$6,'Energy+Savings'!$A$12,'Energy+Savings'!$A$18,'Energy+Savings'!$A$24)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cat>
          <c:val>
            <c:numRef>
              <c:f>('Energy+Savings'!$E$2,'Energy+Savings'!$E$7,'Energy+Savings'!$E$13,'Energy+Savings'!$E$19,'Energy+Savings'!$E$25)</c:f>
              <c:numCache>
                <c:formatCode>"$"#,##0;[Red]"$"#,##0</c:formatCode>
                <c:ptCount val="5"/>
                <c:pt idx="0">
                  <c:v>1152</c:v>
                </c:pt>
                <c:pt idx="1">
                  <c:v>5995.0542643199997</c:v>
                </c:pt>
                <c:pt idx="2">
                  <c:v>12614.078591698009</c:v>
                </c:pt>
                <c:pt idx="3">
                  <c:v>19922.016287469869</c:v>
                </c:pt>
                <c:pt idx="4">
                  <c:v>27990.57000835321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18-43C3-B3BC-A9A2F436B13D}"/>
            </c:ext>
          </c:extLst>
        </c:ser>
        <c:ser>
          <c:idx val="2"/>
          <c:order val="1"/>
          <c:tx>
            <c:v>With Solar</c:v>
          </c:tx>
          <c:spPr>
            <a:ln>
              <a:prstDash val="sysDash"/>
            </a:ln>
          </c:spPr>
          <c:cat>
            <c:numRef>
              <c:f>('Energy+Savings'!$A$2,'Energy+Savings'!$A$6,'Energy+Savings'!$A$12,'Energy+Savings'!$A$18,'Energy+Savings'!$A$24)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cat>
          <c:val>
            <c:numRef>
              <c:f>('Energy+Savings'!$H$2,'Energy+Savings'!$H$7,'Energy+Savings'!$H$13,'Energy+Savings'!$H$19,'Energy+Savings'!$H$25)</c:f>
              <c:numCache>
                <c:formatCode>"$"#,##0;[Red]"$"#,##0</c:formatCode>
                <c:ptCount val="5"/>
                <c:pt idx="0">
                  <c:v>866.00000000000011</c:v>
                </c:pt>
                <c:pt idx="1">
                  <c:v>4391.1588175409497</c:v>
                </c:pt>
                <c:pt idx="2">
                  <c:v>8956.5754861401001</c:v>
                </c:pt>
                <c:pt idx="3">
                  <c:v>13734.760306664541</c:v>
                </c:pt>
                <c:pt idx="4">
                  <c:v>18768.754019880191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18-43C3-B3BC-A9A2F436B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830248"/>
        <c:axId val="2054833288"/>
      </c:lineChart>
      <c:catAx>
        <c:axId val="2054830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054833288"/>
        <c:crosses val="autoZero"/>
        <c:auto val="1"/>
        <c:lblAlgn val="ctr"/>
        <c:lblOffset val="100"/>
        <c:noMultiLvlLbl val="0"/>
      </c:catAx>
      <c:valAx>
        <c:axId val="2054833288"/>
        <c:scaling>
          <c:orientation val="minMax"/>
        </c:scaling>
        <c:delete val="1"/>
        <c:axPos val="l"/>
        <c:majorGridlines/>
        <c:numFmt formatCode="&quot;$&quot;#,##0;[Red]&quot;$&quot;#,##0" sourceLinked="1"/>
        <c:majorTickMark val="none"/>
        <c:minorTickMark val="none"/>
        <c:tickLblPos val="nextTo"/>
        <c:crossAx val="2054830248"/>
        <c:crosses val="autoZero"/>
        <c:crossBetween val="between"/>
      </c:valAx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63604762823001"/>
          <c:y val="2.2058823529411801E-2"/>
          <c:w val="0.82536395237176996"/>
          <c:h val="0.75671636174154699"/>
        </c:manualLayout>
      </c:layout>
      <c:lineChart>
        <c:grouping val="standard"/>
        <c:varyColors val="0"/>
        <c:ser>
          <c:idx val="0"/>
          <c:order val="0"/>
          <c:tx>
            <c:v>Without Solar</c:v>
          </c:tx>
          <c:cat>
            <c:numRef>
              <c:f>('Energy+Savings-Buy'!$A$2,'Energy+Savings-Buy'!$A$6,'Energy+Savings-Buy'!$A$12,'Energy+Savings-Buy'!$A$18,'Energy+Savings-Buy'!$A$24)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cat>
          <c:val>
            <c:numRef>
              <c:f>('Energy+Savings-Buy'!$E$2,'Energy+Savings-Buy'!$E$7,'Energy+Savings-Buy'!$E$13,'Energy+Savings-Buy'!$E$19,'Energy+Savings-Buy'!$E$25)</c:f>
              <c:numCache>
                <c:formatCode>"$"#,##0;[Red]"$"#,##0</c:formatCode>
                <c:ptCount val="5"/>
                <c:pt idx="0">
                  <c:v>1152</c:v>
                </c:pt>
                <c:pt idx="1">
                  <c:v>5995.0542643199997</c:v>
                </c:pt>
                <c:pt idx="2">
                  <c:v>12614.078591698009</c:v>
                </c:pt>
                <c:pt idx="3">
                  <c:v>19922.016287469869</c:v>
                </c:pt>
                <c:pt idx="4">
                  <c:v>27990.57000835321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67-4BBA-8D91-E595DC9B8CD5}"/>
            </c:ext>
          </c:extLst>
        </c:ser>
        <c:ser>
          <c:idx val="2"/>
          <c:order val="1"/>
          <c:tx>
            <c:v>With Solar</c:v>
          </c:tx>
          <c:spPr>
            <a:ln>
              <a:prstDash val="sysDash"/>
            </a:ln>
          </c:spPr>
          <c:cat>
            <c:numRef>
              <c:f>('Energy+Savings-Buy'!$A$2,'Energy+Savings-Buy'!$A$6,'Energy+Savings-Buy'!$A$12,'Energy+Savings-Buy'!$A$18,'Energy+Savings-Buy'!$A$24)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cat>
          <c:val>
            <c:numRef>
              <c:f>('Energy+Savings-Buy'!$H$2,'Energy+Savings-Buy'!$H$7,'Energy+Savings-Buy'!$H$13,'Energy+Savings-Buy'!$H$19,'Energy+Savings-Buy'!$H$25)</c:f>
              <c:numCache>
                <c:formatCode>"$"#,##0;[Red]"$"#,##0</c:formatCode>
                <c:ptCount val="5"/>
                <c:pt idx="0">
                  <c:v>8091</c:v>
                </c:pt>
                <c:pt idx="1">
                  <c:v>9048.4967233846273</c:v>
                </c:pt>
                <c:pt idx="2">
                  <c:v>10475.89244669045</c:v>
                </c:pt>
                <c:pt idx="3">
                  <c:v>12193.726253047171</c:v>
                </c:pt>
                <c:pt idx="4">
                  <c:v>14243.11645558049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67-4BBA-8D91-E595DC9B8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418296"/>
        <c:axId val="2136421336"/>
      </c:lineChart>
      <c:catAx>
        <c:axId val="213641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36421336"/>
        <c:crosses val="autoZero"/>
        <c:auto val="1"/>
        <c:lblAlgn val="ctr"/>
        <c:lblOffset val="100"/>
        <c:noMultiLvlLbl val="0"/>
      </c:catAx>
      <c:valAx>
        <c:axId val="2136421336"/>
        <c:scaling>
          <c:orientation val="minMax"/>
        </c:scaling>
        <c:delete val="1"/>
        <c:axPos val="l"/>
        <c:majorGridlines/>
        <c:numFmt formatCode="&quot;$&quot;#,##0;[Red]&quot;$&quot;#,##0" sourceLinked="1"/>
        <c:majorTickMark val="none"/>
        <c:minorTickMark val="none"/>
        <c:tickLblPos val="nextTo"/>
        <c:crossAx val="2136418296"/>
        <c:crosses val="autoZero"/>
        <c:crossBetween val="between"/>
      </c:valAx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6C324-C659-C344-86D3-A9389ADC79BE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D34C-A195-3C44-B33F-6F3EA53F9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were only two companies working in DC.  They told</a:t>
            </a:r>
            <a:r>
              <a:rPr lang="en-US" baseline="0" dirty="0"/>
              <a:t> us totally different things about how to install PV on our roof,  and then there were the issues of  </a:t>
            </a:r>
            <a:r>
              <a:rPr lang="en-US" dirty="0"/>
              <a:t>Cost, equipment,</a:t>
            </a:r>
            <a:r>
              <a:rPr lang="en-US" baseline="0" dirty="0"/>
              <a:t> taxes, regulations, rules, permits, meters, billing, historic association, SRECs, PSC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0FA56-5315-4421-9FA0-3058BC84E95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4094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600201"/>
            <a:ext cx="7772400" cy="187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431433"/>
            <a:ext cx="8228707" cy="4694333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0" name="Picture 9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5" name="Picture 4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6" name="Picture 5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pic>
        <p:nvPicPr>
          <p:cNvPr id="9" name="Picture 8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3" name="Picture 12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1432"/>
            <a:ext cx="3008313" cy="84186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1433"/>
            <a:ext cx="5111750" cy="4694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rgbClr val="FF9300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40000"/>
            <a:ext cx="3008313" cy="3586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0236-0E9A-B34F-BDAC-6718234C9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erican flag group.jpg">
            <a:extLst>
              <a:ext uri="{FF2B5EF4-FFF2-40B4-BE49-F238E27FC236}">
                <a16:creationId xmlns:a16="http://schemas.microsoft.com/office/drawing/2014/main" id="{390AECA4-6C41-4EB3-AF14-4BE5FEA4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1055"/>
            <a:ext cx="9144000" cy="3849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14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428"/>
            <a:ext cx="9144000" cy="14791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27005"/>
            <a:ext cx="9144000" cy="69780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information Session</a:t>
            </a:r>
          </a:p>
        </p:txBody>
      </p:sp>
      <p:pic>
        <p:nvPicPr>
          <p:cNvPr id="11" name="Picture 10" descr="SUN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3" y="188596"/>
            <a:ext cx="2444763" cy="17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0" t="8717" b="4778"/>
          <a:stretch/>
        </p:blipFill>
        <p:spPr bwMode="auto">
          <a:xfrm>
            <a:off x="1049732" y="1152848"/>
            <a:ext cx="7044537" cy="51375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2F725E8-E8F9-4576-BAEE-92F51389FC1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83863-BDF4-45B0-AC11-23EF57BA1224}"/>
              </a:ext>
            </a:extLst>
          </p:cNvPr>
          <p:cNvSpPr/>
          <p:nvPr/>
        </p:nvSpPr>
        <p:spPr>
          <a:xfrm>
            <a:off x="1046756" y="4375565"/>
            <a:ext cx="7047514" cy="1916053"/>
          </a:xfrm>
          <a:prstGeom prst="rect">
            <a:avLst/>
          </a:prstGeom>
          <a:solidFill>
            <a:srgbClr val="FF93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E6B69EA-C7FF-434F-99E6-7D594C689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631" y="4402861"/>
            <a:ext cx="6352674" cy="18163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does a solar panel work?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photovoltaic (PV)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Converts solar energy to electricity</a:t>
            </a:r>
          </a:p>
        </p:txBody>
      </p:sp>
    </p:spTree>
    <p:extLst>
      <p:ext uri="{BB962C8B-B14F-4D97-AF65-F5344CB8AC3E}">
        <p14:creationId xmlns:p14="http://schemas.microsoft.com/office/powerpoint/2010/main" val="4980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System components: </a:t>
            </a:r>
            <a:r>
              <a:rPr lang="en-US" dirty="0">
                <a:latin typeface="Franklin Gothic Medium" panose="020B0603020102020204" pitchFamily="34" charset="0"/>
              </a:rPr>
              <a:t>Panels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06" y="2484120"/>
            <a:ext cx="3249823" cy="3249823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189683" y="2460924"/>
            <a:ext cx="13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Cell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647" y="5560522"/>
            <a:ext cx="279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Panel / Module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Picture 11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48487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13" name="Picture 12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576529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pic>
        <p:nvPicPr>
          <p:cNvPr id="14" name="Picture 13" descr="http://www.solarpanel-manufacturer.com/picture/monocrystalline-solar-panels/solar-module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0445" y="3436517"/>
            <a:ext cx="1965909" cy="196590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</p:pic>
      <p:sp>
        <p:nvSpPr>
          <p:cNvPr id="15" name="TextBox 14"/>
          <p:cNvSpPr txBox="1"/>
          <p:nvPr/>
        </p:nvSpPr>
        <p:spPr>
          <a:xfrm>
            <a:off x="4102872" y="5560522"/>
            <a:ext cx="405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Solar Array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6FEB7A9-B20E-46F6-912B-B9AC5274E6F1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4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6988" y="1435772"/>
            <a:ext cx="3921114" cy="118315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System components: 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Inverter &amp; Racking</a:t>
            </a:r>
            <a:endParaRPr lang="en-US" b="1" dirty="0"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96765"/>
            <a:ext cx="5732174" cy="31006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 descr="https://encrypted-tbn0.gstatic.com/images?q=tbn:ANd9GcRcU0ZRZcwqs0EILxOZV4Hk_64LhRT8ZQ7m6OhNV15okGi_fP3L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4206" y="2027349"/>
            <a:ext cx="3249794" cy="27382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89314" y="5897409"/>
            <a:ext cx="291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Racking system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1550" y="5000510"/>
            <a:ext cx="15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Inverter</a:t>
            </a:r>
            <a:endParaRPr lang="en-US" sz="2800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618D8F2-9694-44B5-86F4-5FBF2B71B17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1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olarquotes.com.au/img/solar-panel-area-3k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1854516"/>
            <a:ext cx="6019800" cy="3130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64630"/>
            <a:ext cx="9143999" cy="860376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>
                <a:latin typeface="Franklin Gothic Medium" panose="020B0603020102020204" pitchFamily="34" charset="0"/>
              </a:rPr>
              <a:t>Terminology: </a:t>
            </a:r>
            <a:r>
              <a:rPr lang="en-US" sz="3000" dirty="0">
                <a:latin typeface="Franklin Gothic Medium" panose="020B0603020102020204" pitchFamily="34" charset="0"/>
              </a:rPr>
              <a:t>Kilowatts (kW) &amp; Kilowatt-hours (kWh)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4670290"/>
            <a:ext cx="9143999" cy="174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System measured in kW</a:t>
            </a:r>
          </a:p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Electricity production in kWh</a:t>
            </a:r>
          </a:p>
          <a:p>
            <a:pPr algn="l"/>
            <a:r>
              <a:rPr lang="en-US" sz="3000" dirty="0">
                <a:latin typeface="Franklin Gothic Medium" panose="020B0603020102020204" pitchFamily="34" charset="0"/>
              </a:rPr>
              <a:t>Most homeowners install between 2 kW – 12 kW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291A44-1D60-4137-A4D7-C5A3702E71A3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299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21359" y="1125552"/>
            <a:ext cx="6701282" cy="71796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does solar connect to my roof?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8B72CF-43E7-4AB8-9539-6689C84090E7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B83B2-D17C-4DD8-9EF9-1641E925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7457"/>
            <a:ext cx="9144000" cy="442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22EB7-6208-438C-B065-038FE9E8D80D}"/>
              </a:ext>
            </a:extLst>
          </p:cNvPr>
          <p:cNvSpPr txBox="1"/>
          <p:nvPr/>
        </p:nvSpPr>
        <p:spPr>
          <a:xfrm>
            <a:off x="272142" y="6338054"/>
            <a:ext cx="382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Huffington Post</a:t>
            </a:r>
          </a:p>
        </p:txBody>
      </p:sp>
    </p:spTree>
    <p:extLst>
      <p:ext uri="{BB962C8B-B14F-4D97-AF65-F5344CB8AC3E}">
        <p14:creationId xmlns:p14="http://schemas.microsoft.com/office/powerpoint/2010/main" val="250243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Shape 1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66" b="-1"/>
          <a:stretch/>
        </p:blipFill>
        <p:spPr>
          <a:xfrm>
            <a:off x="0" y="1144301"/>
            <a:ext cx="9144000" cy="49380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85E56EB-3F5B-49FD-949F-E317BA51A91D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62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85E56EB-3F5B-49FD-949F-E317BA51A91D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5" name="Picture 4" descr="Beam Install Example.jpg">
            <a:extLst>
              <a:ext uri="{FF2B5EF4-FFF2-40B4-BE49-F238E27FC236}">
                <a16:creationId xmlns:a16="http://schemas.microsoft.com/office/drawing/2014/main" id="{EF42071A-6696-4350-855A-85D36D60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1" b="14242"/>
          <a:stretch/>
        </p:blipFill>
        <p:spPr>
          <a:xfrm>
            <a:off x="0" y="1107531"/>
            <a:ext cx="9197750" cy="500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2196" y="1801279"/>
            <a:ext cx="5419214" cy="32554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does it connect to my electrical panel?</a:t>
            </a:r>
          </a:p>
          <a:p>
            <a:pPr marL="0" indent="0">
              <a:buNone/>
            </a:pP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Simple connection, most home electric systems don’t need upgrades before solar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20160121_17181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75754" y="2201306"/>
            <a:ext cx="5604392" cy="345288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B9493BB-AA80-49CB-814B-79FF8908D7B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48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86409" y="1273848"/>
            <a:ext cx="6371182" cy="57494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makes a site good for solar?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978548"/>
            <a:ext cx="3016665" cy="2364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92" y="4446572"/>
            <a:ext cx="3549559" cy="1819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403" y="4446572"/>
            <a:ext cx="261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Roof faces southerly direction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597" y="4025611"/>
            <a:ext cx="44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No shading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4592" y="6323661"/>
            <a:ext cx="36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Franklin Gothic Medium" panose="020B0603020102020204" pitchFamily="34" charset="0"/>
              </a:rPr>
              <a:t>Enough space to mount panels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175" y="1903386"/>
            <a:ext cx="5094825" cy="211676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0167FC5-DA98-40E4-A94E-256B3D70C9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0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6254" y="1170409"/>
            <a:ext cx="7151492" cy="58664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How a solar PV system works (grid tied)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Shape 94"/>
          <p:cNvSpPr txBox="1">
            <a:spLocks/>
          </p:cNvSpPr>
          <p:nvPr/>
        </p:nvSpPr>
        <p:spPr>
          <a:xfrm>
            <a:off x="2664959" y="6373417"/>
            <a:ext cx="3823275" cy="227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small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ctr">
              <a:buSzPct val="25000"/>
            </a:pPr>
            <a:r>
              <a:rPr lang="en-US" sz="1600" dirty="0">
                <a:latin typeface="Franklin Gothic Medium" panose="020B0603020102020204" pitchFamily="34" charset="0"/>
              </a:rPr>
              <a:t>Via </a:t>
            </a:r>
            <a:r>
              <a:rPr lang="en-US" sz="1600" dirty="0" err="1">
                <a:latin typeface="Franklin Gothic Medium" panose="020B0603020102020204" pitchFamily="34" charset="0"/>
              </a:rPr>
              <a:t>wattpatrol.com</a:t>
            </a:r>
            <a:endParaRPr lang="en-US" sz="1600" dirty="0">
              <a:latin typeface="Franklin Gothic Medium" panose="020B0603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41" y="1741811"/>
            <a:ext cx="6028319" cy="447818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A37642C2-F5A7-4197-82C3-CE1E79FC1F6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354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385638"/>
            <a:ext cx="91440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1. Who we are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2. How we got started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C59ACC-5B89-4B8F-87D9-005FEE537D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Overview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409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28B721D-A1A6-4EE1-BE09-ED9E0FA9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A4AD5-9298-4E6C-B66A-4A5CC283E15E}"/>
              </a:ext>
            </a:extLst>
          </p:cNvPr>
          <p:cNvSpPr/>
          <p:nvPr/>
        </p:nvSpPr>
        <p:spPr>
          <a:xfrm>
            <a:off x="330200" y="1902793"/>
            <a:ext cx="8483600" cy="4433606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59E7C6-65A6-4AE0-8BB0-DE3062524706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199" y="1952897"/>
            <a:ext cx="8483600" cy="440152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is net metering?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Allows flow of electricity to AND from customer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When generation is more than use, extra electricity flows back through meter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You receive a credit on your power bill for that excess production</a:t>
            </a:r>
          </a:p>
        </p:txBody>
      </p:sp>
    </p:spTree>
    <p:extLst>
      <p:ext uri="{BB962C8B-B14F-4D97-AF65-F5344CB8AC3E}">
        <p14:creationId xmlns:p14="http://schemas.microsoft.com/office/powerpoint/2010/main" val="30716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311732"/>
            <a:ext cx="8483600" cy="27645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Net metering, continued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Monthly electric bill:</a:t>
            </a:r>
          </a:p>
          <a:p>
            <a:pPr lvl="1"/>
            <a:r>
              <a:rPr lang="en-US" dirty="0">
                <a:latin typeface="Franklin Gothic Medium" panose="020B0603020102020204" pitchFamily="34" charset="0"/>
              </a:rPr>
              <a:t>[Amount electricity used] – [Amount electricity produced]</a:t>
            </a: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Utilities required by law to let you net meter</a:t>
            </a:r>
          </a:p>
          <a:p>
            <a:pPr lvl="1"/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ustomer at electric meter 260 x 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329"/>
            <a:ext cx="6026952" cy="27816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E23AFAE-793B-4CB5-B9F2-54D17BA4E578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296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77827" y="1395663"/>
            <a:ext cx="4777915" cy="473010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What happens when the power goes out?</a:t>
            </a:r>
            <a:br>
              <a:rPr lang="en-US" b="1" dirty="0">
                <a:latin typeface="Franklin Gothic Medium" panose="020B0603020102020204" pitchFamily="34" charset="0"/>
              </a:rPr>
            </a:br>
            <a:endParaRPr lang="en-US" b="1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When grid is down, solar shuts off (safety mechanism)</a:t>
            </a:r>
            <a:br>
              <a:rPr lang="en-US" dirty="0">
                <a:latin typeface="Franklin Gothic Medium" panose="020B0603020102020204" pitchFamily="34" charset="0"/>
              </a:rPr>
            </a:br>
            <a:endParaRPr lang="en-US" dirty="0"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Franklin Gothic Medium" panose="020B0603020102020204" pitchFamily="34" charset="0"/>
              </a:rPr>
              <a:t>Need batteries if you want you want power during outages</a:t>
            </a:r>
          </a:p>
          <a:p>
            <a:pPr lvl="1"/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Transformers_N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52"/>
            <a:ext cx="3780514" cy="573244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8DB3DCE-8627-4887-9473-7C512C5039F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38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10FD9F4-0392-4253-A303-C25210C3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89FF2D-349C-4B9B-8ADB-069DC2334882}"/>
              </a:ext>
            </a:extLst>
          </p:cNvPr>
          <p:cNvSpPr/>
          <p:nvPr/>
        </p:nvSpPr>
        <p:spPr>
          <a:xfrm>
            <a:off x="330200" y="1405720"/>
            <a:ext cx="8483600" cy="5213444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1600647"/>
            <a:ext cx="8298542" cy="45251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Frequently asked questions</a:t>
            </a:r>
            <a:b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endParaRPr lang="en-US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Warranties?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Homeowners’ insurance?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Maintenance?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long do systems last?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Will HOA allow solar on my home?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if I’m In a historic district?</a:t>
            </a:r>
          </a:p>
          <a:p>
            <a:pPr lvl="1"/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AD7294-E0AA-498F-B5C1-CA03A54707E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0" y="2979738"/>
            <a:ext cx="91440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474209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2" y="1264629"/>
            <a:ext cx="4748383" cy="486113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Solar co-op benefits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Get best value on installation and support throughout the process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Connect with fellow solar enthusiasts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Become part of the growing solar movement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36923B-AD35-4A71-AB6D-1DC9C7D1F38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6B504-0FA9-421C-AA21-FB73E9D1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760" y="1125552"/>
            <a:ext cx="3825240" cy="5100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8FF3C-74A6-4B91-9E9F-C6C943868952}"/>
              </a:ext>
            </a:extLst>
          </p:cNvPr>
          <p:cNvSpPr txBox="1"/>
          <p:nvPr/>
        </p:nvSpPr>
        <p:spPr>
          <a:xfrm>
            <a:off x="5900737" y="5756434"/>
            <a:ext cx="324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Peggi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Ignagni’s</a:t>
            </a:r>
            <a:r>
              <a:rPr lang="en-US" dirty="0">
                <a:solidFill>
                  <a:schemeClr val="bg1"/>
                </a:solidFill>
              </a:rPr>
              <a:t> install in Oberlin.</a:t>
            </a:r>
          </a:p>
        </p:txBody>
      </p:sp>
    </p:spTree>
    <p:extLst>
      <p:ext uri="{BB962C8B-B14F-4D97-AF65-F5344CB8AC3E}">
        <p14:creationId xmlns:p14="http://schemas.microsoft.com/office/powerpoint/2010/main" val="1191045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43E4C7-A332-48E8-837D-2B4CF140C870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5A98B-502D-443B-A512-AD8F8F659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9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8E19CE1D-2383-4255-BC05-C11A7C44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0FE99A-5B33-44F4-8574-3BCE021C4FB3}"/>
              </a:ext>
            </a:extLst>
          </p:cNvPr>
          <p:cNvSpPr/>
          <p:nvPr/>
        </p:nvSpPr>
        <p:spPr>
          <a:xfrm>
            <a:off x="330200" y="1405720"/>
            <a:ext cx="8483600" cy="5213444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Who picks the installer? Co-op members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Co-op participants select specific installer criteria including: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Price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Equipment quality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Warranties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Are a local company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B4F23BE-3E21-429E-AD44-EC3CF5222BA7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52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2: How Solar Co-ops Work</a:t>
            </a:r>
            <a:endParaRPr lang="en-US" sz="52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0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13024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CBD0F45-47CC-4914-AEA7-AF07AE34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C182E7-C3A2-4F27-9638-9AEBD0A4B123}"/>
              </a:ext>
            </a:extLst>
          </p:cNvPr>
          <p:cNvSpPr/>
          <p:nvPr/>
        </p:nvSpPr>
        <p:spPr>
          <a:xfrm>
            <a:off x="330199" y="1457769"/>
            <a:ext cx="8605253" cy="4996382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691880"/>
            <a:ext cx="8228707" cy="42868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 few considerations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priced by the watt (not by panel)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$9000 / 3000 Watts  (i.e. 3kW) = $3/Watt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is long-term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 moving parts &amp; 20-25 year lifespan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Average residential electricity rate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Rising energy prices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sym typeface="Wingdings" panose="05000000000000000000" pitchFamily="2" charset="2"/>
              </a:rPr>
              <a:t>increased value for your solar array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C48EDFA-239C-41DE-9B64-7DDAE6EA386F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0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koma Silver Spring Solar Co-op Group Shot-small.jpg">
            <a:extLst>
              <a:ext uri="{FF2B5EF4-FFF2-40B4-BE49-F238E27FC236}">
                <a16:creationId xmlns:a16="http://schemas.microsoft.com/office/drawing/2014/main" id="{C9529571-C97F-4067-86E5-B00844453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3161"/>
          <a:stretch/>
        </p:blipFill>
        <p:spPr>
          <a:xfrm>
            <a:off x="0" y="1088574"/>
            <a:ext cx="9144000" cy="5769426"/>
          </a:xfrm>
          <a:prstGeom prst="rect">
            <a:avLst/>
          </a:prstGeom>
        </p:spPr>
      </p:pic>
      <p:pic>
        <p:nvPicPr>
          <p:cNvPr id="10" name="Picture 9" descr="AdobeStock_65254880.jpeg"/>
          <p:cNvPicPr>
            <a:picLocks noChangeAspect="1"/>
          </p:cNvPicPr>
          <p:nvPr/>
        </p:nvPicPr>
        <p:blipFill>
          <a:blip r:embed="rId3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724" y="4384798"/>
            <a:ext cx="3522276" cy="2487672"/>
          </a:xfrm>
          <a:prstGeom prst="rect">
            <a:avLst/>
          </a:prstGeom>
          <a:effectLst>
            <a:outerShdw blurRad="50800" dist="50800" dir="5400000" algn="ctr" rotWithShape="0">
              <a:srgbClr val="FF9300">
                <a:alpha val="75000"/>
              </a:srgbClr>
            </a:outerShdw>
          </a:effectLst>
        </p:spPr>
      </p:pic>
      <p:sp>
        <p:nvSpPr>
          <p:cNvPr id="11" name="Subtitle 2"/>
          <p:cNvSpPr>
            <a:spLocks noGrp="1"/>
          </p:cNvSpPr>
          <p:nvPr>
            <p:ph type="subTitle" idx="4294967295"/>
          </p:nvPr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Who We Are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621724" y="4384798"/>
            <a:ext cx="3522276" cy="2457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 are a network of people taking control of our energy by installing solar and generating our own electricity.</a:t>
            </a:r>
            <a:endParaRPr lang="en-US" sz="2600" b="1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08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142" y="1427747"/>
            <a:ext cx="5295758" cy="46980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Franklin Gothic Medium" panose="020B0603020102020204" pitchFamily="34" charset="0"/>
              </a:rPr>
              <a:t>Solar is increasingly affordable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Costs have dropped 90% since the 1970s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Solar is no longer a specialty, expensive, or boutique project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But, can still be daunting to tackle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639" y="1647783"/>
            <a:ext cx="3812361" cy="44223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332620" y="2158730"/>
            <a:ext cx="2575120" cy="650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1970’s	2013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50979" y="2689587"/>
            <a:ext cx="717175" cy="567764"/>
          </a:xfrm>
          <a:prstGeom prst="line">
            <a:avLst/>
          </a:prstGeom>
          <a:ln w="76200" cmpd="sng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570630" y="2794174"/>
            <a:ext cx="1" cy="2629646"/>
          </a:xfrm>
          <a:prstGeom prst="line">
            <a:avLst/>
          </a:prstGeom>
          <a:ln w="76200" cmpd="sng">
            <a:solidFill>
              <a:srgbClr val="008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8E01DC1F-75A8-4483-BD06-5823D31F683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22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6CE75C-9800-4DF7-8204-1FA863E233AC}"/>
              </a:ext>
            </a:extLst>
          </p:cNvPr>
          <p:cNvSpPr txBox="1">
            <a:spLocks/>
          </p:cNvSpPr>
          <p:nvPr/>
        </p:nvSpPr>
        <p:spPr>
          <a:xfrm>
            <a:off x="863011" y="2133797"/>
            <a:ext cx="3359124" cy="511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/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defRPr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Monthly purchase of solar kWh</a:t>
            </a:r>
          </a:p>
        </p:txBody>
      </p:sp>
      <p:graphicFrame>
        <p:nvGraphicFramePr>
          <p:cNvPr id="5" name="Chart 4" title="Solar Savings">
            <a:extLst>
              <a:ext uri="{FF2B5EF4-FFF2-40B4-BE49-F238E27FC236}">
                <a16:creationId xmlns:a16="http://schemas.microsoft.com/office/drawing/2014/main" id="{2E51467E-50CF-4765-87ED-BFA537F619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056856"/>
              </p:ext>
            </p:extLst>
          </p:nvPr>
        </p:nvGraphicFramePr>
        <p:xfrm>
          <a:off x="313357" y="2829466"/>
          <a:ext cx="3908778" cy="223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D4373AB-AC86-4712-98EF-75E68E5B11DA}"/>
              </a:ext>
            </a:extLst>
          </p:cNvPr>
          <p:cNvSpPr txBox="1">
            <a:spLocks/>
          </p:cNvSpPr>
          <p:nvPr/>
        </p:nvSpPr>
        <p:spPr>
          <a:xfrm>
            <a:off x="4759746" y="2127724"/>
            <a:ext cx="3544730" cy="571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Font typeface="Arial"/>
              <a:buNone/>
              <a:defRPr sz="3000" b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defRPr>
            </a:lvl1pPr>
            <a:lvl2pPr indent="0" algn="ctr">
              <a:spcBef>
                <a:spcPct val="2000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One time purchase of solar array</a:t>
            </a:r>
          </a:p>
        </p:txBody>
      </p:sp>
      <p:graphicFrame>
        <p:nvGraphicFramePr>
          <p:cNvPr id="7" name="Chart 6" title="Solar Savings">
            <a:extLst>
              <a:ext uri="{FF2B5EF4-FFF2-40B4-BE49-F238E27FC236}">
                <a16:creationId xmlns:a16="http://schemas.microsoft.com/office/drawing/2014/main" id="{709A2AB7-0190-4E26-A536-C122B554D1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197918"/>
              </p:ext>
            </p:extLst>
          </p:nvPr>
        </p:nvGraphicFramePr>
        <p:xfrm>
          <a:off x="4222135" y="2829467"/>
          <a:ext cx="4082341" cy="224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9868EF90-EDD7-4F38-9447-72D4E6F8A8F5}"/>
              </a:ext>
            </a:extLst>
          </p:cNvPr>
          <p:cNvSpPr txBox="1">
            <a:spLocks/>
          </p:cNvSpPr>
          <p:nvPr/>
        </p:nvSpPr>
        <p:spPr>
          <a:xfrm>
            <a:off x="663606" y="1219993"/>
            <a:ext cx="7973652" cy="733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Electricity costs example over 20 years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347AD4-4E28-4C64-9809-14F9D0D322A1}"/>
              </a:ext>
            </a:extLst>
          </p:cNvPr>
          <p:cNvSpPr txBox="1">
            <a:spLocks/>
          </p:cNvSpPr>
          <p:nvPr/>
        </p:nvSpPr>
        <p:spPr>
          <a:xfrm>
            <a:off x="2144362" y="4791393"/>
            <a:ext cx="933520" cy="57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years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A646579-B875-41EF-9738-76809CCEC78C}"/>
              </a:ext>
            </a:extLst>
          </p:cNvPr>
          <p:cNvSpPr txBox="1">
            <a:spLocks/>
          </p:cNvSpPr>
          <p:nvPr/>
        </p:nvSpPr>
        <p:spPr>
          <a:xfrm>
            <a:off x="6136645" y="4791393"/>
            <a:ext cx="933520" cy="57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years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A699DD-361E-4ACF-B2EE-42B3EAEC7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869" y="5158053"/>
            <a:ext cx="1976461" cy="628874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6A4DAE0-0497-4515-97AD-28946996A25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050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D11D2D2-2F0D-47A2-9FFC-70E9F4FE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32F76C-074B-4112-8A07-31A55C80BA29}"/>
              </a:ext>
            </a:extLst>
          </p:cNvPr>
          <p:cNvSpPr/>
          <p:nvPr/>
        </p:nvSpPr>
        <p:spPr>
          <a:xfrm>
            <a:off x="330200" y="1562501"/>
            <a:ext cx="8483600" cy="4518259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647" y="1703863"/>
            <a:ext cx="8228707" cy="458124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Financing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Standard 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loans &amp; bridge loans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HELOC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4765EE8-6548-480C-8CDB-A721233FACDE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3: Solar Economics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3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436515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1A5F18D-5A0D-45E2-9E86-44D74981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D93B5-0313-4943-8C32-D653E1DC5321}"/>
              </a:ext>
            </a:extLst>
          </p:cNvPr>
          <p:cNvSpPr/>
          <p:nvPr/>
        </p:nvSpPr>
        <p:spPr>
          <a:xfrm>
            <a:off x="330200" y="1736016"/>
            <a:ext cx="8483600" cy="4465691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588" y="1895353"/>
            <a:ext cx="8228707" cy="41345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NEW URL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the CO-OP NAME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Join the listerv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Spread the word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EBA03-EEC7-4E1E-99F4-111563BF90CB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What’s Next?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5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124385-2543-4775-BAD9-BF3DF5016A08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Useful Resource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C9B4D-A3EC-492B-8A6F-AF0B50E0C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046"/>
            <a:ext cx="9144000" cy="47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0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471" y="2914184"/>
            <a:ext cx="8483600" cy="9555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Thank You!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highlight>
                  <a:srgbClr val="FFFF00"/>
                </a:highlight>
                <a:latin typeface="Franklin Gothic Medium" panose="020B0603020102020204" pitchFamily="34" charset="0"/>
                <a:cs typeface="Calibri"/>
              </a:rPr>
              <a:t>PRESENTER NAME</a:t>
            </a: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United Neighbors of Ohio</a:t>
            </a:r>
          </a:p>
        </p:txBody>
      </p:sp>
    </p:spTree>
    <p:extLst>
      <p:ext uri="{BB962C8B-B14F-4D97-AF65-F5344CB8AC3E}">
        <p14:creationId xmlns:p14="http://schemas.microsoft.com/office/powerpoint/2010/main" val="310610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oof photos and crazy cakes 02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18"/>
          <a:stretch/>
        </p:blipFill>
        <p:spPr>
          <a:xfrm>
            <a:off x="-1" y="1125552"/>
            <a:ext cx="9144001" cy="57324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AdobeStock_65254880.jpeg">
            <a:extLst>
              <a:ext uri="{FF2B5EF4-FFF2-40B4-BE49-F238E27FC236}">
                <a16:creationId xmlns:a16="http://schemas.microsoft.com/office/drawing/2014/main" id="{CAB006D3-1A06-4417-9A94-FA736E8EB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52" y="2375408"/>
            <a:ext cx="2983547" cy="2107185"/>
          </a:xfrm>
          <a:prstGeom prst="rect">
            <a:avLst/>
          </a:prstGeom>
          <a:solidFill>
            <a:srgbClr val="FF9300">
              <a:alpha val="75000"/>
            </a:srgbClr>
          </a:solidFill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486294" y="2693499"/>
            <a:ext cx="2339892" cy="147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Started in 2007 and i</a:t>
            </a:r>
            <a:r>
              <a:rPr lang="en-US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 wasn’t easy!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7" y="4765284"/>
            <a:ext cx="3917463" cy="2092716"/>
          </a:xfrm>
          <a:prstGeom prst="rect">
            <a:avLst/>
          </a:prstGeom>
          <a:effectLst/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B398218-FEB0-4DFF-BA62-B014673787FC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Got Started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63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5391" y="1279710"/>
            <a:ext cx="2354702" cy="188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907675" y="1236079"/>
            <a:ext cx="3112319" cy="29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 descr="Thin Film Instal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43" y="1213864"/>
            <a:ext cx="3518434" cy="3449765"/>
          </a:xfrm>
          <a:prstGeom prst="rect">
            <a:avLst/>
          </a:prstGeom>
        </p:spPr>
      </p:pic>
      <p:pic>
        <p:nvPicPr>
          <p:cNvPr id="6" name="Content Placeholder 3" descr="tom kelly's house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4269" y="4269516"/>
            <a:ext cx="2945726" cy="2501399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528" y="5638186"/>
            <a:ext cx="1998469" cy="95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28533">
            <a:off x="2513448" y="3716373"/>
            <a:ext cx="4391257" cy="189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19140000">
            <a:off x="0" y="3479800"/>
            <a:ext cx="3557588" cy="892175"/>
          </a:xfrm>
          <a:prstGeom prst="rect">
            <a:avLst/>
          </a:prstGeom>
          <a:solidFill>
            <a:srgbClr val="FF93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lstStyle/>
          <a:p>
            <a:pPr algn="ctr"/>
            <a:r>
              <a:rPr lang="en-US" sz="2600" dirty="0">
                <a:latin typeface="Franklin Gothic Medium" panose="020B0603020102020204" pitchFamily="34" charset="0"/>
              </a:rPr>
              <a:t>It was harder than</a:t>
            </a:r>
            <a:br>
              <a:rPr lang="en-US" sz="2600" dirty="0">
                <a:latin typeface="Franklin Gothic Medium" panose="020B0603020102020204" pitchFamily="34" charset="0"/>
              </a:rPr>
            </a:br>
            <a:r>
              <a:rPr lang="en-US" sz="2600" dirty="0">
                <a:latin typeface="Franklin Gothic Medium" panose="020B0603020102020204" pitchFamily="34" charset="0"/>
              </a:rPr>
              <a:t> we thought!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5426" y="5187658"/>
            <a:ext cx="2048843" cy="167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C7A4E62-ED21-4207-9415-EA5BC346EF36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Got Started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23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DC_SUN_Logo_Stacked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6" y="1976528"/>
            <a:ext cx="1553083" cy="1502926"/>
          </a:xfrm>
          <a:prstGeom prst="rect">
            <a:avLst/>
          </a:prstGeom>
        </p:spPr>
      </p:pic>
      <p:pic>
        <p:nvPicPr>
          <p:cNvPr id="10" name="Picture 9" descr="FL_SUN_Logo_Stacked_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29" y="1262065"/>
            <a:ext cx="1650708" cy="1514548"/>
          </a:xfrm>
          <a:prstGeom prst="rect">
            <a:avLst/>
          </a:prstGeom>
        </p:spPr>
      </p:pic>
      <p:pic>
        <p:nvPicPr>
          <p:cNvPr id="11" name="Picture 10" descr="MD_SUN_Logo_Stacked_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1" y="1917201"/>
            <a:ext cx="1982564" cy="1562253"/>
          </a:xfrm>
          <a:prstGeom prst="rect">
            <a:avLst/>
          </a:prstGeom>
        </p:spPr>
      </p:pic>
      <p:pic>
        <p:nvPicPr>
          <p:cNvPr id="12" name="Picture 11" descr="OH_SUN_Logo_Stacked_Col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4" y="4405286"/>
            <a:ext cx="1518014" cy="1427386"/>
          </a:xfrm>
          <a:prstGeom prst="rect">
            <a:avLst/>
          </a:prstGeom>
        </p:spPr>
      </p:pic>
      <p:pic>
        <p:nvPicPr>
          <p:cNvPr id="13" name="Picture 12" descr="VA_SUN_Logo_Stacked_Col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74" y="4822360"/>
            <a:ext cx="1706663" cy="1481768"/>
          </a:xfrm>
          <a:prstGeom prst="rect">
            <a:avLst/>
          </a:prstGeom>
        </p:spPr>
      </p:pic>
      <p:pic>
        <p:nvPicPr>
          <p:cNvPr id="14" name="Picture 13" descr="WV_SUN_Logo_Stacked_Col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2" y="4443202"/>
            <a:ext cx="2002221" cy="1514548"/>
          </a:xfrm>
          <a:prstGeom prst="rect">
            <a:avLst/>
          </a:prstGeom>
        </p:spPr>
      </p:pic>
      <p:pic>
        <p:nvPicPr>
          <p:cNvPr id="15" name="Picture 14" descr="CPN_Logo_Stacked_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62" y="2929634"/>
            <a:ext cx="4284896" cy="161852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E99716D7-90F3-4018-829F-C704C15066C1}"/>
              </a:ext>
            </a:extLst>
          </p:cNvPr>
          <p:cNvSpPr txBox="1">
            <a:spLocks/>
          </p:cNvSpPr>
          <p:nvPr/>
        </p:nvSpPr>
        <p:spPr>
          <a:xfrm>
            <a:off x="0" y="461891"/>
            <a:ext cx="9144000" cy="6179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Helping Communities Go Solar</a:t>
            </a:r>
            <a:endParaRPr lang="en-US" sz="48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34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61" y="1762039"/>
            <a:ext cx="4687625" cy="326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61160"/>
            <a:ext cx="914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technology</a:t>
            </a:r>
          </a:p>
          <a:p>
            <a:pPr marL="914400" indent="-914400">
              <a:buAutoNum type="arabicPeriod"/>
            </a:pPr>
            <a:endParaRPr lang="en-US" sz="5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914400" indent="-914400"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How solar co-ops work</a:t>
            </a:r>
          </a:p>
          <a:p>
            <a:pPr marL="914400" indent="-914400">
              <a:buAutoNum type="arabicPeriod"/>
            </a:pPr>
            <a:endParaRPr lang="en-US" sz="54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marL="914400" indent="-914400">
              <a:buAutoNum type="arabicPeriod"/>
            </a:pPr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Solar economics</a:t>
            </a:r>
          </a:p>
          <a:p>
            <a:pPr marL="571500" indent="-571500">
              <a:lnSpc>
                <a:spcPct val="120000"/>
              </a:lnSpc>
              <a:buFont typeface="Arial"/>
              <a:buChar char="•"/>
            </a:pPr>
            <a:endParaRPr lang="en-US" sz="4000" dirty="0">
              <a:latin typeface="Franklin Gothic Medium" panose="020B06030201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C59ACC-5B89-4B8F-87D9-005FEE537D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Presentation in Three Parts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96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330200" y="2979738"/>
            <a:ext cx="8483600" cy="898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Part 1: Solar technology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57351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6678</TotalTime>
  <Words>663</Words>
  <Application>Microsoft Office PowerPoint</Application>
  <PresentationFormat>On-screen Show (4:3)</PresentationFormat>
  <Paragraphs>139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Courier New</vt:lpstr>
      <vt:lpstr>Franklin Gothic Medium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It was harder than  we thought!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TGG Brand Marketing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Munchmeyer</dc:creator>
  <cp:lastModifiedBy>Zach</cp:lastModifiedBy>
  <cp:revision>108</cp:revision>
  <cp:lastPrinted>2017-08-13T16:50:31Z</cp:lastPrinted>
  <dcterms:created xsi:type="dcterms:W3CDTF">2016-10-14T17:05:10Z</dcterms:created>
  <dcterms:modified xsi:type="dcterms:W3CDTF">2017-09-29T16:33:39Z</dcterms:modified>
</cp:coreProperties>
</file>