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41"/>
  </p:notesMasterIdLst>
  <p:sldIdLst>
    <p:sldId id="256" r:id="rId2"/>
    <p:sldId id="278" r:id="rId3"/>
    <p:sldId id="279" r:id="rId4"/>
    <p:sldId id="281" r:id="rId5"/>
    <p:sldId id="283" r:id="rId6"/>
    <p:sldId id="282" r:id="rId7"/>
    <p:sldId id="314" r:id="rId8"/>
    <p:sldId id="286" r:id="rId9"/>
    <p:sldId id="287" r:id="rId10"/>
    <p:sldId id="319" r:id="rId11"/>
    <p:sldId id="288" r:id="rId12"/>
    <p:sldId id="290" r:id="rId13"/>
    <p:sldId id="289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4" r:id="rId24"/>
    <p:sldId id="305" r:id="rId25"/>
    <p:sldId id="318" r:id="rId26"/>
    <p:sldId id="306" r:id="rId27"/>
    <p:sldId id="307" r:id="rId28"/>
    <p:sldId id="332" r:id="rId29"/>
    <p:sldId id="320" r:id="rId30"/>
    <p:sldId id="321" r:id="rId31"/>
    <p:sldId id="322" r:id="rId32"/>
    <p:sldId id="324" r:id="rId33"/>
    <p:sldId id="328" r:id="rId34"/>
    <p:sldId id="327" r:id="rId35"/>
    <p:sldId id="326" r:id="rId36"/>
    <p:sldId id="329" r:id="rId37"/>
    <p:sldId id="330" r:id="rId38"/>
    <p:sldId id="331" r:id="rId39"/>
    <p:sldId id="325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29" autoAdjust="0"/>
    <p:restoredTop sz="86678" autoAdjust="0"/>
  </p:normalViewPr>
  <p:slideViewPr>
    <p:cSldViewPr snapToGrid="0" snapToObjects="1">
      <p:cViewPr varScale="1">
        <p:scale>
          <a:sx n="63" d="100"/>
          <a:sy n="63" d="100"/>
        </p:scale>
        <p:origin x="1170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B6C324-C659-C344-86D3-A9389ADC79BE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BD34C-A195-3C44-B33F-6F3EA53F9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41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were only two companies working in DC.  They told</a:t>
            </a:r>
            <a:r>
              <a:rPr lang="en-US" baseline="0" dirty="0"/>
              <a:t> us totally different things about how to install PV on our roof,  and then there were the issues of  </a:t>
            </a:r>
            <a:r>
              <a:rPr lang="en-US" dirty="0"/>
              <a:t>Cost, equipment,</a:t>
            </a:r>
            <a:r>
              <a:rPr lang="en-US" baseline="0" dirty="0"/>
              <a:t> taxes, regulations, rules, permits, meters, billing, historic association, SRECs, PSC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90FA56-5315-4421-9FA0-3058BC84E95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64094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4046" y="1600201"/>
            <a:ext cx="7772400" cy="1879600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8" name="Picture 7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09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431433"/>
            <a:ext cx="8228707" cy="4694333"/>
          </a:xfrm>
          <a:prstGeom prst="rect">
            <a:avLst/>
          </a:prstGeom>
        </p:spPr>
        <p:txBody>
          <a:bodyPr vert="eaVert"/>
          <a:lstStyle>
            <a:lvl1pPr marL="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rgbClr val="FF9300"/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2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10" name="Picture 9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75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rgbClr val="FF9300"/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SUN-logo-horizontal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08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dobeStock_65254880.jpeg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28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266700"/>
            <a:ext cx="8269288" cy="69691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Calibri"/>
                <a:cs typeface="Calibri"/>
              </a:rPr>
              <a:t>Header Text Here</a:t>
            </a:r>
          </a:p>
        </p:txBody>
      </p:sp>
      <p:pic>
        <p:nvPicPr>
          <p:cNvPr id="5" name="Picture 4" descr="AdobeStock_65254880.jpeg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2539" y="6379147"/>
            <a:ext cx="5138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CD1AB25-08E9-874C-9D3D-BA6ED8204D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251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4294967295"/>
          </p:nvPr>
        </p:nvSpPr>
        <p:spPr>
          <a:xfrm>
            <a:off x="0" y="266700"/>
            <a:ext cx="8269288" cy="69691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Calibri"/>
                <a:cs typeface="Calibri"/>
              </a:rPr>
              <a:t>Header Text Here</a:t>
            </a:r>
          </a:p>
        </p:txBody>
      </p:sp>
      <p:pic>
        <p:nvPicPr>
          <p:cNvPr id="6" name="Picture 5" descr="CPN_Logo_Horizontal_Color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800" y="6220907"/>
            <a:ext cx="2374038" cy="534675"/>
          </a:xfrm>
          <a:prstGeom prst="rect">
            <a:avLst/>
          </a:prstGeom>
        </p:spPr>
      </p:pic>
      <p:pic>
        <p:nvPicPr>
          <p:cNvPr id="8" name="Picture 7" descr="AdobeStock_65254880.jpeg"/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pic>
        <p:nvPicPr>
          <p:cNvPr id="9" name="Picture 8" descr="CPN_Logo_Horizontal_Color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800" y="6220907"/>
            <a:ext cx="2374038" cy="534675"/>
          </a:xfrm>
          <a:prstGeom prst="rect">
            <a:avLst/>
          </a:prstGeom>
        </p:spPr>
      </p:pic>
      <p:sp>
        <p:nvSpPr>
          <p:cNvPr id="1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2539" y="6379147"/>
            <a:ext cx="5138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CD1AB25-08E9-874C-9D3D-BA6ED8204D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888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charset="0"/>
              <a:buChar char="•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rgbClr val="FF9300"/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9" name="Picture 8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79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2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4" name="Picture 3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24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400">
                <a:solidFill>
                  <a:srgbClr val="FF9300"/>
                </a:solidFill>
              </a:defRPr>
            </a:lvl2pPr>
            <a:lvl3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sz="1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400">
                <a:solidFill>
                  <a:srgbClr val="FF9300"/>
                </a:solidFill>
              </a:defRPr>
            </a:lvl2pPr>
            <a:lvl3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sz="1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11" name="Picture 10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86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rgbClr val="FF9300"/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rgbClr val="FF9300"/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13" name="Picture 12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44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6" name="Picture 5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55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SUN-logo-horizontal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37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431432"/>
            <a:ext cx="3008313" cy="841867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1433"/>
            <a:ext cx="5111750" cy="4694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800">
                <a:solidFill>
                  <a:srgbClr val="FF9300"/>
                </a:solidFill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2540000"/>
            <a:ext cx="3008313" cy="3586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11" name="Picture 10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88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23999"/>
            <a:ext cx="5486400" cy="32035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11" name="Picture 10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0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75" y="6356821"/>
            <a:ext cx="2133079" cy="365001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D0236-0E9A-B34F-BDAC-6718234C9DA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xStyles>
    <p:titleStyle>
      <a:lvl1pPr algn="ctr" defTabSz="455398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39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539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539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539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21440" algn="ctr" defTabSz="45649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42882" algn="ctr" defTabSz="45649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964323" algn="ctr" defTabSz="45649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285763" algn="ctr" defTabSz="45649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548" indent="-341548" algn="l" defTabSz="45539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138" indent="-283507" algn="l" defTabSz="45539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0727" indent="-226583" algn="l" defTabSz="45539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357" indent="-226583" algn="l" defTabSz="45539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987" indent="-226583" algn="l" defTabSz="455398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343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6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0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2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sun.org/newsletterlistserv-sign-up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9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merican flag group.jpg">
            <a:extLst>
              <a:ext uri="{FF2B5EF4-FFF2-40B4-BE49-F238E27FC236}">
                <a16:creationId xmlns:a16="http://schemas.microsoft.com/office/drawing/2014/main" id="{611603D2-554B-4C15-9396-6E807D15ED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21055"/>
            <a:ext cx="9144000" cy="38496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2141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dobeStock_65254880.jpe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1428"/>
            <a:ext cx="9144000" cy="147919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527005"/>
            <a:ext cx="9144000" cy="697803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Solar 101</a:t>
            </a:r>
          </a:p>
        </p:txBody>
      </p:sp>
      <p:pic>
        <p:nvPicPr>
          <p:cNvPr id="11" name="Picture 10" descr="SUN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253" y="188596"/>
            <a:ext cx="2444763" cy="170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86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6254" y="1170409"/>
            <a:ext cx="7151492" cy="586642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Franklin Gothic Medium" panose="020B0603020102020204" pitchFamily="34" charset="0"/>
              </a:rPr>
              <a:t>How a solar PV system works (grid tied)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4" name="Shape 94"/>
          <p:cNvSpPr txBox="1">
            <a:spLocks/>
          </p:cNvSpPr>
          <p:nvPr/>
        </p:nvSpPr>
        <p:spPr>
          <a:xfrm>
            <a:off x="2664959" y="6373417"/>
            <a:ext cx="3823275" cy="2274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9125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small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pPr algn="ctr">
              <a:buSzPct val="25000"/>
            </a:pPr>
            <a:r>
              <a:rPr lang="en-US" sz="1600" dirty="0">
                <a:latin typeface="Franklin Gothic Medium" panose="020B0603020102020204" pitchFamily="34" charset="0"/>
              </a:rPr>
              <a:t>Via </a:t>
            </a:r>
            <a:r>
              <a:rPr lang="en-US" sz="1600" dirty="0" err="1">
                <a:latin typeface="Franklin Gothic Medium" panose="020B0603020102020204" pitchFamily="34" charset="0"/>
              </a:rPr>
              <a:t>wattpatrol.com</a:t>
            </a:r>
            <a:endParaRPr lang="en-US" sz="1600" dirty="0">
              <a:latin typeface="Franklin Gothic Medium" panose="020B06030201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841" y="1741811"/>
            <a:ext cx="6028319" cy="447818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A37642C2-F5A7-4197-82C3-CE1E79FC1F6E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3602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Franklin Gothic Medium" panose="020B0603020102020204" pitchFamily="34" charset="0"/>
              </a:rPr>
              <a:t>System components: </a:t>
            </a:r>
            <a:r>
              <a:rPr lang="en-US" dirty="0">
                <a:latin typeface="Franklin Gothic Medium" panose="020B0603020102020204" pitchFamily="34" charset="0"/>
              </a:rPr>
              <a:t>Panels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9" name="Picture 8" descr="http://www.solarpanel-manufacturer.com/picture/monocrystalline-solar-panels/solar-module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606" y="2484120"/>
            <a:ext cx="3249823" cy="3249823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</p:pic>
      <p:sp>
        <p:nvSpPr>
          <p:cNvPr id="10" name="TextBox 9"/>
          <p:cNvSpPr txBox="1"/>
          <p:nvPr/>
        </p:nvSpPr>
        <p:spPr>
          <a:xfrm>
            <a:off x="1189683" y="2460924"/>
            <a:ext cx="132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</a:rPr>
              <a:t>Cell</a:t>
            </a:r>
            <a:endParaRPr lang="en-US" i="1" dirty="0">
              <a:solidFill>
                <a:schemeClr val="tx2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647" y="5560522"/>
            <a:ext cx="2791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</a:rPr>
              <a:t>Panel / module</a:t>
            </a:r>
            <a:endParaRPr lang="en-US" i="1" dirty="0">
              <a:solidFill>
                <a:schemeClr val="tx2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2" name="Picture 11" descr="http://www.solarpanel-manufacturer.com/picture/monocrystalline-solar-panels/solar-module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148487" y="3436517"/>
            <a:ext cx="1965909" cy="1965909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</p:pic>
      <p:pic>
        <p:nvPicPr>
          <p:cNvPr id="13" name="Picture 12" descr="http://www.solarpanel-manufacturer.com/picture/monocrystalline-solar-panels/solar-module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576529" y="3436517"/>
            <a:ext cx="1965909" cy="1965909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</p:pic>
      <p:pic>
        <p:nvPicPr>
          <p:cNvPr id="14" name="Picture 13" descr="http://www.solarpanel-manufacturer.com/picture/monocrystalline-solar-panels/solar-module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720445" y="3436517"/>
            <a:ext cx="1965909" cy="1965909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</p:pic>
      <p:sp>
        <p:nvSpPr>
          <p:cNvPr id="15" name="TextBox 14"/>
          <p:cNvSpPr txBox="1"/>
          <p:nvPr/>
        </p:nvSpPr>
        <p:spPr>
          <a:xfrm>
            <a:off x="4102872" y="5560522"/>
            <a:ext cx="4057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</a:rPr>
              <a:t>Solar array</a:t>
            </a:r>
            <a:endParaRPr lang="en-US" i="1" dirty="0">
              <a:solidFill>
                <a:schemeClr val="tx2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6FEB7A9-B20E-46F6-912B-B9AC5274E6F1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8842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solarquotes.com.au/img/solar-panel-area-3k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2100" y="1854516"/>
            <a:ext cx="6019800" cy="313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264630"/>
            <a:ext cx="9143999" cy="860376"/>
          </a:xfrm>
        </p:spPr>
        <p:txBody>
          <a:bodyPr/>
          <a:lstStyle/>
          <a:p>
            <a:pPr marL="0" indent="0" algn="ctr">
              <a:buNone/>
            </a:pPr>
            <a:r>
              <a:rPr lang="en-US" sz="3000" b="1" dirty="0">
                <a:latin typeface="Franklin Gothic Medium" panose="020B0603020102020204" pitchFamily="34" charset="0"/>
              </a:rPr>
              <a:t>Terminology: </a:t>
            </a:r>
            <a:r>
              <a:rPr lang="en-US" sz="3000" dirty="0">
                <a:latin typeface="Franklin Gothic Medium" panose="020B0603020102020204" pitchFamily="34" charset="0"/>
              </a:rPr>
              <a:t>Kilowatts (kW) &amp; kilowatt-hours (kWh)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4670290"/>
            <a:ext cx="9143999" cy="174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>
                <a:latin typeface="Franklin Gothic Medium" panose="020B0603020102020204" pitchFamily="34" charset="0"/>
              </a:rPr>
              <a:t>System measured in kW</a:t>
            </a:r>
          </a:p>
          <a:p>
            <a:pPr algn="l"/>
            <a:r>
              <a:rPr lang="en-US" sz="3000" dirty="0">
                <a:latin typeface="Franklin Gothic Medium" panose="020B0603020102020204" pitchFamily="34" charset="0"/>
              </a:rPr>
              <a:t>Electricity production in kWh</a:t>
            </a:r>
          </a:p>
          <a:p>
            <a:pPr algn="l"/>
            <a:r>
              <a:rPr lang="en-US" sz="3000" dirty="0">
                <a:latin typeface="Franklin Gothic Medium" panose="020B0603020102020204" pitchFamily="34" charset="0"/>
              </a:rPr>
              <a:t>Most homeowners install between 2 kW – 12 kW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B291A44-1D60-4137-A4D7-C5A3702E71A3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8299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6988" y="1435772"/>
            <a:ext cx="3921114" cy="1183154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Franklin Gothic Medium" panose="020B0603020102020204" pitchFamily="34" charset="0"/>
              </a:rPr>
              <a:t>System components: </a:t>
            </a:r>
          </a:p>
          <a:p>
            <a:pPr marL="0" indent="0">
              <a:buNone/>
            </a:pPr>
            <a:r>
              <a:rPr lang="en-US" dirty="0">
                <a:latin typeface="Franklin Gothic Medium" panose="020B0603020102020204" pitchFamily="34" charset="0"/>
              </a:rPr>
              <a:t>Inverter &amp; racking</a:t>
            </a:r>
            <a:endParaRPr lang="en-US" b="1" dirty="0">
              <a:latin typeface="Franklin Gothic Medium" panose="020B06030201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96765"/>
            <a:ext cx="5732174" cy="310064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Picture 16" descr="https://encrypted-tbn0.gstatic.com/images?q=tbn:ANd9GcRcU0ZRZcwqs0EILxOZV4Hk_64LhRT8ZQ7m6OhNV15okGi_fP3L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94206" y="2027349"/>
            <a:ext cx="3249794" cy="273820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389314" y="5897409"/>
            <a:ext cx="2916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</a:rPr>
              <a:t>Racking system</a:t>
            </a:r>
            <a:endParaRPr lang="en-US" sz="2800" i="1" dirty="0">
              <a:solidFill>
                <a:schemeClr val="tx2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61550" y="5000510"/>
            <a:ext cx="1515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</a:rPr>
              <a:t>Inverter</a:t>
            </a:r>
            <a:endParaRPr lang="en-US" sz="2800" i="1" dirty="0">
              <a:solidFill>
                <a:schemeClr val="tx2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618D8F2-9694-44B5-86F4-5FBF2B71B179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3617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21359" y="1409051"/>
            <a:ext cx="6701282" cy="717966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Franklin Gothic Medium" panose="020B0603020102020204" pitchFamily="34" charset="0"/>
              </a:rPr>
              <a:t>How does solar connect to my roof?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78B72CF-43E7-4AB8-9539-6689C84090E7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pic>
        <p:nvPicPr>
          <p:cNvPr id="3" name="Picture 2" descr="Installers with racking syste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2" r="19861"/>
          <a:stretch/>
        </p:blipFill>
        <p:spPr>
          <a:xfrm>
            <a:off x="0" y="2127017"/>
            <a:ext cx="9144000" cy="407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434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8" name="Shape 12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766" b="-1"/>
          <a:stretch/>
        </p:blipFill>
        <p:spPr>
          <a:xfrm>
            <a:off x="0" y="1144301"/>
            <a:ext cx="9144000" cy="49380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885E56EB-3F5B-49FD-949F-E317BA51A91D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8623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02196" y="1801279"/>
            <a:ext cx="5419214" cy="3255442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Franklin Gothic Medium" panose="020B0603020102020204" pitchFamily="34" charset="0"/>
              </a:rPr>
              <a:t>How does it connect to my electrical panel?</a:t>
            </a:r>
          </a:p>
          <a:p>
            <a:pPr marL="0" indent="0">
              <a:buNone/>
            </a:pPr>
            <a:endParaRPr lang="en-US" b="1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Franklin Gothic Medium" panose="020B0603020102020204" pitchFamily="34" charset="0"/>
              </a:rPr>
              <a:t>Simple connection, most home electric systems don’t need upgrades before solar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20160121_171815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139782" y="2265334"/>
            <a:ext cx="5732448" cy="3452884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B9493BB-AA80-49CB-814B-79FF8908D7B2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148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86409" y="1273848"/>
            <a:ext cx="6371182" cy="574946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Franklin Gothic Medium" panose="020B0603020102020204" pitchFamily="34" charset="0"/>
              </a:rPr>
              <a:t>What makes a site good for solar?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1978548"/>
            <a:ext cx="3016665" cy="236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4592" y="4446572"/>
            <a:ext cx="3549559" cy="18199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9403" y="4446572"/>
            <a:ext cx="2617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</a:rPr>
              <a:t>Roof faces southerly direction</a:t>
            </a:r>
            <a:endParaRPr lang="en-US" i="1" dirty="0">
              <a:solidFill>
                <a:schemeClr val="tx2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7597" y="4025611"/>
            <a:ext cx="4477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</a:rPr>
              <a:t>No shading</a:t>
            </a:r>
            <a:endParaRPr lang="en-US" i="1" dirty="0">
              <a:solidFill>
                <a:schemeClr val="tx2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94592" y="6323661"/>
            <a:ext cx="3601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</a:rPr>
              <a:t>Enough space to mount panels</a:t>
            </a:r>
            <a:endParaRPr lang="en-US" i="1" dirty="0">
              <a:solidFill>
                <a:schemeClr val="tx2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9175" y="1903386"/>
            <a:ext cx="5094825" cy="2116762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90167FC5-DA98-40E4-A94E-256B3D70C9F2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7308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6254" y="1170409"/>
            <a:ext cx="7151492" cy="586642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Franklin Gothic Medium" panose="020B0603020102020204" pitchFamily="34" charset="0"/>
              </a:rPr>
              <a:t>How a solar PV system works (grid tied)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4" name="Shape 94"/>
          <p:cNvSpPr txBox="1">
            <a:spLocks/>
          </p:cNvSpPr>
          <p:nvPr/>
        </p:nvSpPr>
        <p:spPr>
          <a:xfrm>
            <a:off x="2664959" y="6373417"/>
            <a:ext cx="3823275" cy="2274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9125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small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pPr algn="ctr">
              <a:buSzPct val="25000"/>
            </a:pPr>
            <a:r>
              <a:rPr lang="en-US" sz="1600" dirty="0">
                <a:latin typeface="Franklin Gothic Medium" panose="020B0603020102020204" pitchFamily="34" charset="0"/>
              </a:rPr>
              <a:t>Via </a:t>
            </a:r>
            <a:r>
              <a:rPr lang="en-US" sz="1600" dirty="0" err="1">
                <a:latin typeface="Franklin Gothic Medium" panose="020B0603020102020204" pitchFamily="34" charset="0"/>
              </a:rPr>
              <a:t>wattpatrol.com</a:t>
            </a:r>
            <a:endParaRPr lang="en-US" sz="1600" dirty="0">
              <a:latin typeface="Franklin Gothic Medium" panose="020B06030201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841" y="1741811"/>
            <a:ext cx="6028319" cy="447818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A37642C2-F5A7-4197-82C3-CE1E79FC1F6E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2354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A28B721D-A1A6-4EE1-BE09-ED9E0FA90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1125552"/>
            <a:ext cx="9144001" cy="5722659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DA4AD5-9298-4E6C-B66A-4A5CC283E15E}"/>
              </a:ext>
            </a:extLst>
          </p:cNvPr>
          <p:cNvSpPr/>
          <p:nvPr/>
        </p:nvSpPr>
        <p:spPr>
          <a:xfrm>
            <a:off x="330200" y="1902793"/>
            <a:ext cx="8483600" cy="4433606"/>
          </a:xfrm>
          <a:prstGeom prst="rect">
            <a:avLst/>
          </a:prstGeom>
          <a:solidFill>
            <a:srgbClr val="FF9300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F59E7C6-65A6-4AE0-8BB0-DE3062524706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0199" y="1952897"/>
            <a:ext cx="8483600" cy="4401522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What is net metering?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Allows flow of electricity to AND from customer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When generation is more than use, extra electricity flows back through meter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You receive a credit on your power bill for that excess production</a:t>
            </a:r>
          </a:p>
        </p:txBody>
      </p:sp>
    </p:spTree>
    <p:extLst>
      <p:ext uri="{BB962C8B-B14F-4D97-AF65-F5344CB8AC3E}">
        <p14:creationId xmlns:p14="http://schemas.microsoft.com/office/powerpoint/2010/main" val="307163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385638"/>
            <a:ext cx="914400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54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1. Who we are</a:t>
            </a:r>
          </a:p>
          <a:p>
            <a:pPr>
              <a:lnSpc>
                <a:spcPct val="120000"/>
              </a:lnSpc>
            </a:pPr>
            <a:r>
              <a:rPr lang="en-US" sz="54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2. How we got started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9C59ACC-5B89-4B8F-87D9-005FEE537DF2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Overview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2409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2142" y="1311732"/>
            <a:ext cx="8483600" cy="2764597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Franklin Gothic Medium" panose="020B0603020102020204" pitchFamily="34" charset="0"/>
              </a:rPr>
              <a:t>Net metering, continued</a:t>
            </a:r>
          </a:p>
          <a:p>
            <a:pPr marL="0" indent="0">
              <a:buNone/>
            </a:pPr>
            <a:r>
              <a:rPr lang="en-US" dirty="0">
                <a:latin typeface="Franklin Gothic Medium" panose="020B0603020102020204" pitchFamily="34" charset="0"/>
              </a:rPr>
              <a:t>Monthly electric bill:</a:t>
            </a:r>
          </a:p>
          <a:p>
            <a:pPr lvl="1"/>
            <a:r>
              <a:rPr lang="en-US" dirty="0">
                <a:latin typeface="Franklin Gothic Medium" panose="020B0603020102020204" pitchFamily="34" charset="0"/>
              </a:rPr>
              <a:t>[Amount electricity used] – [Amount electricity produced]</a:t>
            </a:r>
          </a:p>
          <a:p>
            <a:pPr marL="0" indent="0">
              <a:buNone/>
            </a:pPr>
            <a:r>
              <a:rPr lang="en-US" dirty="0">
                <a:latin typeface="Franklin Gothic Medium" panose="020B0603020102020204" pitchFamily="34" charset="0"/>
              </a:rPr>
              <a:t>Utilities required by law to let you net meter</a:t>
            </a:r>
          </a:p>
          <a:p>
            <a:pPr lvl="1"/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Customer at electric meter 260 x 1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6329"/>
            <a:ext cx="6026952" cy="2781671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FE23AFAE-793B-4CB5-B9F2-54D17BA4E578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7296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77827" y="1395663"/>
            <a:ext cx="4777915" cy="473010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Franklin Gothic Medium" panose="020B0603020102020204" pitchFamily="34" charset="0"/>
              </a:rPr>
              <a:t>What happens when the power goes out?</a:t>
            </a:r>
            <a:br>
              <a:rPr lang="en-US" b="1" dirty="0">
                <a:latin typeface="Franklin Gothic Medium" panose="020B0603020102020204" pitchFamily="34" charset="0"/>
              </a:rPr>
            </a:br>
            <a:endParaRPr lang="en-US" b="1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Franklin Gothic Medium" panose="020B0603020102020204" pitchFamily="34" charset="0"/>
              </a:rPr>
              <a:t>When grid is down, solar shuts off (safety mechanism)</a:t>
            </a:r>
            <a:br>
              <a:rPr lang="en-US" dirty="0">
                <a:latin typeface="Franklin Gothic Medium" panose="020B0603020102020204" pitchFamily="34" charset="0"/>
              </a:rPr>
            </a:br>
            <a:endParaRPr lang="en-US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Franklin Gothic Medium" panose="020B0603020102020204" pitchFamily="34" charset="0"/>
              </a:rPr>
              <a:t>Need batteries if you want you want power during outages</a:t>
            </a:r>
          </a:p>
          <a:p>
            <a:pPr lvl="1"/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Transformers_NR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552"/>
            <a:ext cx="3780514" cy="5732448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C8DB3DCE-8627-4887-9473-7C512C5039FB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8388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010FD9F4-0392-4253-A303-C25210C36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1125552"/>
            <a:ext cx="9144001" cy="5722659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89FF2D-349C-4B9B-8ADB-069DC2334882}"/>
              </a:ext>
            </a:extLst>
          </p:cNvPr>
          <p:cNvSpPr/>
          <p:nvPr/>
        </p:nvSpPr>
        <p:spPr>
          <a:xfrm>
            <a:off x="330200" y="1684320"/>
            <a:ext cx="8483600" cy="4720046"/>
          </a:xfrm>
          <a:prstGeom prst="rect">
            <a:avLst/>
          </a:prstGeom>
          <a:solidFill>
            <a:srgbClr val="FF9300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1" y="1781783"/>
            <a:ext cx="8298542" cy="452511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Frequently asked questions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Warranties?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Homeowners’ insurance?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Maintenance?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How long do systems last?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Will HOA allow solar on my home?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What if I’m In a historic district?</a:t>
            </a:r>
          </a:p>
          <a:p>
            <a:pPr lvl="1"/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CAD7294-E0AA-498F-B5C1-CA03A54707EE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478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4294967295"/>
          </p:nvPr>
        </p:nvSpPr>
        <p:spPr>
          <a:xfrm>
            <a:off x="330200" y="2979738"/>
            <a:ext cx="8483600" cy="8985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2: Solar economics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7130247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9CBD0F45-47CC-4914-AEA7-AF07AE34C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1125552"/>
            <a:ext cx="9144001" cy="5722659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AC182E7-C3A2-4F27-9638-9AEBD0A4B123}"/>
              </a:ext>
            </a:extLst>
          </p:cNvPr>
          <p:cNvSpPr/>
          <p:nvPr/>
        </p:nvSpPr>
        <p:spPr>
          <a:xfrm>
            <a:off x="301171" y="1736799"/>
            <a:ext cx="8541658" cy="4452800"/>
          </a:xfrm>
          <a:prstGeom prst="rect">
            <a:avLst/>
          </a:prstGeom>
          <a:solidFill>
            <a:srgbClr val="FF9300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647" y="1902793"/>
            <a:ext cx="8228707" cy="4286806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 few considerations	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Solar is long-term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No moving parts &amp; 20-25 year lifespan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Average residential utility rate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Rising energy prices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Dominion: 20% rate increase in last seven years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C48EDFA-239C-41DE-9B64-7DDAE6EA386F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2: Solar economics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00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9CBD0F45-47CC-4914-AEA7-AF07AE34C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1125552"/>
            <a:ext cx="9144001" cy="5722659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AC182E7-C3A2-4F27-9638-9AEBD0A4B123}"/>
              </a:ext>
            </a:extLst>
          </p:cNvPr>
          <p:cNvSpPr/>
          <p:nvPr/>
        </p:nvSpPr>
        <p:spPr>
          <a:xfrm>
            <a:off x="301171" y="1930493"/>
            <a:ext cx="8541658" cy="4452800"/>
          </a:xfrm>
          <a:prstGeom prst="rect">
            <a:avLst/>
          </a:prstGeom>
          <a:solidFill>
            <a:srgbClr val="FF9300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647" y="1996136"/>
            <a:ext cx="8228707" cy="3934127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Pricing and investment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Solar is priced by the watt (not by panel)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Average 9 – 13 year return on investment in Virginia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Depends on site and pricing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C48EDFA-239C-41DE-9B64-7DDAE6EA386F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2: Solar economics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124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2142" y="1427747"/>
            <a:ext cx="5295758" cy="469801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Franklin Gothic Medium" panose="020B0603020102020204" pitchFamily="34" charset="0"/>
              </a:rPr>
              <a:t>Solar is increasingly affordable</a:t>
            </a:r>
          </a:p>
          <a:p>
            <a:r>
              <a:rPr lang="en-US" dirty="0">
                <a:latin typeface="Franklin Gothic Medium" panose="020B0603020102020204" pitchFamily="34" charset="0"/>
              </a:rPr>
              <a:t>Costs have dropped 90% since the 1970s</a:t>
            </a:r>
          </a:p>
          <a:p>
            <a:r>
              <a:rPr lang="en-US" dirty="0">
                <a:latin typeface="Franklin Gothic Medium" panose="020B0603020102020204" pitchFamily="34" charset="0"/>
              </a:rPr>
              <a:t>Solar is no longer a specialty, expensive, or boutique project</a:t>
            </a:r>
          </a:p>
          <a:p>
            <a:r>
              <a:rPr lang="en-US" dirty="0">
                <a:latin typeface="Franklin Gothic Medium" panose="020B0603020102020204" pitchFamily="34" charset="0"/>
              </a:rPr>
              <a:t>But, can still be daunting to tackle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1639" y="1647783"/>
            <a:ext cx="3812361" cy="442233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6332620" y="2158730"/>
            <a:ext cx="2575120" cy="650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1970’s	2013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5850979" y="2689587"/>
            <a:ext cx="717175" cy="567764"/>
          </a:xfrm>
          <a:prstGeom prst="line">
            <a:avLst/>
          </a:prstGeom>
          <a:ln w="76200" cmpd="sng">
            <a:solidFill>
              <a:srgbClr val="FF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570630" y="2794174"/>
            <a:ext cx="1" cy="2629646"/>
          </a:xfrm>
          <a:prstGeom prst="line">
            <a:avLst/>
          </a:prstGeom>
          <a:ln w="76200" cmpd="sng">
            <a:solidFill>
              <a:srgbClr val="008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ubtitle 2">
            <a:extLst>
              <a:ext uri="{FF2B5EF4-FFF2-40B4-BE49-F238E27FC236}">
                <a16:creationId xmlns:a16="http://schemas.microsoft.com/office/drawing/2014/main" id="{8E01DC1F-75A8-4483-BD06-5823D31F6832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2: Solar economics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3227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B5561F5-6B8B-4EAD-AF56-A19060A4B115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2: Solar economics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0D4003-EF56-49B8-BEB6-262BA685D9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35" t="28063" r="7365" b="21542"/>
          <a:stretch/>
        </p:blipFill>
        <p:spPr>
          <a:xfrm>
            <a:off x="1158240" y="1402080"/>
            <a:ext cx="7345680" cy="489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3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732F76C-074B-4112-8A07-31A55C80BA29}"/>
              </a:ext>
            </a:extLst>
          </p:cNvPr>
          <p:cNvSpPr/>
          <p:nvPr/>
        </p:nvSpPr>
        <p:spPr>
          <a:xfrm>
            <a:off x="330200" y="1846704"/>
            <a:ext cx="8483600" cy="3807964"/>
          </a:xfrm>
          <a:prstGeom prst="rect">
            <a:avLst/>
          </a:prstGeom>
          <a:solidFill>
            <a:srgbClr val="FF9300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647" y="2046125"/>
            <a:ext cx="8228707" cy="3409122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Financing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Loans</a:t>
            </a:r>
          </a:p>
          <a:p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Standard loans</a:t>
            </a:r>
          </a:p>
          <a:p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Solar loans &amp; bridge loans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Third party ownership</a:t>
            </a:r>
          </a:p>
          <a:p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Leases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4765EE8-6548-480C-8CDB-A721233FACDE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3: Solar economics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43258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4294967295"/>
          </p:nvPr>
        </p:nvSpPr>
        <p:spPr>
          <a:xfrm>
            <a:off x="0" y="2979738"/>
            <a:ext cx="9144000" cy="8985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3: How solar co-ops work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041846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koma Silver Spring Solar Co-op Group Shot-small.jpg">
            <a:extLst>
              <a:ext uri="{FF2B5EF4-FFF2-40B4-BE49-F238E27FC236}">
                <a16:creationId xmlns:a16="http://schemas.microsoft.com/office/drawing/2014/main" id="{34FBE4A6-ACB7-4C10-9449-E01B07C7DA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3" b="3161"/>
          <a:stretch/>
        </p:blipFill>
        <p:spPr>
          <a:xfrm>
            <a:off x="0" y="1088574"/>
            <a:ext cx="9144000" cy="5769426"/>
          </a:xfrm>
          <a:prstGeom prst="rect">
            <a:avLst/>
          </a:prstGeom>
        </p:spPr>
      </p:pic>
      <p:pic>
        <p:nvPicPr>
          <p:cNvPr id="10" name="Picture 9" descr="AdobeStock_65254880.jpeg"/>
          <p:cNvPicPr>
            <a:picLocks noChangeAspect="1"/>
          </p:cNvPicPr>
          <p:nvPr/>
        </p:nvPicPr>
        <p:blipFill>
          <a:blip r:embed="rId3" cstate="screen">
            <a:alphaModFix amt="6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1724" y="4384798"/>
            <a:ext cx="3522276" cy="2487672"/>
          </a:xfrm>
          <a:prstGeom prst="rect">
            <a:avLst/>
          </a:prstGeom>
          <a:effectLst>
            <a:outerShdw blurRad="50800" dist="50800" dir="5400000" algn="ctr" rotWithShape="0">
              <a:srgbClr val="FF9300">
                <a:alpha val="75000"/>
              </a:srgbClr>
            </a:outerShdw>
          </a:effectLst>
        </p:spPr>
      </p:pic>
      <p:sp>
        <p:nvSpPr>
          <p:cNvPr id="11" name="Subtitle 2"/>
          <p:cNvSpPr>
            <a:spLocks noGrp="1"/>
          </p:cNvSpPr>
          <p:nvPr>
            <p:ph type="subTitle" idx="4294967295"/>
          </p:nvPr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Who we are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5621724" y="4384798"/>
            <a:ext cx="3522276" cy="2457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We are a network of people taking control of our energy by installing solar and generating our own electricity.</a:t>
            </a:r>
            <a:endParaRPr lang="en-US" sz="2600" b="1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8082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2142" y="1264629"/>
            <a:ext cx="4748383" cy="4861137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Franklin Gothic Medium" panose="020B0603020102020204" pitchFamily="34" charset="0"/>
              </a:rPr>
              <a:t>Solar co-op benefits</a:t>
            </a:r>
          </a:p>
          <a:p>
            <a:r>
              <a:rPr lang="en-US" dirty="0">
                <a:latin typeface="Franklin Gothic Medium" panose="020B0603020102020204" pitchFamily="34" charset="0"/>
              </a:rPr>
              <a:t>Get best value on installation and support throughout the process</a:t>
            </a:r>
          </a:p>
          <a:p>
            <a:r>
              <a:rPr lang="en-US" dirty="0">
                <a:latin typeface="Franklin Gothic Medium" panose="020B0603020102020204" pitchFamily="34" charset="0"/>
              </a:rPr>
              <a:t>Connect with fellow solar enthusiasts</a:t>
            </a:r>
          </a:p>
          <a:p>
            <a:r>
              <a:rPr lang="en-US" dirty="0">
                <a:latin typeface="Franklin Gothic Medium" panose="020B0603020102020204" pitchFamily="34" charset="0"/>
              </a:rPr>
              <a:t>Become part of the growing solar movement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88" r="13996" b="4896"/>
          <a:stretch/>
        </p:blipFill>
        <p:spPr>
          <a:xfrm>
            <a:off x="5020524" y="1157636"/>
            <a:ext cx="4123475" cy="516952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7E36923B-AD35-4A71-AB6D-1DC9C7D1F382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52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3: How solar co-ops work</a:t>
            </a:r>
            <a:endParaRPr lang="en-US" sz="52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9067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3820" y="3057025"/>
            <a:ext cx="3360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Insert new timeline graphic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E43E4C7-A332-48E8-837D-2B4CF140C870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52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2: How Solar Co-ops Work</a:t>
            </a:r>
            <a:endParaRPr lang="en-US" sz="52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BDD3BA-927B-40A6-B708-246F48A5B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8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457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2143" y="1264629"/>
            <a:ext cx="2730138" cy="2377731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Franklin Gothic Medium" panose="020B0603020102020204" pitchFamily="34" charset="0"/>
              </a:rPr>
              <a:t>Who can join?</a:t>
            </a:r>
          </a:p>
          <a:p>
            <a:r>
              <a:rPr lang="en-US" sz="2400" dirty="0">
                <a:latin typeface="Franklin Gothic Medium" panose="020B0603020102020204" pitchFamily="34" charset="0"/>
              </a:rPr>
              <a:t>Homeowners</a:t>
            </a:r>
          </a:p>
          <a:p>
            <a:r>
              <a:rPr lang="en-US" sz="2400" dirty="0">
                <a:latin typeface="Franklin Gothic Medium" panose="020B0603020102020204" pitchFamily="34" charset="0"/>
              </a:rPr>
              <a:t>Businesses</a:t>
            </a:r>
          </a:p>
          <a:p>
            <a:r>
              <a:rPr lang="en-US" sz="2400" dirty="0">
                <a:latin typeface="Franklin Gothic Medium" panose="020B0603020102020204" pitchFamily="34" charset="0"/>
              </a:rPr>
              <a:t>Nonprofits</a:t>
            </a:r>
          </a:p>
          <a:p>
            <a:r>
              <a:rPr lang="en-US" sz="2400" dirty="0">
                <a:latin typeface="Franklin Gothic Medium" panose="020B0603020102020204" pitchFamily="34" charset="0"/>
              </a:rPr>
              <a:t>Farms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E36923B-AD35-4A71-AB6D-1DC9C7D1F382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52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3: How solar co-ops work</a:t>
            </a:r>
            <a:endParaRPr lang="en-US" sz="52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A0D903-5905-4796-941F-DEB78B4D6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80" y="1165705"/>
            <a:ext cx="4564379" cy="2728302"/>
          </a:xfrm>
          <a:prstGeom prst="rect">
            <a:avLst/>
          </a:prstGeom>
        </p:spPr>
      </p:pic>
      <p:pic>
        <p:nvPicPr>
          <p:cNvPr id="9" name="Picture 2" descr="http://www.yessolarsolutionsnc.com/wp-content/uploads/2012/07/Dorcas-Array-1.jpg">
            <a:extLst>
              <a:ext uri="{FF2B5EF4-FFF2-40B4-BE49-F238E27FC236}">
                <a16:creationId xmlns:a16="http://schemas.microsoft.com/office/drawing/2014/main" id="{376E536C-DA6F-495F-A16A-E77EF2D39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480" y="3894007"/>
            <a:ext cx="4564379" cy="29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102416-906A-4712-AEE4-FA28C9C3B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4007"/>
            <a:ext cx="4602480" cy="296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836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4294967295"/>
          </p:nvPr>
        </p:nvSpPr>
        <p:spPr>
          <a:xfrm>
            <a:off x="330200" y="2979738"/>
            <a:ext cx="8483600" cy="8985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What’s next?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4221461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7124385-2543-4775-BAD9-BF3DF5016A08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Useful Resource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8B3D31-4850-4817-A4A2-5E464B399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1152"/>
            <a:ext cx="9144000" cy="486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688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91A5F18D-5A0D-45E2-9E86-44D74981A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1125552"/>
            <a:ext cx="9144001" cy="5722659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FD93B5-0313-4943-8C32-D653E1DC5321}"/>
              </a:ext>
            </a:extLst>
          </p:cNvPr>
          <p:cNvSpPr/>
          <p:nvPr/>
        </p:nvSpPr>
        <p:spPr>
          <a:xfrm>
            <a:off x="330200" y="1736016"/>
            <a:ext cx="8483600" cy="4465691"/>
          </a:xfrm>
          <a:prstGeom prst="rect">
            <a:avLst/>
          </a:prstGeom>
          <a:solidFill>
            <a:srgbClr val="FF9300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9588" y="1895353"/>
            <a:ext cx="8228707" cy="413458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Visit our website!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SolarUnitedNeighbors.org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Join the </a:t>
            </a:r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  <a:hlinkClick r:id="rId3"/>
              </a:rPr>
              <a:t>listerv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Spread the word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E2EBA03-EEC7-4E1E-99F4-111563BF90CB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What’s next?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503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D627CD8-B306-488E-A753-2DB3293BF24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43840" y="304800"/>
            <a:ext cx="8686800" cy="482600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54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Upper Piedmont Solar Co-op</a:t>
            </a:r>
            <a:endParaRPr lang="en-US" sz="54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DFFC63-A952-426C-AF0D-12CAA10E6E4E}"/>
              </a:ext>
            </a:extLst>
          </p:cNvPr>
          <p:cNvSpPr txBox="1"/>
          <p:nvPr/>
        </p:nvSpPr>
        <p:spPr>
          <a:xfrm>
            <a:off x="243840" y="1325880"/>
            <a:ext cx="862584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SolarUnitedNeighbors.org/</a:t>
            </a:r>
            <a:r>
              <a:rPr lang="en-US" sz="3600" dirty="0" err="1"/>
              <a:t>UpperPiedmont</a:t>
            </a:r>
            <a:endParaRPr lang="en-US" sz="3600" dirty="0"/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Winchester, Loudoun, Fauquier, Clarke, Warren, Frederick, &amp; Rappahannock Counties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Sign up deadline: October 31</a:t>
            </a:r>
          </a:p>
          <a:p>
            <a:pPr algn="ctr"/>
            <a:endParaRPr lang="en-US" sz="3600" dirty="0"/>
          </a:p>
          <a:p>
            <a:pPr algn="ctr"/>
            <a:endParaRPr lang="en-US" sz="3600" dirty="0"/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470691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D627CD8-B306-488E-A753-2DB3293BF24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344397" y="304800"/>
            <a:ext cx="8412480" cy="482600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54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Three Rivers Solar Co-op</a:t>
            </a:r>
            <a:endParaRPr lang="en-US" sz="54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DFFC63-A952-426C-AF0D-12CAA10E6E4E}"/>
              </a:ext>
            </a:extLst>
          </p:cNvPr>
          <p:cNvSpPr txBox="1"/>
          <p:nvPr/>
        </p:nvSpPr>
        <p:spPr>
          <a:xfrm>
            <a:off x="243840" y="1325880"/>
            <a:ext cx="86258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SolarUnitedNeighbors.org/</a:t>
            </a:r>
            <a:r>
              <a:rPr lang="en-US" sz="3600" dirty="0" err="1"/>
              <a:t>ThreeRivers</a:t>
            </a:r>
            <a:endParaRPr lang="en-US" sz="3600" dirty="0"/>
          </a:p>
          <a:p>
            <a:pPr algn="ctr"/>
            <a:endParaRPr lang="en-US" sz="3600" dirty="0"/>
          </a:p>
          <a:p>
            <a:pPr algn="ctr"/>
            <a:endParaRPr lang="en-US" sz="3600" dirty="0"/>
          </a:p>
          <a:p>
            <a:pPr algn="ctr"/>
            <a:endParaRPr lang="en-US" sz="3600" dirty="0"/>
          </a:p>
          <a:p>
            <a:pPr algn="ctr"/>
            <a:endParaRPr lang="en-US" sz="3600" dirty="0"/>
          </a:p>
        </p:txBody>
      </p:sp>
      <p:pic>
        <p:nvPicPr>
          <p:cNvPr id="1026" name="Picture 2" descr="Three Rivers Solar Co-op area">
            <a:extLst>
              <a:ext uri="{FF2B5EF4-FFF2-40B4-BE49-F238E27FC236}">
                <a16:creationId xmlns:a16="http://schemas.microsoft.com/office/drawing/2014/main" id="{3EE3428A-D53D-4E6A-A5E4-0B305F667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475" y="2243240"/>
            <a:ext cx="4462325" cy="370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4432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48DBCEE-6DCC-4C63-9BE9-BD55A5A7EDA0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344397" y="304800"/>
            <a:ext cx="8412480" cy="482600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54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Become a member!</a:t>
            </a:r>
          </a:p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54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8CD10A-A340-4299-8E81-B4E7F50D5E1A}"/>
              </a:ext>
            </a:extLst>
          </p:cNvPr>
          <p:cNvSpPr txBox="1"/>
          <p:nvPr/>
        </p:nvSpPr>
        <p:spPr>
          <a:xfrm>
            <a:off x="582114" y="1645920"/>
            <a:ext cx="81747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Go solar on your own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We’ll review your proposals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Access to our Solar Help Desk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algn="ctr"/>
            <a:r>
              <a:rPr lang="en-US" sz="3600" dirty="0"/>
              <a:t>solarunitedneighbors.org/membership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636247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dobeStock_65254880.jpeg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88471" y="2914184"/>
            <a:ext cx="8483600" cy="95558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Thank You!</a:t>
            </a:r>
          </a:p>
          <a:p>
            <a:pPr marL="0" indent="0" algn="ctr">
              <a:buNone/>
            </a:pPr>
            <a:endParaRPr lang="en-US" sz="40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 algn="ctr">
              <a:buNone/>
            </a:pPr>
            <a:endParaRPr lang="en-US" sz="40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 algn="r">
              <a:buNone/>
            </a:pPr>
            <a:r>
              <a:rPr lang="en-US" sz="3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Ian Reichardt</a:t>
            </a:r>
          </a:p>
          <a:p>
            <a:pPr marL="0" indent="0" algn="r">
              <a:buNone/>
            </a:pPr>
            <a:r>
              <a:rPr lang="en-US" sz="3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Solar United Neighbors of Virginia</a:t>
            </a:r>
          </a:p>
        </p:txBody>
      </p:sp>
    </p:spTree>
    <p:extLst>
      <p:ext uri="{BB962C8B-B14F-4D97-AF65-F5344CB8AC3E}">
        <p14:creationId xmlns:p14="http://schemas.microsoft.com/office/powerpoint/2010/main" val="48444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5391" y="1279710"/>
            <a:ext cx="2354702" cy="188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5907675" y="1236079"/>
            <a:ext cx="3112319" cy="297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3" descr="Thin Film Instal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943" y="1213864"/>
            <a:ext cx="3518434" cy="3449765"/>
          </a:xfrm>
          <a:prstGeom prst="rect">
            <a:avLst/>
          </a:prstGeom>
        </p:spPr>
      </p:pic>
      <p:pic>
        <p:nvPicPr>
          <p:cNvPr id="6" name="Content Placeholder 3" descr="tom kelly's house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4269" y="4269516"/>
            <a:ext cx="2945726" cy="2501399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528" y="5638186"/>
            <a:ext cx="1998469" cy="95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528533">
            <a:off x="2513448" y="3716373"/>
            <a:ext cx="4391257" cy="189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 rot="19140000">
            <a:off x="5835990" y="5265154"/>
            <a:ext cx="3557588" cy="892175"/>
          </a:xfrm>
          <a:prstGeom prst="rect">
            <a:avLst/>
          </a:prstGeom>
          <a:solidFill>
            <a:srgbClr val="FF93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anchor="t" anchorCtr="0">
            <a:spAutoFit/>
          </a:bodyPr>
          <a:lstStyle/>
          <a:p>
            <a:pPr algn="ctr"/>
            <a:r>
              <a:rPr lang="en-US" sz="2600" dirty="0">
                <a:latin typeface="Franklin Gothic Medium" panose="020B0603020102020204" pitchFamily="34" charset="0"/>
              </a:rPr>
              <a:t>It was harder than</a:t>
            </a:r>
            <a:br>
              <a:rPr lang="en-US" sz="2600" dirty="0">
                <a:latin typeface="Franklin Gothic Medium" panose="020B0603020102020204" pitchFamily="34" charset="0"/>
              </a:rPr>
            </a:br>
            <a:r>
              <a:rPr lang="en-US" sz="2600" dirty="0">
                <a:latin typeface="Franklin Gothic Medium" panose="020B0603020102020204" pitchFamily="34" charset="0"/>
              </a:rPr>
              <a:t> we thought!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25426" y="5187658"/>
            <a:ext cx="2048843" cy="1670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4C7A4E62-ED21-4207-9415-EA5BC346EF36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How we got started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pic>
        <p:nvPicPr>
          <p:cNvPr id="12" name="Picture 11" descr="AdobeStock_65254880.jpeg">
            <a:extLst>
              <a:ext uri="{FF2B5EF4-FFF2-40B4-BE49-F238E27FC236}">
                <a16:creationId xmlns:a16="http://schemas.microsoft.com/office/drawing/2014/main" id="{CAB006D3-1A06-4417-9A94-FA736E8EBCF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alphaModFix amt="6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358" y="3531001"/>
            <a:ext cx="2983547" cy="2107185"/>
          </a:xfrm>
          <a:prstGeom prst="rect">
            <a:avLst/>
          </a:prstGeom>
          <a:solidFill>
            <a:srgbClr val="FF9300">
              <a:alpha val="75000"/>
            </a:srgbClr>
          </a:solidFill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46484" y="3849092"/>
            <a:ext cx="2339892" cy="14710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Started in 2007 and i</a:t>
            </a:r>
            <a:r>
              <a:rPr lang="en-US" sz="3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t wasn’t easy!</a:t>
            </a:r>
          </a:p>
        </p:txBody>
      </p:sp>
    </p:spTree>
    <p:extLst>
      <p:ext uri="{BB962C8B-B14F-4D97-AF65-F5344CB8AC3E}">
        <p14:creationId xmlns:p14="http://schemas.microsoft.com/office/powerpoint/2010/main" val="3945232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9" name="Picture 8" descr="DC_SUN_Logo_Stacked_Col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6" y="1976528"/>
            <a:ext cx="1553083" cy="1502926"/>
          </a:xfrm>
          <a:prstGeom prst="rect">
            <a:avLst/>
          </a:prstGeom>
        </p:spPr>
      </p:pic>
      <p:pic>
        <p:nvPicPr>
          <p:cNvPr id="10" name="Picture 9" descr="FL_SUN_Logo_Stacked_Col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929" y="1262065"/>
            <a:ext cx="1650708" cy="1514548"/>
          </a:xfrm>
          <a:prstGeom prst="rect">
            <a:avLst/>
          </a:prstGeom>
        </p:spPr>
      </p:pic>
      <p:pic>
        <p:nvPicPr>
          <p:cNvPr id="11" name="Picture 10" descr="MD_SUN_Logo_Stacked_Col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121" y="1917201"/>
            <a:ext cx="1982564" cy="1562253"/>
          </a:xfrm>
          <a:prstGeom prst="rect">
            <a:avLst/>
          </a:prstGeom>
        </p:spPr>
      </p:pic>
      <p:pic>
        <p:nvPicPr>
          <p:cNvPr id="12" name="Picture 11" descr="OH_SUN_Logo_Stacked_Colo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04" y="4405286"/>
            <a:ext cx="1518014" cy="1427386"/>
          </a:xfrm>
          <a:prstGeom prst="rect">
            <a:avLst/>
          </a:prstGeom>
        </p:spPr>
      </p:pic>
      <p:pic>
        <p:nvPicPr>
          <p:cNvPr id="13" name="Picture 12" descr="VA_SUN_Logo_Stacked_Colo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974" y="4822360"/>
            <a:ext cx="1706663" cy="1481768"/>
          </a:xfrm>
          <a:prstGeom prst="rect">
            <a:avLst/>
          </a:prstGeom>
        </p:spPr>
      </p:pic>
      <p:pic>
        <p:nvPicPr>
          <p:cNvPr id="14" name="Picture 13" descr="WV_SUN_Logo_Stacked_Color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122" y="4443202"/>
            <a:ext cx="2002221" cy="1514548"/>
          </a:xfrm>
          <a:prstGeom prst="rect">
            <a:avLst/>
          </a:prstGeom>
        </p:spPr>
      </p:pic>
      <p:pic>
        <p:nvPicPr>
          <p:cNvPr id="15" name="Picture 14" descr="CPN_Logo_Stacked_Color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462" y="2929634"/>
            <a:ext cx="4284896" cy="1618526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E99716D7-90F3-4018-829F-C704C15066C1}"/>
              </a:ext>
            </a:extLst>
          </p:cNvPr>
          <p:cNvSpPr txBox="1">
            <a:spLocks/>
          </p:cNvSpPr>
          <p:nvPr/>
        </p:nvSpPr>
        <p:spPr>
          <a:xfrm>
            <a:off x="0" y="461891"/>
            <a:ext cx="9144000" cy="6179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48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Helping communities go solar</a:t>
            </a:r>
            <a:endParaRPr lang="en-US" sz="48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3346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N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561" y="1762039"/>
            <a:ext cx="4687625" cy="326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19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661160"/>
            <a:ext cx="91440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rabicPeriod"/>
            </a:pPr>
            <a:r>
              <a:rPr lang="en-US" sz="54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Solar technology</a:t>
            </a:r>
          </a:p>
          <a:p>
            <a:pPr marL="914400" indent="-914400">
              <a:buAutoNum type="arabicPeriod"/>
            </a:pPr>
            <a:endParaRPr lang="en-US" sz="54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914400" indent="-914400">
              <a:buAutoNum type="arabicPeriod"/>
            </a:pPr>
            <a:r>
              <a:rPr lang="en-US" sz="54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Solar economics</a:t>
            </a:r>
          </a:p>
          <a:p>
            <a:pPr marL="914400" indent="-914400">
              <a:buAutoNum type="arabicPeriod"/>
            </a:pPr>
            <a:endParaRPr lang="en-US" sz="54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914400" indent="-914400">
              <a:buFontTx/>
              <a:buAutoNum type="arabicPeriod"/>
            </a:pPr>
            <a:r>
              <a:rPr lang="en-US" sz="54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How solar co-ops work</a:t>
            </a:r>
          </a:p>
          <a:p>
            <a:pPr marL="914400" indent="-914400">
              <a:buAutoNum type="arabicPeriod"/>
            </a:pPr>
            <a:endParaRPr lang="en-US" sz="54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571500" indent="-571500">
              <a:lnSpc>
                <a:spcPct val="120000"/>
              </a:lnSpc>
              <a:buFont typeface="Arial"/>
              <a:buChar char="•"/>
            </a:pPr>
            <a:endParaRPr lang="en-US" sz="4000" dirty="0">
              <a:latin typeface="Franklin Gothic Medium" panose="020B06030201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9C59ACC-5B89-4B8F-87D9-005FEE537DF2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Presentation in three parts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4960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4294967295"/>
          </p:nvPr>
        </p:nvSpPr>
        <p:spPr>
          <a:xfrm>
            <a:off x="330200" y="2979738"/>
            <a:ext cx="8483600" cy="8985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4573516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2F725E8-E8F9-4576-BAEE-92F51389FC19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183863-BDF4-45B0-AC11-23EF57BA1224}"/>
              </a:ext>
            </a:extLst>
          </p:cNvPr>
          <p:cNvSpPr/>
          <p:nvPr/>
        </p:nvSpPr>
        <p:spPr>
          <a:xfrm>
            <a:off x="4360850" y="1299170"/>
            <a:ext cx="4783150" cy="2397581"/>
          </a:xfrm>
          <a:prstGeom prst="rect">
            <a:avLst/>
          </a:prstGeom>
          <a:solidFill>
            <a:srgbClr val="FF93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Solar photovoltaic (PV)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Converts solar energy to electricity</a:t>
            </a:r>
          </a:p>
        </p:txBody>
      </p:sp>
      <p:pic>
        <p:nvPicPr>
          <p:cNvPr id="8" name="Picture 2" descr="http://solarphotovoltaicsite.com/wp-content/uploads/2011/12/solar-power-home.jpg">
            <a:extLst>
              <a:ext uri="{FF2B5EF4-FFF2-40B4-BE49-F238E27FC236}">
                <a16:creationId xmlns:a16="http://schemas.microsoft.com/office/drawing/2014/main" id="{23E84A1A-5AD4-47DF-A068-C0E55B855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5551"/>
            <a:ext cx="4360850" cy="274481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6" descr="http://www.streamsiderenewables.com/MyImages/DSCN1783_resize.JPG">
            <a:extLst>
              <a:ext uri="{FF2B5EF4-FFF2-40B4-BE49-F238E27FC236}">
                <a16:creationId xmlns:a16="http://schemas.microsoft.com/office/drawing/2014/main" id="{DFDBC9C2-A0E8-480E-928F-CF6F66F2B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1120" y="3870370"/>
            <a:ext cx="3992880" cy="299466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C21C9F3-7ABF-4FAC-BCBE-7DEF0E685472}"/>
              </a:ext>
            </a:extLst>
          </p:cNvPr>
          <p:cNvSpPr/>
          <p:nvPr/>
        </p:nvSpPr>
        <p:spPr>
          <a:xfrm>
            <a:off x="0" y="4168910"/>
            <a:ext cx="5151120" cy="2397581"/>
          </a:xfrm>
          <a:prstGeom prst="rect">
            <a:avLst/>
          </a:prstGeom>
          <a:solidFill>
            <a:srgbClr val="FF93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Solar thermal / solar hot water</a:t>
            </a:r>
            <a:endParaRPr lang="en-US" sz="24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Uses solar energy to heat air or water</a:t>
            </a:r>
          </a:p>
        </p:txBody>
      </p:sp>
    </p:spTree>
    <p:extLst>
      <p:ext uri="{BB962C8B-B14F-4D97-AF65-F5344CB8AC3E}">
        <p14:creationId xmlns:p14="http://schemas.microsoft.com/office/powerpoint/2010/main" val="49803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Summer.thmx</Template>
  <TotalTime>6841</TotalTime>
  <Words>719</Words>
  <Application>Microsoft Office PowerPoint</Application>
  <PresentationFormat>On-screen Show (4:3)</PresentationFormat>
  <Paragraphs>156</Paragraphs>
  <Slides>39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ＭＳ Ｐゴシック</vt:lpstr>
      <vt:lpstr>Arial</vt:lpstr>
      <vt:lpstr>Calibri</vt:lpstr>
      <vt:lpstr>Courier New</vt:lpstr>
      <vt:lpstr>Franklin Gothic Medium</vt:lpstr>
      <vt:lpstr>Default Theme</vt:lpstr>
      <vt:lpstr>PowerPoint Presentation</vt:lpstr>
      <vt:lpstr>PowerPoint Presentation</vt:lpstr>
      <vt:lpstr>PowerPoint Presentation</vt:lpstr>
      <vt:lpstr>It was harder than  we thought!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TGG Brand Marketing +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Munchmeyer</dc:creator>
  <cp:lastModifiedBy>Ian Reichardt</cp:lastModifiedBy>
  <cp:revision>127</cp:revision>
  <cp:lastPrinted>2017-08-13T16:50:31Z</cp:lastPrinted>
  <dcterms:created xsi:type="dcterms:W3CDTF">2016-10-14T17:05:10Z</dcterms:created>
  <dcterms:modified xsi:type="dcterms:W3CDTF">2017-10-14T01:22:09Z</dcterms:modified>
</cp:coreProperties>
</file>