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282"/>
    <a:srgbClr val="0E8742"/>
    <a:srgbClr val="188D6A"/>
    <a:srgbClr val="FF6164"/>
    <a:srgbClr val="A40004"/>
    <a:srgbClr val="276288"/>
    <a:srgbClr val="256A89"/>
    <a:srgbClr val="276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C6FE8-0FE7-4DAB-8E15-A0EAD514A0F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991F6-CDFA-4D18-8896-D57E976B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0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94F2D-7C18-984F-B762-C98339CCAA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0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F3C3-779E-433F-97F9-3D0A82B25D40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7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810D-45CA-45D2-8067-56FD3C117A96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0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F74F7-6034-490C-8EA9-87E450A3EADE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1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AD6AD3F-EF32-4E9F-969A-AC3E9649E4EC}" type="datetime1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855F0FA-A876-49C6-B51C-2A8EE5B5F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A458-B51F-4E04-84CE-6F3CE95361BB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3076C-4C69-423A-87B1-5D9E55FF65DC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9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52CC-0F0A-4D18-9C84-87A403900143}" type="datetime1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628"/>
            <a:ext cx="5595042" cy="549275"/>
          </a:xfrm>
        </p:spPr>
        <p:txBody>
          <a:bodyPr anchor="t">
            <a:normAutofit/>
          </a:bodyPr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491E-CF66-4E82-A186-9AA8C3DA39A1}" type="datetime1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B3D-ED33-4D37-A802-5A97D2803208}" type="datetime1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0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4A89-2F70-4905-BB20-A1FF35F943F9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5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6B4CC-35E2-4973-B813-84C4E31414FF}" type="datetime1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9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BBDF-CEFE-4324-9DA0-42A1639B71C6}" type="datetime1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F0FA-A876-49C6-B51C-2A8EE5B5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4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ill\Documents\Tumalow\logo\logo_wor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4022" y="723900"/>
            <a:ext cx="5963957" cy="14290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2836092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get </a:t>
            </a:r>
            <a:r>
              <a:rPr lang="en-US" sz="3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paid</a:t>
            </a:r>
          </a:p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having</a:t>
            </a:r>
          </a:p>
          <a:p>
            <a:pPr algn="ctr"/>
            <a:r>
              <a:rPr lang="en-US" sz="3600" b="1" dirty="0">
                <a:solidFill>
                  <a:srgbClr val="276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Energy Storage</a:t>
            </a:r>
            <a:endParaRPr lang="en-US" sz="3600" dirty="0">
              <a:solidFill>
                <a:srgbClr val="27628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2810-F4C2-4689-8A58-601CE222F3E8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0331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Will.Gathright@Tumalow.com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4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30265" y="137611"/>
            <a:ext cx="4113388" cy="1510543"/>
            <a:chOff x="178579" y="1256517"/>
            <a:chExt cx="2880757" cy="429656"/>
          </a:xfrm>
        </p:grpSpPr>
        <p:sp>
          <p:nvSpPr>
            <p:cNvPr id="7" name="TextBox 6"/>
            <p:cNvSpPr txBox="1"/>
            <p:nvPr/>
          </p:nvSpPr>
          <p:spPr>
            <a:xfrm>
              <a:off x="261890" y="1342871"/>
              <a:ext cx="2797446" cy="183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  <a:p>
              <a:pPr algn="ctr"/>
              <a:r>
                <a:rPr lang="en-US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I want energy storage…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78579" y="1256517"/>
              <a:ext cx="2826149" cy="429656"/>
            </a:xfrm>
            <a:prstGeom prst="roundRect">
              <a:avLst/>
            </a:prstGeom>
            <a:noFill/>
            <a:ln w="63500">
              <a:solidFill>
                <a:srgbClr val="006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65" y="321756"/>
            <a:ext cx="881369" cy="110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46985" y="2048708"/>
            <a:ext cx="4113388" cy="657398"/>
            <a:chOff x="178579" y="1256517"/>
            <a:chExt cx="2880757" cy="429656"/>
          </a:xfrm>
        </p:grpSpPr>
        <p:sp>
          <p:nvSpPr>
            <p:cNvPr id="11" name="TextBox 10"/>
            <p:cNvSpPr txBox="1"/>
            <p:nvPr/>
          </p:nvSpPr>
          <p:spPr>
            <a:xfrm>
              <a:off x="261890" y="1342871"/>
              <a:ext cx="2797446" cy="24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…and I have a budget to invest in it.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8579" y="1256517"/>
              <a:ext cx="2826149" cy="429656"/>
            </a:xfrm>
            <a:prstGeom prst="roundRect">
              <a:avLst/>
            </a:prstGeom>
            <a:noFill/>
            <a:ln w="63500">
              <a:solidFill>
                <a:srgbClr val="006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cxnSp>
        <p:nvCxnSpPr>
          <p:cNvPr id="13" name="Curved Connector 12"/>
          <p:cNvCxnSpPr>
            <a:stCxn id="12" idx="0"/>
            <a:endCxn id="8" idx="2"/>
          </p:cNvCxnSpPr>
          <p:nvPr/>
        </p:nvCxnSpPr>
        <p:spPr>
          <a:xfrm rot="5400000" flipH="1" flipV="1">
            <a:off x="3956055" y="156791"/>
            <a:ext cx="400554" cy="3383280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84309" y="3181191"/>
            <a:ext cx="3957647" cy="3475237"/>
            <a:chOff x="488176" y="3501231"/>
            <a:chExt cx="3957647" cy="3475237"/>
          </a:xfrm>
        </p:grpSpPr>
        <p:grpSp>
          <p:nvGrpSpPr>
            <p:cNvPr id="18" name="Group 17"/>
            <p:cNvGrpSpPr/>
            <p:nvPr/>
          </p:nvGrpSpPr>
          <p:grpSpPr>
            <a:xfrm>
              <a:off x="488176" y="3501231"/>
              <a:ext cx="3957647" cy="3475237"/>
              <a:chOff x="4309058" y="4543647"/>
              <a:chExt cx="3957647" cy="3475237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4395915" y="4627737"/>
                <a:ext cx="3870790" cy="3149216"/>
              </a:xfrm>
              <a:prstGeom prst="roundRect">
                <a:avLst/>
              </a:prstGeom>
              <a:noFill/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Segoe UI Semilight" panose="020B0402040204020203" pitchFamily="34" charset="0"/>
                    <a:ea typeface="Verdana" panose="020B0604030504040204" pitchFamily="34" charset="0"/>
                    <a:cs typeface="Segoe UI Semilight" panose="020B0402040204020203" pitchFamily="34" charset="0"/>
                  </a:rPr>
                  <a:t>Great!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Segoe UI Semilight" panose="020B0402040204020203" pitchFamily="34" charset="0"/>
                    <a:ea typeface="Verdana" panose="020B0604030504040204" pitchFamily="34" charset="0"/>
                    <a:cs typeface="Segoe UI Semilight" panose="020B0402040204020203" pitchFamily="34" charset="0"/>
                  </a:rPr>
                  <a:t>You’ll get resilient, on-site power and better power quality.</a:t>
                </a:r>
              </a:p>
              <a:p>
                <a:endParaRPr lang="en-US" b="1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endParaRPr>
              </a:p>
              <a:p>
                <a:r>
                  <a:rPr lang="en-US" b="1" dirty="0">
                    <a:solidFill>
                      <a:schemeClr val="tx1"/>
                    </a:solidFill>
                    <a:latin typeface="Segoe UI Semilight" panose="020B0402040204020203" pitchFamily="34" charset="0"/>
                    <a:ea typeface="Verdana" panose="020B0604030504040204" pitchFamily="34" charset="0"/>
                    <a:cs typeface="Segoe UI Semilight" panose="020B0402040204020203" pitchFamily="34" charset="0"/>
                  </a:rPr>
                  <a:t>You’ll also get paid back 3 ways.</a:t>
                </a:r>
              </a:p>
              <a:p>
                <a:endParaRPr lang="en-US" b="1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Segoe UI Semilight" panose="020B0402040204020203" pitchFamily="34" charset="0"/>
                    <a:ea typeface="Verdana" panose="020B0604030504040204" pitchFamily="34" charset="0"/>
                    <a:cs typeface="Segoe UI Semilight" panose="020B0402040204020203" pitchFamily="34" charset="0"/>
                  </a:rPr>
                  <a:t>Lower electric bills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Segoe UI Semilight" panose="020B0402040204020203" pitchFamily="34" charset="0"/>
                    <a:ea typeface="Verdana" panose="020B0604030504040204" pitchFamily="34" charset="0"/>
                    <a:cs typeface="Segoe UI Semilight" panose="020B0402040204020203" pitchFamily="34" charset="0"/>
                  </a:rPr>
                  <a:t>Tax credits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  <a:latin typeface="Segoe UI Semilight" panose="020B0402040204020203" pitchFamily="34" charset="0"/>
                    <a:ea typeface="Verdana" panose="020B0604030504040204" pitchFamily="34" charset="0"/>
                    <a:cs typeface="Segoe UI Semilight" panose="020B0402040204020203" pitchFamily="34" charset="0"/>
                  </a:rPr>
                  <a:t>A lease payment from Tumalow</a:t>
                </a: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4309058" y="4543647"/>
                <a:ext cx="3957647" cy="3475237"/>
              </a:xfrm>
              <a:prstGeom prst="roundRect">
                <a:avLst/>
              </a:prstGeom>
              <a:noFill/>
              <a:ln w="63500">
                <a:solidFill>
                  <a:srgbClr val="006A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US" sz="3000" u="sng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4833" y="5222551"/>
              <a:ext cx="303735" cy="344524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7087" y="5700055"/>
              <a:ext cx="462653" cy="396233"/>
            </a:xfrm>
            <a:prstGeom prst="rect">
              <a:avLst/>
            </a:prstGeom>
          </p:spPr>
        </p:pic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909" y="6110553"/>
            <a:ext cx="429964" cy="234092"/>
          </a:xfrm>
          <a:prstGeom prst="rect">
            <a:avLst/>
          </a:prstGeom>
        </p:spPr>
      </p:pic>
      <p:cxnSp>
        <p:nvCxnSpPr>
          <p:cNvPr id="23" name="Curved Connector 22"/>
          <p:cNvCxnSpPr>
            <a:stCxn id="17" idx="0"/>
            <a:endCxn id="12" idx="2"/>
          </p:cNvCxnSpPr>
          <p:nvPr/>
        </p:nvCxnSpPr>
        <p:spPr>
          <a:xfrm rot="5400000" flipH="1" flipV="1">
            <a:off x="2226370" y="2942870"/>
            <a:ext cx="475085" cy="1559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802960" y="2055058"/>
            <a:ext cx="4058524" cy="913336"/>
            <a:chOff x="178579" y="1256516"/>
            <a:chExt cx="2842333" cy="596929"/>
          </a:xfrm>
        </p:grpSpPr>
        <p:sp>
          <p:nvSpPr>
            <p:cNvPr id="27" name="TextBox 26"/>
            <p:cNvSpPr txBox="1"/>
            <p:nvPr/>
          </p:nvSpPr>
          <p:spPr>
            <a:xfrm>
              <a:off x="223466" y="1342871"/>
              <a:ext cx="2797446" cy="422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…and I’m not ready to make the upfront investment.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78579" y="1256516"/>
              <a:ext cx="2826149" cy="596929"/>
            </a:xfrm>
            <a:prstGeom prst="roundRect">
              <a:avLst/>
            </a:prstGeom>
            <a:noFill/>
            <a:ln w="63500">
              <a:solidFill>
                <a:srgbClr val="006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80727" y="3113009"/>
            <a:ext cx="3879880" cy="3330717"/>
            <a:chOff x="4386825" y="4469115"/>
            <a:chExt cx="3879880" cy="3330717"/>
          </a:xfrm>
        </p:grpSpPr>
        <p:sp>
          <p:nvSpPr>
            <p:cNvPr id="33" name="Rounded Rectangle 32"/>
            <p:cNvSpPr/>
            <p:nvPr/>
          </p:nvSpPr>
          <p:spPr>
            <a:xfrm>
              <a:off x="4395915" y="4469115"/>
              <a:ext cx="3870790" cy="3149216"/>
            </a:xfrm>
            <a:prstGeom prst="roundRect">
              <a:avLst/>
            </a:prstGeom>
            <a:noFill/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endParaRPr>
            </a:p>
            <a:p>
              <a:endPara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rPr>
                <a:t>No Problem!  </a:t>
              </a:r>
            </a:p>
            <a:p>
              <a:r>
                <a:rPr lang="en-US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rPr>
                <a:t>We install storage with no upfront cost.  You’ll still get resilient, on-site power and better power quality.</a:t>
              </a:r>
            </a:p>
            <a:p>
              <a:endPara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rPr>
                <a:t>Lower electric bills.  We’ll share in the savings with you.</a:t>
              </a:r>
            </a:p>
            <a:p>
              <a:endPara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Segoe UI Semilight" panose="020B0402040204020203" pitchFamily="34" charset="0"/>
                  <a:ea typeface="Verdana" panose="020B0604030504040204" pitchFamily="34" charset="0"/>
                  <a:cs typeface="Segoe UI Semilight" panose="020B0402040204020203" pitchFamily="34" charset="0"/>
                </a:rPr>
                <a:t>You’ll be cash flow positive from day one.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386825" y="4543647"/>
              <a:ext cx="3879880" cy="3256185"/>
            </a:xfrm>
            <a:prstGeom prst="roundRect">
              <a:avLst/>
            </a:prstGeom>
            <a:noFill/>
            <a:ln w="63500">
              <a:solidFill>
                <a:srgbClr val="006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00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cxnSp>
        <p:nvCxnSpPr>
          <p:cNvPr id="36" name="Curved Connector 35"/>
          <p:cNvCxnSpPr>
            <a:stCxn id="34" idx="0"/>
            <a:endCxn id="28" idx="2"/>
          </p:cNvCxnSpPr>
          <p:nvPr/>
        </p:nvCxnSpPr>
        <p:spPr>
          <a:xfrm rot="5400000" flipH="1" flipV="1">
            <a:off x="8711093" y="3077967"/>
            <a:ext cx="219148" cy="12700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28" idx="0"/>
            <a:endCxn id="8" idx="2"/>
          </p:cNvCxnSpPr>
          <p:nvPr/>
        </p:nvCxnSpPr>
        <p:spPr>
          <a:xfrm rot="16200000" flipV="1">
            <a:off x="7130868" y="365258"/>
            <a:ext cx="406904" cy="2972695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585" y="4993148"/>
            <a:ext cx="303735" cy="34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8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-417079" y="1383993"/>
            <a:ext cx="417079" cy="286318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91651" y="207870"/>
            <a:ext cx="4792908" cy="2384570"/>
          </a:xfrm>
          <a:prstGeom prst="roundRect">
            <a:avLst/>
          </a:prstGeom>
          <a:noFill/>
          <a:ln w="63500">
            <a:solidFill>
              <a:srgbClr val="006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000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0" t="23110" r="-667" b="13112"/>
          <a:stretch/>
        </p:blipFill>
        <p:spPr>
          <a:xfrm>
            <a:off x="481578" y="464655"/>
            <a:ext cx="1400526" cy="1640616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1651591" y="576607"/>
            <a:ext cx="3514447" cy="1596752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Step 1.  Plug and play. 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Install a </a:t>
            </a:r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Tumalow </a:t>
            </a:r>
            <a:r>
              <a:rPr lang="en-US" b="1" dirty="0" err="1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SmartTile</a:t>
            </a:r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 into a your building – the world’s fastest and least expensive energy meter.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This takes 10 minutes.</a:t>
            </a:r>
          </a:p>
        </p:txBody>
      </p:sp>
      <p:cxnSp>
        <p:nvCxnSpPr>
          <p:cNvPr id="41" name="Curved Connector 40"/>
          <p:cNvCxnSpPr>
            <a:stCxn id="42" idx="1"/>
            <a:endCxn id="33" idx="3"/>
          </p:cNvCxnSpPr>
          <p:nvPr/>
        </p:nvCxnSpPr>
        <p:spPr>
          <a:xfrm rot="10800000">
            <a:off x="5184560" y="1400156"/>
            <a:ext cx="911441" cy="820805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096000" y="1270974"/>
            <a:ext cx="4956699" cy="1899972"/>
          </a:xfrm>
          <a:prstGeom prst="roundRect">
            <a:avLst/>
          </a:prstGeom>
          <a:noFill/>
          <a:ln w="63500">
            <a:solidFill>
              <a:srgbClr val="006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000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080627" y="1435153"/>
            <a:ext cx="3105235" cy="1596752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Step 2.  Gather data.</a:t>
            </a: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The </a:t>
            </a:r>
            <a:r>
              <a:rPr lang="en-US" dirty="0" err="1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SmartTile</a:t>
            </a:r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 gathers and uploads electricity usage info.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This happens </a:t>
            </a:r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automatically</a:t>
            </a:r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.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54170" y="3095794"/>
            <a:ext cx="3230048" cy="3096213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Step 3.  Analytics.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Storage “Test Drive” – a real time simulation of storage performance.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Financial projections using your real data.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34796" y="4295606"/>
            <a:ext cx="3458239" cy="2201088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Step 4.  Install and Operate.</a:t>
            </a: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No-upfront cost financing through partners for qualifying projects.</a:t>
            </a:r>
          </a:p>
          <a:p>
            <a:endParaRPr lang="en-US" dirty="0">
              <a:solidFill>
                <a:schemeClr val="tx1"/>
              </a:solidFill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After storage is installed, the Tile controls it.  This happens </a:t>
            </a:r>
            <a:r>
              <a:rPr lang="en-US" b="1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automatically</a:t>
            </a:r>
            <a:r>
              <a:rPr lang="en-US" dirty="0">
                <a:solidFill>
                  <a:schemeClr val="tx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.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831" y="5118846"/>
            <a:ext cx="708515" cy="598745"/>
          </a:xfrm>
          <a:prstGeom prst="rect">
            <a:avLst/>
          </a:prstGeom>
          <a:ln>
            <a:noFill/>
          </a:ln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2609" y="3521104"/>
            <a:ext cx="866394" cy="748812"/>
          </a:xfrm>
          <a:prstGeom prst="rect">
            <a:avLst/>
          </a:prstGeom>
          <a:ln>
            <a:noFill/>
          </a:ln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050" y="4621739"/>
            <a:ext cx="774018" cy="746903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6188679" y="1756381"/>
            <a:ext cx="1935563" cy="988650"/>
            <a:chOff x="9102474" y="1570072"/>
            <a:chExt cx="3449272" cy="1761825"/>
          </a:xfrm>
        </p:grpSpPr>
        <p:pic>
          <p:nvPicPr>
            <p:cNvPr id="75" name="Picture 74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682"/>
            <a:stretch/>
          </p:blipFill>
          <p:spPr bwMode="auto">
            <a:xfrm>
              <a:off x="9703451" y="1685349"/>
              <a:ext cx="2301924" cy="15377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946197" y="726349"/>
              <a:ext cx="1761825" cy="3449272"/>
            </a:xfrm>
            <a:prstGeom prst="rect">
              <a:avLst/>
            </a:prstGeom>
          </p:spPr>
        </p:pic>
      </p:grpSp>
      <p:sp>
        <p:nvSpPr>
          <p:cNvPr id="77" name="Rounded Rectangle 76"/>
          <p:cNvSpPr/>
          <p:nvPr/>
        </p:nvSpPr>
        <p:spPr>
          <a:xfrm>
            <a:off x="302440" y="3207055"/>
            <a:ext cx="4956699" cy="2937300"/>
          </a:xfrm>
          <a:prstGeom prst="roundRect">
            <a:avLst/>
          </a:prstGeom>
          <a:noFill/>
          <a:ln w="63500">
            <a:solidFill>
              <a:srgbClr val="006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000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114522" y="4156565"/>
            <a:ext cx="4956699" cy="2526562"/>
          </a:xfrm>
          <a:prstGeom prst="roundRect">
            <a:avLst/>
          </a:prstGeom>
          <a:noFill/>
          <a:ln w="63500">
            <a:solidFill>
              <a:srgbClr val="006A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000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9" name="Curved Connector 78"/>
          <p:cNvCxnSpPr>
            <a:stCxn id="42" idx="1"/>
            <a:endCxn id="77" idx="3"/>
          </p:cNvCxnSpPr>
          <p:nvPr/>
        </p:nvCxnSpPr>
        <p:spPr>
          <a:xfrm rot="10800000" flipV="1">
            <a:off x="5259140" y="2220959"/>
            <a:ext cx="836861" cy="2454745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78" idx="1"/>
            <a:endCxn id="77" idx="3"/>
          </p:cNvCxnSpPr>
          <p:nvPr/>
        </p:nvCxnSpPr>
        <p:spPr>
          <a:xfrm rot="10800000">
            <a:off x="5259140" y="4675706"/>
            <a:ext cx="855383" cy="744141"/>
          </a:xfrm>
          <a:prstGeom prst="curvedConnector3">
            <a:avLst>
              <a:gd name="adj1" fmla="val 50000"/>
            </a:avLst>
          </a:prstGeom>
          <a:ln w="63500">
            <a:solidFill>
              <a:srgbClr val="006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12099848" y="1807210"/>
            <a:ext cx="417079" cy="286318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4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224</Words>
  <Application>Microsoft Office PowerPoint</Application>
  <PresentationFormat>Widescreen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 Semilight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[Company Name]</dc:title>
  <dc:creator>djmrunfast</dc:creator>
  <cp:lastModifiedBy>Carra</cp:lastModifiedBy>
  <cp:revision>100</cp:revision>
  <dcterms:created xsi:type="dcterms:W3CDTF">2016-04-19T19:35:02Z</dcterms:created>
  <dcterms:modified xsi:type="dcterms:W3CDTF">2017-10-17T14:28:29Z</dcterms:modified>
</cp:coreProperties>
</file>