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7772400" cy="10058400"/>
  <p:notesSz cx="7010400" cy="92964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18B21"/>
    <a:srgbClr val="F6A81C"/>
    <a:srgbClr val="F5A8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9040" autoAdjust="0"/>
  </p:normalViewPr>
  <p:slideViewPr>
    <p:cSldViewPr>
      <p:cViewPr varScale="1">
        <p:scale>
          <a:sx n="27" d="100"/>
          <a:sy n="27" d="100"/>
        </p:scale>
        <p:origin x="190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2930" y="3118104"/>
            <a:ext cx="6606540" cy="21122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5860" y="5632704"/>
            <a:ext cx="5440680" cy="251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FranklinGotITCTT"/>
                <a:cs typeface="FranklinGotITCT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pc="-5" dirty="0"/>
              <a:t>SolarUnitedNeighbors.org/xxx  </a:t>
            </a:r>
            <a:r>
              <a:rPr spc="204" dirty="0"/>
              <a:t> </a:t>
            </a:r>
            <a:r>
              <a:rPr b="0" dirty="0">
                <a:solidFill>
                  <a:srgbClr val="F5A81C"/>
                </a:solidFill>
                <a:latin typeface="FranklinGotITCTT"/>
                <a:cs typeface="FranklinGotITCTT"/>
              </a:rPr>
              <a:t>|	</a:t>
            </a:r>
            <a:r>
              <a:rPr sz="700" spc="90" dirty="0"/>
              <a:t>QUESTIONS? </a:t>
            </a:r>
            <a:r>
              <a:rPr spc="110" dirty="0"/>
              <a:t>email:  </a:t>
            </a:r>
            <a:r>
              <a:rPr spc="105" dirty="0"/>
              <a:t>solar</a:t>
            </a:r>
            <a:r>
              <a:rPr spc="-45" dirty="0"/>
              <a:t> </a:t>
            </a:r>
            <a:r>
              <a:rPr spc="125" dirty="0"/>
              <a:t>team@dcsun.org</a:t>
            </a:r>
            <a:r>
              <a:rPr spc="-80" dirty="0"/>
              <a:t> </a:t>
            </a:r>
            <a:endParaRPr sz="700">
              <a:latin typeface="FranklinGotITCTT"/>
              <a:cs typeface="FranklinGotITCT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00" b="0" i="0">
                <a:solidFill>
                  <a:srgbClr val="F5A81C"/>
                </a:solidFill>
                <a:latin typeface="FranklinGotCmpITCTT"/>
                <a:cs typeface="FranklinGotCmpITCTT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FranklinGotITCTT"/>
                <a:cs typeface="FranklinGotITCT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pc="-5" dirty="0"/>
              <a:t>SolarUnitedNeighbors.org/xxx  </a:t>
            </a:r>
            <a:r>
              <a:rPr spc="204" dirty="0"/>
              <a:t> </a:t>
            </a:r>
            <a:r>
              <a:rPr b="0" dirty="0">
                <a:solidFill>
                  <a:srgbClr val="F5A81C"/>
                </a:solidFill>
                <a:latin typeface="FranklinGotITCTT"/>
                <a:cs typeface="FranklinGotITCTT"/>
              </a:rPr>
              <a:t>|	</a:t>
            </a:r>
            <a:r>
              <a:rPr sz="700" spc="90" dirty="0"/>
              <a:t>QUESTIONS? </a:t>
            </a:r>
            <a:r>
              <a:rPr spc="110" dirty="0"/>
              <a:t>email:  </a:t>
            </a:r>
            <a:r>
              <a:rPr spc="105" dirty="0"/>
              <a:t>solar</a:t>
            </a:r>
            <a:r>
              <a:rPr spc="-45" dirty="0"/>
              <a:t> </a:t>
            </a:r>
            <a:r>
              <a:rPr spc="125" dirty="0"/>
              <a:t>team@dcsun.org</a:t>
            </a:r>
            <a:r>
              <a:rPr spc="-80" dirty="0"/>
              <a:t> </a:t>
            </a:r>
            <a:endParaRPr sz="700">
              <a:latin typeface="FranklinGotITCTT"/>
              <a:cs typeface="FranklinGotITCT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00" b="0" i="0">
                <a:solidFill>
                  <a:srgbClr val="F5A81C"/>
                </a:solidFill>
                <a:latin typeface="FranklinGotCmpITCTT"/>
                <a:cs typeface="FranklinGotCmpITCT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620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2786" y="2313432"/>
            <a:ext cx="3380994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FranklinGotITCTT"/>
                <a:cs typeface="FranklinGotITCT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pc="-5" dirty="0"/>
              <a:t>SolarUnitedNeighbors.org/xxx  </a:t>
            </a:r>
            <a:r>
              <a:rPr spc="204" dirty="0"/>
              <a:t> </a:t>
            </a:r>
            <a:r>
              <a:rPr b="0" dirty="0">
                <a:solidFill>
                  <a:srgbClr val="F5A81C"/>
                </a:solidFill>
                <a:latin typeface="FranklinGotITCTT"/>
                <a:cs typeface="FranklinGotITCTT"/>
              </a:rPr>
              <a:t>|	</a:t>
            </a:r>
            <a:r>
              <a:rPr sz="700" spc="90" dirty="0"/>
              <a:t>QUESTIONS? </a:t>
            </a:r>
            <a:r>
              <a:rPr spc="110" dirty="0"/>
              <a:t>email:  </a:t>
            </a:r>
            <a:r>
              <a:rPr spc="105" dirty="0"/>
              <a:t>solar</a:t>
            </a:r>
            <a:r>
              <a:rPr spc="-45" dirty="0"/>
              <a:t> </a:t>
            </a:r>
            <a:r>
              <a:rPr spc="125" dirty="0"/>
              <a:t>team@dcsun.org</a:t>
            </a:r>
            <a:r>
              <a:rPr spc="-80" dirty="0"/>
              <a:t> </a:t>
            </a:r>
            <a:endParaRPr sz="700">
              <a:latin typeface="FranklinGotITCTT"/>
              <a:cs typeface="FranklinGotITCT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9100" b="0" i="0">
                <a:solidFill>
                  <a:srgbClr val="F5A81C"/>
                </a:solidFill>
                <a:latin typeface="FranklinGotCmpITCTT"/>
                <a:cs typeface="FranklinGotCmpITCT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FranklinGotITCTT"/>
                <a:cs typeface="FranklinGotITCT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pc="-5" dirty="0"/>
              <a:t>SolarUnitedNeighbors.org/xxx  </a:t>
            </a:r>
            <a:r>
              <a:rPr spc="204" dirty="0"/>
              <a:t> </a:t>
            </a:r>
            <a:r>
              <a:rPr b="0" dirty="0">
                <a:solidFill>
                  <a:srgbClr val="F5A81C"/>
                </a:solidFill>
                <a:latin typeface="FranklinGotITCTT"/>
                <a:cs typeface="FranklinGotITCTT"/>
              </a:rPr>
              <a:t>|	</a:t>
            </a:r>
            <a:r>
              <a:rPr sz="700" spc="90" dirty="0"/>
              <a:t>QUESTIONS? </a:t>
            </a:r>
            <a:r>
              <a:rPr spc="110" dirty="0"/>
              <a:t>email:  </a:t>
            </a:r>
            <a:r>
              <a:rPr spc="105" dirty="0"/>
              <a:t>solar</a:t>
            </a:r>
            <a:r>
              <a:rPr spc="-45" dirty="0"/>
              <a:t> </a:t>
            </a:r>
            <a:r>
              <a:rPr spc="125" dirty="0"/>
              <a:t>team@dcsun.org</a:t>
            </a:r>
            <a:r>
              <a:rPr spc="-80" dirty="0"/>
              <a:t> </a:t>
            </a:r>
            <a:endParaRPr sz="700">
              <a:latin typeface="FranklinGotITCTT"/>
              <a:cs typeface="FranklinGotITCT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1" i="0">
                <a:solidFill>
                  <a:schemeClr val="bg1"/>
                </a:solidFill>
                <a:latin typeface="FranklinGotITCTT"/>
                <a:cs typeface="FranklinGotITCT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pc="-5" dirty="0"/>
              <a:t>SolarUnitedNeighbors.org/xxx  </a:t>
            </a:r>
            <a:r>
              <a:rPr spc="204" dirty="0"/>
              <a:t> </a:t>
            </a:r>
            <a:r>
              <a:rPr b="0" dirty="0">
                <a:solidFill>
                  <a:srgbClr val="F5A81C"/>
                </a:solidFill>
                <a:latin typeface="FranklinGotITCTT"/>
                <a:cs typeface="FranklinGotITCTT"/>
              </a:rPr>
              <a:t>|	</a:t>
            </a:r>
            <a:r>
              <a:rPr sz="700" spc="90" dirty="0"/>
              <a:t>QUESTIONS? </a:t>
            </a:r>
            <a:r>
              <a:rPr spc="110" dirty="0"/>
              <a:t>email:  </a:t>
            </a:r>
            <a:r>
              <a:rPr spc="105" dirty="0"/>
              <a:t>solar</a:t>
            </a:r>
            <a:r>
              <a:rPr spc="-45" dirty="0"/>
              <a:t> </a:t>
            </a:r>
            <a:r>
              <a:rPr spc="125" dirty="0"/>
              <a:t>team@dcsun.org</a:t>
            </a:r>
            <a:r>
              <a:rPr spc="-80" dirty="0"/>
              <a:t> </a:t>
            </a:r>
            <a:endParaRPr sz="700">
              <a:latin typeface="FranklinGotITCTT"/>
              <a:cs typeface="FranklinGotITCT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468111" y="448055"/>
            <a:ext cx="1858645" cy="1659255"/>
          </a:xfrm>
          <a:custGeom>
            <a:avLst/>
            <a:gdLst/>
            <a:ahLst/>
            <a:cxnLst/>
            <a:rect l="l" t="t" r="r" b="b"/>
            <a:pathLst>
              <a:path w="1858645" h="1659255">
                <a:moveTo>
                  <a:pt x="0" y="1658950"/>
                </a:moveTo>
                <a:lnTo>
                  <a:pt x="1858086" y="1658950"/>
                </a:lnTo>
                <a:lnTo>
                  <a:pt x="1858086" y="0"/>
                </a:lnTo>
                <a:lnTo>
                  <a:pt x="0" y="0"/>
                </a:lnTo>
                <a:lnTo>
                  <a:pt x="0" y="1658950"/>
                </a:lnTo>
                <a:close/>
              </a:path>
            </a:pathLst>
          </a:custGeom>
          <a:solidFill>
            <a:srgbClr val="F5A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2045" y="450888"/>
            <a:ext cx="6488308" cy="28028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100" b="0" i="0">
                <a:solidFill>
                  <a:srgbClr val="F5A81C"/>
                </a:solidFill>
                <a:latin typeface="FranklinGotCmpITCTT"/>
                <a:cs typeface="FranklinGotCmpITCT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620" y="2313432"/>
            <a:ext cx="6995160" cy="66385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696680" y="9417638"/>
            <a:ext cx="4396105" cy="154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1" i="0">
                <a:solidFill>
                  <a:schemeClr val="bg1"/>
                </a:solidFill>
                <a:latin typeface="FranklinGotITCTT"/>
                <a:cs typeface="FranklinGotITCTT"/>
              </a:defRPr>
            </a:lvl1pPr>
          </a:lstStyle>
          <a:p>
            <a:pPr marL="12700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pc="-5" dirty="0"/>
              <a:t>SolarUnitedNeighbors.org/xxx  </a:t>
            </a:r>
            <a:r>
              <a:rPr spc="204" dirty="0"/>
              <a:t> </a:t>
            </a:r>
            <a:r>
              <a:rPr b="0" dirty="0">
                <a:solidFill>
                  <a:srgbClr val="F5A81C"/>
                </a:solidFill>
                <a:latin typeface="FranklinGotITCTT"/>
                <a:cs typeface="FranklinGotITCTT"/>
              </a:rPr>
              <a:t>|	</a:t>
            </a:r>
            <a:r>
              <a:rPr sz="700" spc="90" dirty="0"/>
              <a:t>QUESTIONS? </a:t>
            </a:r>
            <a:r>
              <a:rPr spc="110" dirty="0"/>
              <a:t>email:  </a:t>
            </a:r>
            <a:r>
              <a:rPr spc="105" dirty="0"/>
              <a:t>solar</a:t>
            </a:r>
            <a:r>
              <a:rPr spc="-45" dirty="0"/>
              <a:t> </a:t>
            </a:r>
            <a:r>
              <a:rPr spc="125" dirty="0"/>
              <a:t>team@dcsun.org</a:t>
            </a:r>
            <a:r>
              <a:rPr spc="-80" dirty="0"/>
              <a:t> </a:t>
            </a:r>
            <a:endParaRPr sz="700">
              <a:latin typeface="FranklinGotITCTT"/>
              <a:cs typeface="FranklinGotITCT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620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11/1/2017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596128" y="9354312"/>
            <a:ext cx="1787652" cy="502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dcteam@solarunitedneighbor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dcteam@solarunitedneighbor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cteam@solarunitedneighbor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mailto:dcteam@solarunitedneighbors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dcteam@solarunitedneighbors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114800"/>
            <a:ext cx="4791710" cy="4178935"/>
          </a:xfrm>
          <a:custGeom>
            <a:avLst/>
            <a:gdLst/>
            <a:ahLst/>
            <a:cxnLst/>
            <a:rect l="l" t="t" r="r" b="b"/>
            <a:pathLst>
              <a:path w="4791710" h="4178934">
                <a:moveTo>
                  <a:pt x="0" y="4178808"/>
                </a:moveTo>
                <a:lnTo>
                  <a:pt x="4791456" y="4178808"/>
                </a:lnTo>
                <a:lnTo>
                  <a:pt x="4791456" y="0"/>
                </a:lnTo>
                <a:lnTo>
                  <a:pt x="0" y="0"/>
                </a:lnTo>
                <a:lnTo>
                  <a:pt x="0" y="4178808"/>
                </a:lnTo>
                <a:close/>
              </a:path>
            </a:pathLst>
          </a:custGeom>
          <a:solidFill>
            <a:srgbClr val="F18B21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47472" y="9290304"/>
            <a:ext cx="7068820" cy="425450"/>
          </a:xfrm>
          <a:custGeom>
            <a:avLst/>
            <a:gdLst/>
            <a:ahLst/>
            <a:cxnLst/>
            <a:rect l="l" t="t" r="r" b="b"/>
            <a:pathLst>
              <a:path w="7068820" h="425450">
                <a:moveTo>
                  <a:pt x="0" y="425196"/>
                </a:moveTo>
                <a:lnTo>
                  <a:pt x="7068311" y="425196"/>
                </a:lnTo>
                <a:lnTo>
                  <a:pt x="7068311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9290304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297" y="346075"/>
            <a:ext cx="7082155" cy="9372600"/>
          </a:xfrm>
          <a:custGeom>
            <a:avLst/>
            <a:gdLst/>
            <a:ahLst/>
            <a:cxnLst/>
            <a:rect l="l" t="t" r="r" b="b"/>
            <a:pathLst>
              <a:path w="7082155" h="9372600">
                <a:moveTo>
                  <a:pt x="0" y="9372600"/>
                </a:moveTo>
                <a:lnTo>
                  <a:pt x="7082028" y="9372600"/>
                </a:lnTo>
                <a:lnTo>
                  <a:pt x="7082028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" y="8389746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3980815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541020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60">
                <a:moveTo>
                  <a:pt x="0" y="0"/>
                </a:moveTo>
                <a:lnTo>
                  <a:pt x="446783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908408" y="4343400"/>
            <a:ext cx="3891915" cy="958986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40005" algn="ctr">
              <a:lnSpc>
                <a:spcPts val="1695"/>
              </a:lnSpc>
              <a:spcBef>
                <a:spcPts val="130"/>
              </a:spcBef>
            </a:pPr>
            <a:r>
              <a:rPr sz="2400" b="1" spc="5" dirty="0">
                <a:solidFill>
                  <a:srgbClr val="FFFFFF"/>
                </a:solidFill>
                <a:latin typeface="FranklinGotITCTT"/>
                <a:cs typeface="FranklinGotITCTT"/>
              </a:rPr>
              <a:t>JOIN</a:t>
            </a:r>
            <a:r>
              <a:rPr lang="en-US" sz="2400" b="1" spc="5" dirty="0">
                <a:solidFill>
                  <a:srgbClr val="FFFFFF"/>
                </a:solidFill>
                <a:latin typeface="FranklinGotITCTT"/>
                <a:cs typeface="FranklinGotITCTT"/>
              </a:rPr>
              <a:t> </a:t>
            </a:r>
            <a:r>
              <a:rPr sz="2400" b="1" spc="10" dirty="0">
                <a:solidFill>
                  <a:srgbClr val="FFFFFF"/>
                </a:solidFill>
                <a:latin typeface="FranklinGotITCTT"/>
                <a:cs typeface="FranklinGotITCTT"/>
              </a:rPr>
              <a:t>THE</a:t>
            </a:r>
            <a:endParaRPr sz="2400" dirty="0">
              <a:latin typeface="FranklinGotITCTT"/>
              <a:cs typeface="FranklinGotITCTT"/>
            </a:endParaRPr>
          </a:p>
          <a:p>
            <a:pPr marL="12700" marR="5080" algn="ctr">
              <a:lnSpc>
                <a:spcPct val="86800"/>
              </a:lnSpc>
              <a:spcBef>
                <a:spcPts val="295"/>
              </a:spcBef>
              <a:tabLst>
                <a:tab pos="1056005" algn="l"/>
                <a:tab pos="2228215" algn="l"/>
              </a:tabLst>
            </a:pPr>
            <a:r>
              <a:rPr lang="en-US" sz="2400" b="1" spc="-15" dirty="0">
                <a:solidFill>
                  <a:srgbClr val="FFFFFF"/>
                </a:solidFill>
                <a:latin typeface="FranklinGotITCTT"/>
                <a:cs typeface="FranklinGotITCTT"/>
              </a:rPr>
              <a:t>SOLAR FOR ALL</a:t>
            </a:r>
          </a:p>
          <a:p>
            <a:pPr marL="12700" marR="5080" algn="ctr">
              <a:lnSpc>
                <a:spcPct val="86800"/>
              </a:lnSpc>
              <a:spcBef>
                <a:spcPts val="295"/>
              </a:spcBef>
              <a:tabLst>
                <a:tab pos="1056005" algn="l"/>
                <a:tab pos="2228215" algn="l"/>
              </a:tabLst>
            </a:pPr>
            <a:r>
              <a:rPr sz="2400" b="1" spc="0" dirty="0">
                <a:solidFill>
                  <a:srgbClr val="FFFFFF"/>
                </a:solidFill>
                <a:latin typeface="FranklinGotITCTT"/>
                <a:cs typeface="FranklinGotITCTT"/>
              </a:rPr>
              <a:t>SOLAR</a:t>
            </a:r>
            <a:r>
              <a:rPr lang="en-US" sz="2400" b="1" spc="0" dirty="0">
                <a:solidFill>
                  <a:srgbClr val="FFFFFF"/>
                </a:solidFill>
                <a:latin typeface="FranklinGotITCTT"/>
                <a:cs typeface="FranklinGotITCTT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CO-OP</a:t>
            </a:r>
            <a:r>
              <a:rPr lang="en-US" sz="24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!</a:t>
            </a:r>
            <a:endParaRPr sz="2400" dirty="0">
              <a:latin typeface="FranklinGotITCTT"/>
              <a:cs typeface="FranklinGotITCT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0" y="1752600"/>
            <a:ext cx="4439285" cy="16061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2965"/>
              </a:lnSpc>
            </a:pPr>
            <a:r>
              <a:rPr lang="en-US" sz="8000" spc="-375" dirty="0">
                <a:solidFill>
                  <a:srgbClr val="F18B21"/>
                </a:solidFill>
                <a:latin typeface="FranklinGotCmpITCTT-Book"/>
                <a:cs typeface="FranklinGotCmpITCTT-Book"/>
              </a:rPr>
              <a:t>Go Solar!</a:t>
            </a:r>
            <a:endParaRPr sz="8000" dirty="0">
              <a:latin typeface="FranklinGotCmpITCTT-Book"/>
              <a:cs typeface="FranklinGotCmpITCT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" y="9293479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H="1">
            <a:off x="5181600" y="356616"/>
            <a:ext cx="176784" cy="8939783"/>
          </a:xfrm>
          <a:custGeom>
            <a:avLst/>
            <a:gdLst/>
            <a:ahLst/>
            <a:cxnLst/>
            <a:rect l="l" t="t" r="r" b="b"/>
            <a:pathLst>
              <a:path h="5354320">
                <a:moveTo>
                  <a:pt x="0" y="0"/>
                </a:moveTo>
                <a:lnTo>
                  <a:pt x="0" y="5354293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68111" y="448055"/>
            <a:ext cx="1858645" cy="1659255"/>
          </a:xfrm>
          <a:custGeom>
            <a:avLst/>
            <a:gdLst/>
            <a:ahLst/>
            <a:cxnLst/>
            <a:rect l="l" t="t" r="r" b="b"/>
            <a:pathLst>
              <a:path w="1858645" h="1659255">
                <a:moveTo>
                  <a:pt x="0" y="1658950"/>
                </a:moveTo>
                <a:lnTo>
                  <a:pt x="1858086" y="1658950"/>
                </a:lnTo>
                <a:lnTo>
                  <a:pt x="1858086" y="0"/>
                </a:lnTo>
                <a:lnTo>
                  <a:pt x="0" y="0"/>
                </a:lnTo>
                <a:lnTo>
                  <a:pt x="0" y="1658950"/>
                </a:lnTo>
                <a:close/>
              </a:path>
            </a:pathLst>
          </a:custGeom>
          <a:solidFill>
            <a:srgbClr val="F5A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9152" y="1295400"/>
            <a:ext cx="2554648" cy="764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47040" marR="153670" algn="ctr">
              <a:lnSpc>
                <a:spcPts val="1400"/>
              </a:lnSpc>
              <a:spcBef>
                <a:spcPts val="375"/>
              </a:spcBef>
            </a:pPr>
            <a:r>
              <a:rPr lang="en-US" sz="1100" spc="0" dirty="0">
                <a:solidFill>
                  <a:srgbClr val="FFFFFF"/>
                </a:solidFill>
                <a:latin typeface="FranklinGotCmpITCTT"/>
                <a:cs typeface="FranklinGotCmpITCTT"/>
              </a:rPr>
              <a:t>INCOME-QUALIFIED HOMEOWNERS MAY BE ELIGIBLE TO OWN THEIR SYSTEM AT NO COST.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7451" y="837271"/>
            <a:ext cx="738505" cy="449580"/>
          </a:xfrm>
          <a:custGeom>
            <a:avLst/>
            <a:gdLst/>
            <a:ahLst/>
            <a:cxnLst/>
            <a:rect l="l" t="t" r="r" b="b"/>
            <a:pathLst>
              <a:path w="738504" h="449580">
                <a:moveTo>
                  <a:pt x="738416" y="384747"/>
                </a:moveTo>
                <a:lnTo>
                  <a:pt x="593128" y="384747"/>
                </a:lnTo>
                <a:lnTo>
                  <a:pt x="626886" y="389002"/>
                </a:lnTo>
                <a:lnTo>
                  <a:pt x="659954" y="400569"/>
                </a:lnTo>
                <a:lnTo>
                  <a:pt x="695931" y="420390"/>
                </a:lnTo>
                <a:lnTo>
                  <a:pt x="738416" y="449409"/>
                </a:lnTo>
                <a:lnTo>
                  <a:pt x="738416" y="384747"/>
                </a:lnTo>
                <a:close/>
              </a:path>
              <a:path w="738504" h="449580">
                <a:moveTo>
                  <a:pt x="0" y="10345"/>
                </a:moveTo>
                <a:lnTo>
                  <a:pt x="0" y="389528"/>
                </a:lnTo>
                <a:lnTo>
                  <a:pt x="39192" y="407317"/>
                </a:lnTo>
                <a:lnTo>
                  <a:pt x="80230" y="421339"/>
                </a:lnTo>
                <a:lnTo>
                  <a:pt x="123363" y="431516"/>
                </a:lnTo>
                <a:lnTo>
                  <a:pt x="168841" y="437769"/>
                </a:lnTo>
                <a:lnTo>
                  <a:pt x="216913" y="440020"/>
                </a:lnTo>
                <a:lnTo>
                  <a:pt x="267828" y="438188"/>
                </a:lnTo>
                <a:lnTo>
                  <a:pt x="321835" y="432196"/>
                </a:lnTo>
                <a:lnTo>
                  <a:pt x="379183" y="421964"/>
                </a:lnTo>
                <a:lnTo>
                  <a:pt x="509137" y="394395"/>
                </a:lnTo>
                <a:lnTo>
                  <a:pt x="555078" y="386859"/>
                </a:lnTo>
                <a:lnTo>
                  <a:pt x="593128" y="384747"/>
                </a:lnTo>
                <a:lnTo>
                  <a:pt x="738416" y="384747"/>
                </a:lnTo>
                <a:lnTo>
                  <a:pt x="738416" y="55814"/>
                </a:lnTo>
                <a:lnTo>
                  <a:pt x="235144" y="55814"/>
                </a:lnTo>
                <a:lnTo>
                  <a:pt x="180288" y="54622"/>
                </a:lnTo>
                <a:lnTo>
                  <a:pt x="129718" y="48762"/>
                </a:lnTo>
                <a:lnTo>
                  <a:pt x="83061" y="38950"/>
                </a:lnTo>
                <a:lnTo>
                  <a:pt x="39946" y="25905"/>
                </a:lnTo>
                <a:lnTo>
                  <a:pt x="0" y="10345"/>
                </a:lnTo>
                <a:close/>
              </a:path>
              <a:path w="738504" h="449580">
                <a:moveTo>
                  <a:pt x="608984" y="0"/>
                </a:moveTo>
                <a:lnTo>
                  <a:pt x="565670" y="270"/>
                </a:lnTo>
                <a:lnTo>
                  <a:pt x="520249" y="6231"/>
                </a:lnTo>
                <a:lnTo>
                  <a:pt x="471507" y="16189"/>
                </a:lnTo>
                <a:lnTo>
                  <a:pt x="418231" y="28449"/>
                </a:lnTo>
                <a:lnTo>
                  <a:pt x="359206" y="41320"/>
                </a:lnTo>
                <a:lnTo>
                  <a:pt x="294660" y="51619"/>
                </a:lnTo>
                <a:lnTo>
                  <a:pt x="235144" y="55814"/>
                </a:lnTo>
                <a:lnTo>
                  <a:pt x="738416" y="55814"/>
                </a:lnTo>
                <a:lnTo>
                  <a:pt x="738416" y="50261"/>
                </a:lnTo>
                <a:lnTo>
                  <a:pt x="694143" y="23301"/>
                </a:lnTo>
                <a:lnTo>
                  <a:pt x="651404" y="7112"/>
                </a:lnTo>
                <a:lnTo>
                  <a:pt x="608984" y="0"/>
                </a:lnTo>
                <a:close/>
              </a:path>
            </a:pathLst>
          </a:custGeom>
          <a:solidFill>
            <a:srgbClr val="F18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451" y="837271"/>
            <a:ext cx="738505" cy="449580"/>
          </a:xfrm>
          <a:custGeom>
            <a:avLst/>
            <a:gdLst/>
            <a:ahLst/>
            <a:cxnLst/>
            <a:rect l="l" t="t" r="r" b="b"/>
            <a:pathLst>
              <a:path w="738504" h="449580">
                <a:moveTo>
                  <a:pt x="359206" y="41320"/>
                </a:moveTo>
                <a:lnTo>
                  <a:pt x="294660" y="51619"/>
                </a:lnTo>
                <a:lnTo>
                  <a:pt x="235144" y="55814"/>
                </a:lnTo>
                <a:lnTo>
                  <a:pt x="180288" y="54622"/>
                </a:lnTo>
                <a:lnTo>
                  <a:pt x="129718" y="48762"/>
                </a:lnTo>
                <a:lnTo>
                  <a:pt x="83061" y="38950"/>
                </a:lnTo>
                <a:lnTo>
                  <a:pt x="39946" y="25905"/>
                </a:lnTo>
                <a:lnTo>
                  <a:pt x="0" y="10345"/>
                </a:lnTo>
                <a:lnTo>
                  <a:pt x="0" y="389528"/>
                </a:lnTo>
                <a:lnTo>
                  <a:pt x="39192" y="407317"/>
                </a:lnTo>
                <a:lnTo>
                  <a:pt x="80230" y="421339"/>
                </a:lnTo>
                <a:lnTo>
                  <a:pt x="123363" y="431516"/>
                </a:lnTo>
                <a:lnTo>
                  <a:pt x="168841" y="437769"/>
                </a:lnTo>
                <a:lnTo>
                  <a:pt x="216913" y="440020"/>
                </a:lnTo>
                <a:lnTo>
                  <a:pt x="267828" y="438188"/>
                </a:lnTo>
                <a:lnTo>
                  <a:pt x="321835" y="432196"/>
                </a:lnTo>
                <a:lnTo>
                  <a:pt x="379183" y="421964"/>
                </a:lnTo>
                <a:lnTo>
                  <a:pt x="451705" y="406411"/>
                </a:lnTo>
                <a:lnTo>
                  <a:pt x="509137" y="394395"/>
                </a:lnTo>
                <a:lnTo>
                  <a:pt x="555078" y="386859"/>
                </a:lnTo>
                <a:lnTo>
                  <a:pt x="593128" y="384747"/>
                </a:lnTo>
                <a:lnTo>
                  <a:pt x="626886" y="389002"/>
                </a:lnTo>
                <a:lnTo>
                  <a:pt x="659954" y="400569"/>
                </a:lnTo>
                <a:lnTo>
                  <a:pt x="695931" y="420390"/>
                </a:lnTo>
                <a:lnTo>
                  <a:pt x="738416" y="449409"/>
                </a:lnTo>
                <a:lnTo>
                  <a:pt x="738416" y="50261"/>
                </a:lnTo>
                <a:lnTo>
                  <a:pt x="694143" y="23301"/>
                </a:lnTo>
                <a:lnTo>
                  <a:pt x="651404" y="7112"/>
                </a:lnTo>
                <a:lnTo>
                  <a:pt x="608984" y="0"/>
                </a:lnTo>
                <a:lnTo>
                  <a:pt x="565670" y="270"/>
                </a:lnTo>
                <a:lnTo>
                  <a:pt x="520249" y="6231"/>
                </a:lnTo>
                <a:lnTo>
                  <a:pt x="471507" y="16189"/>
                </a:lnTo>
                <a:lnTo>
                  <a:pt x="418231" y="28449"/>
                </a:lnTo>
                <a:lnTo>
                  <a:pt x="359206" y="41320"/>
                </a:lnTo>
                <a:close/>
              </a:path>
            </a:pathLst>
          </a:custGeom>
          <a:ln w="39916">
            <a:solidFill>
              <a:srgbClr val="868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7618" y="727050"/>
            <a:ext cx="738505" cy="380365"/>
          </a:xfrm>
          <a:custGeom>
            <a:avLst/>
            <a:gdLst/>
            <a:ahLst/>
            <a:cxnLst/>
            <a:rect l="l" t="t" r="r" b="b"/>
            <a:pathLst>
              <a:path w="738504" h="380365">
                <a:moveTo>
                  <a:pt x="738416" y="40743"/>
                </a:moveTo>
                <a:lnTo>
                  <a:pt x="681725" y="14253"/>
                </a:lnTo>
                <a:lnTo>
                  <a:pt x="630744" y="1443"/>
                </a:lnTo>
                <a:lnTo>
                  <a:pt x="583230" y="0"/>
                </a:lnTo>
                <a:lnTo>
                  <a:pt x="536940" y="7610"/>
                </a:lnTo>
                <a:lnTo>
                  <a:pt x="489632" y="21962"/>
                </a:lnTo>
                <a:lnTo>
                  <a:pt x="439064" y="40743"/>
                </a:lnTo>
                <a:lnTo>
                  <a:pt x="386832" y="56514"/>
                </a:lnTo>
                <a:lnTo>
                  <a:pt x="333090" y="65293"/>
                </a:lnTo>
                <a:lnTo>
                  <a:pt x="278855" y="67910"/>
                </a:lnTo>
                <a:lnTo>
                  <a:pt x="225143" y="65198"/>
                </a:lnTo>
                <a:lnTo>
                  <a:pt x="172970" y="57990"/>
                </a:lnTo>
                <a:lnTo>
                  <a:pt x="123353" y="47116"/>
                </a:lnTo>
                <a:lnTo>
                  <a:pt x="77308" y="33410"/>
                </a:lnTo>
                <a:lnTo>
                  <a:pt x="35852" y="17703"/>
                </a:lnTo>
                <a:lnTo>
                  <a:pt x="0" y="827"/>
                </a:lnTo>
                <a:lnTo>
                  <a:pt x="0" y="380010"/>
                </a:lnTo>
              </a:path>
            </a:pathLst>
          </a:custGeom>
          <a:ln w="39916">
            <a:solidFill>
              <a:srgbClr val="787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7790" y="609600"/>
            <a:ext cx="738505" cy="377825"/>
          </a:xfrm>
          <a:custGeom>
            <a:avLst/>
            <a:gdLst/>
            <a:ahLst/>
            <a:cxnLst/>
            <a:rect l="l" t="t" r="r" b="b"/>
            <a:pathLst>
              <a:path w="738504" h="377825">
                <a:moveTo>
                  <a:pt x="738416" y="39192"/>
                </a:moveTo>
                <a:lnTo>
                  <a:pt x="686709" y="23354"/>
                </a:lnTo>
                <a:lnTo>
                  <a:pt x="639924" y="17359"/>
                </a:lnTo>
                <a:lnTo>
                  <a:pt x="595910" y="19519"/>
                </a:lnTo>
                <a:lnTo>
                  <a:pt x="552521" y="28144"/>
                </a:lnTo>
                <a:lnTo>
                  <a:pt x="507605" y="41542"/>
                </a:lnTo>
                <a:lnTo>
                  <a:pt x="459016" y="58026"/>
                </a:lnTo>
                <a:lnTo>
                  <a:pt x="411045" y="70693"/>
                </a:lnTo>
                <a:lnTo>
                  <a:pt x="361016" y="77326"/>
                </a:lnTo>
                <a:lnTo>
                  <a:pt x="309874" y="78648"/>
                </a:lnTo>
                <a:lnTo>
                  <a:pt x="258562" y="75384"/>
                </a:lnTo>
                <a:lnTo>
                  <a:pt x="208024" y="68256"/>
                </a:lnTo>
                <a:lnTo>
                  <a:pt x="159205" y="57988"/>
                </a:lnTo>
                <a:lnTo>
                  <a:pt x="113049" y="45305"/>
                </a:lnTo>
                <a:lnTo>
                  <a:pt x="70500" y="30930"/>
                </a:lnTo>
                <a:lnTo>
                  <a:pt x="32502" y="15587"/>
                </a:lnTo>
                <a:lnTo>
                  <a:pt x="0" y="0"/>
                </a:lnTo>
                <a:lnTo>
                  <a:pt x="0" y="377723"/>
                </a:lnTo>
              </a:path>
            </a:pathLst>
          </a:custGeom>
          <a:ln w="39916">
            <a:solidFill>
              <a:srgbClr val="6B6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6984" y="956820"/>
            <a:ext cx="64135" cy="249554"/>
          </a:xfrm>
          <a:custGeom>
            <a:avLst/>
            <a:gdLst/>
            <a:ahLst/>
            <a:cxnLst/>
            <a:rect l="l" t="t" r="r" b="b"/>
            <a:pathLst>
              <a:path w="64135" h="249555">
                <a:moveTo>
                  <a:pt x="63626" y="0"/>
                </a:moveTo>
                <a:lnTo>
                  <a:pt x="37595" y="31125"/>
                </a:lnTo>
                <a:lnTo>
                  <a:pt x="17511" y="66784"/>
                </a:lnTo>
                <a:lnTo>
                  <a:pt x="4578" y="105322"/>
                </a:lnTo>
                <a:lnTo>
                  <a:pt x="0" y="145084"/>
                </a:lnTo>
                <a:lnTo>
                  <a:pt x="4221" y="180688"/>
                </a:lnTo>
                <a:lnTo>
                  <a:pt x="16181" y="210473"/>
                </a:lnTo>
                <a:lnTo>
                  <a:pt x="34820" y="233606"/>
                </a:lnTo>
                <a:lnTo>
                  <a:pt x="59080" y="249250"/>
                </a:lnTo>
              </a:path>
            </a:pathLst>
          </a:custGeom>
          <a:ln w="39916">
            <a:solidFill>
              <a:srgbClr val="F9C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6649" y="972774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0" y="151479"/>
                </a:moveTo>
                <a:lnTo>
                  <a:pt x="358" y="161409"/>
                </a:lnTo>
                <a:lnTo>
                  <a:pt x="4960" y="168150"/>
                </a:lnTo>
                <a:lnTo>
                  <a:pt x="12956" y="170906"/>
                </a:lnTo>
                <a:lnTo>
                  <a:pt x="23495" y="168878"/>
                </a:lnTo>
                <a:lnTo>
                  <a:pt x="51244" y="157600"/>
                </a:lnTo>
                <a:lnTo>
                  <a:pt x="79364" y="129323"/>
                </a:lnTo>
                <a:lnTo>
                  <a:pt x="87059" y="87758"/>
                </a:lnTo>
                <a:lnTo>
                  <a:pt x="84488" y="81757"/>
                </a:lnTo>
                <a:lnTo>
                  <a:pt x="79519" y="78121"/>
                </a:lnTo>
                <a:lnTo>
                  <a:pt x="72466" y="77272"/>
                </a:lnTo>
                <a:lnTo>
                  <a:pt x="29692" y="80752"/>
                </a:lnTo>
                <a:lnTo>
                  <a:pt x="22658" y="79948"/>
                </a:lnTo>
                <a:lnTo>
                  <a:pt x="17733" y="76410"/>
                </a:lnTo>
                <a:lnTo>
                  <a:pt x="15206" y="70513"/>
                </a:lnTo>
                <a:lnTo>
                  <a:pt x="15367" y="62629"/>
                </a:lnTo>
                <a:lnTo>
                  <a:pt x="36999" y="19979"/>
                </a:lnTo>
                <a:lnTo>
                  <a:pt x="75882" y="1885"/>
                </a:lnTo>
                <a:lnTo>
                  <a:pt x="86461" y="0"/>
                </a:lnTo>
                <a:lnTo>
                  <a:pt x="94572" y="3068"/>
                </a:lnTo>
                <a:lnTo>
                  <a:pt x="99294" y="10120"/>
                </a:lnTo>
                <a:lnTo>
                  <a:pt x="99707" y="20186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0750" y="942924"/>
            <a:ext cx="6985" cy="36830"/>
          </a:xfrm>
          <a:custGeom>
            <a:avLst/>
            <a:gdLst/>
            <a:ahLst/>
            <a:cxnLst/>
            <a:rect l="l" t="t" r="r" b="b"/>
            <a:pathLst>
              <a:path w="6985" h="36830">
                <a:moveTo>
                  <a:pt x="0" y="36525"/>
                </a:moveTo>
                <a:lnTo>
                  <a:pt x="6667" y="0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2179" y="1145711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09">
                <a:moveTo>
                  <a:pt x="7543" y="0"/>
                </a:moveTo>
                <a:lnTo>
                  <a:pt x="0" y="41414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7235" y="1107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6" y="0"/>
                </a:lnTo>
              </a:path>
            </a:pathLst>
          </a:custGeom>
          <a:ln w="39916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96206" y="10272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6" y="0"/>
                </a:lnTo>
              </a:path>
            </a:pathLst>
          </a:custGeom>
          <a:ln w="39916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36550" y="925402"/>
            <a:ext cx="85725" cy="257810"/>
          </a:xfrm>
          <a:custGeom>
            <a:avLst/>
            <a:gdLst/>
            <a:ahLst/>
            <a:cxnLst/>
            <a:rect l="l" t="t" r="r" b="b"/>
            <a:pathLst>
              <a:path w="85725" h="257809">
                <a:moveTo>
                  <a:pt x="0" y="257670"/>
                </a:moveTo>
                <a:lnTo>
                  <a:pt x="34322" y="225391"/>
                </a:lnTo>
                <a:lnTo>
                  <a:pt x="61267" y="185546"/>
                </a:lnTo>
                <a:lnTo>
                  <a:pt x="78874" y="140873"/>
                </a:lnTo>
                <a:lnTo>
                  <a:pt x="85178" y="94106"/>
                </a:lnTo>
                <a:lnTo>
                  <a:pt x="82254" y="64258"/>
                </a:lnTo>
                <a:lnTo>
                  <a:pt x="73891" y="38328"/>
                </a:lnTo>
                <a:lnTo>
                  <a:pt x="60704" y="16761"/>
                </a:lnTo>
                <a:lnTo>
                  <a:pt x="43307" y="0"/>
                </a:lnTo>
              </a:path>
            </a:pathLst>
          </a:custGeom>
          <a:ln w="39916">
            <a:solidFill>
              <a:srgbClr val="F9C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58967" y="2199347"/>
            <a:ext cx="1858645" cy="1674495"/>
          </a:xfrm>
          <a:custGeom>
            <a:avLst/>
            <a:gdLst/>
            <a:ahLst/>
            <a:cxnLst/>
            <a:rect l="l" t="t" r="r" b="b"/>
            <a:pathLst>
              <a:path w="1858645" h="1674495">
                <a:moveTo>
                  <a:pt x="0" y="1674152"/>
                </a:moveTo>
                <a:lnTo>
                  <a:pt x="1858086" y="1674152"/>
                </a:lnTo>
                <a:lnTo>
                  <a:pt x="1858086" y="0"/>
                </a:lnTo>
                <a:lnTo>
                  <a:pt x="0" y="0"/>
                </a:lnTo>
                <a:lnTo>
                  <a:pt x="0" y="1674152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07788" y="3200400"/>
            <a:ext cx="1983612" cy="5849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1450" marR="142875" algn="ctr">
              <a:lnSpc>
                <a:spcPts val="1400"/>
              </a:lnSpc>
              <a:spcBef>
                <a:spcPts val="375"/>
              </a:spcBef>
            </a:pP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GET UNBIASED,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EXPERT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HELP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THROUGHOUT</a:t>
            </a:r>
            <a:r>
              <a:rPr lang="en-US" sz="1100" dirty="0"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THE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PROCESS</a:t>
            </a:r>
            <a:r>
              <a:rPr lang="en-US"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4922" y="289839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7292" y="3038599"/>
            <a:ext cx="140335" cy="123189"/>
          </a:xfrm>
          <a:custGeom>
            <a:avLst/>
            <a:gdLst/>
            <a:ahLst/>
            <a:cxnLst/>
            <a:rect l="l" t="t" r="r" b="b"/>
            <a:pathLst>
              <a:path w="140334" h="123189">
                <a:moveTo>
                  <a:pt x="140208" y="0"/>
                </a:moveTo>
                <a:lnTo>
                  <a:pt x="0" y="87630"/>
                </a:lnTo>
                <a:lnTo>
                  <a:pt x="0" y="122682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4506" y="289839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9974" y="2950969"/>
            <a:ext cx="70485" cy="158115"/>
          </a:xfrm>
          <a:custGeom>
            <a:avLst/>
            <a:gdLst/>
            <a:ahLst/>
            <a:cxnLst/>
            <a:rect l="l" t="t" r="r" b="b"/>
            <a:pathLst>
              <a:path w="70484" h="158114">
                <a:moveTo>
                  <a:pt x="70103" y="157733"/>
                </a:moveTo>
                <a:lnTo>
                  <a:pt x="70103" y="87629"/>
                </a:lnTo>
                <a:lnTo>
                  <a:pt x="68701" y="76247"/>
                </a:lnTo>
                <a:lnTo>
                  <a:pt x="64903" y="67498"/>
                </a:lnTo>
                <a:lnTo>
                  <a:pt x="59324" y="60053"/>
                </a:lnTo>
                <a:lnTo>
                  <a:pt x="52577" y="52577"/>
                </a:lnTo>
                <a:lnTo>
                  <a:pt x="0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9350" y="2950969"/>
            <a:ext cx="70485" cy="158115"/>
          </a:xfrm>
          <a:custGeom>
            <a:avLst/>
            <a:gdLst/>
            <a:ahLst/>
            <a:cxnLst/>
            <a:rect l="l" t="t" r="r" b="b"/>
            <a:pathLst>
              <a:path w="70485" h="158114">
                <a:moveTo>
                  <a:pt x="0" y="157733"/>
                </a:moveTo>
                <a:lnTo>
                  <a:pt x="0" y="87629"/>
                </a:lnTo>
                <a:lnTo>
                  <a:pt x="1402" y="76247"/>
                </a:lnTo>
                <a:lnTo>
                  <a:pt x="5200" y="67498"/>
                </a:lnTo>
                <a:lnTo>
                  <a:pt x="10779" y="60053"/>
                </a:lnTo>
                <a:lnTo>
                  <a:pt x="17526" y="52577"/>
                </a:lnTo>
                <a:lnTo>
                  <a:pt x="70104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1928" y="3038599"/>
            <a:ext cx="140335" cy="123189"/>
          </a:xfrm>
          <a:custGeom>
            <a:avLst/>
            <a:gdLst/>
            <a:ahLst/>
            <a:cxnLst/>
            <a:rect l="l" t="t" r="r" b="b"/>
            <a:pathLst>
              <a:path w="140335" h="123189">
                <a:moveTo>
                  <a:pt x="0" y="0"/>
                </a:moveTo>
                <a:lnTo>
                  <a:pt x="140208" y="87630"/>
                </a:lnTo>
                <a:lnTo>
                  <a:pt x="140208" y="122682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1928" y="2670553"/>
            <a:ext cx="386080" cy="298450"/>
          </a:xfrm>
          <a:custGeom>
            <a:avLst/>
            <a:gdLst/>
            <a:ahLst/>
            <a:cxnLst/>
            <a:rect l="l" t="t" r="r" b="b"/>
            <a:pathLst>
              <a:path w="386079" h="298450">
                <a:moveTo>
                  <a:pt x="385572" y="0"/>
                </a:moveTo>
                <a:lnTo>
                  <a:pt x="385572" y="105155"/>
                </a:lnTo>
                <a:lnTo>
                  <a:pt x="384528" y="125977"/>
                </a:lnTo>
                <a:lnTo>
                  <a:pt x="375869" y="174693"/>
                </a:lnTo>
                <a:lnTo>
                  <a:pt x="352013" y="211363"/>
                </a:lnTo>
                <a:lnTo>
                  <a:pt x="307202" y="254477"/>
                </a:lnTo>
                <a:lnTo>
                  <a:pt x="256236" y="289421"/>
                </a:lnTo>
                <a:lnTo>
                  <a:pt x="210312" y="297942"/>
                </a:lnTo>
                <a:lnTo>
                  <a:pt x="192786" y="297942"/>
                </a:lnTo>
                <a:lnTo>
                  <a:pt x="175260" y="297942"/>
                </a:lnTo>
                <a:lnTo>
                  <a:pt x="129330" y="289421"/>
                </a:lnTo>
                <a:lnTo>
                  <a:pt x="87630" y="262890"/>
                </a:lnTo>
                <a:lnTo>
                  <a:pt x="53880" y="232526"/>
                </a:lnTo>
                <a:lnTo>
                  <a:pt x="25400" y="204046"/>
                </a:lnTo>
                <a:lnTo>
                  <a:pt x="4248" y="150790"/>
                </a:lnTo>
                <a:lnTo>
                  <a:pt x="0" y="105155"/>
                </a:lnTo>
                <a:lnTo>
                  <a:pt x="0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2136" y="2337558"/>
            <a:ext cx="105410" cy="158115"/>
          </a:xfrm>
          <a:custGeom>
            <a:avLst/>
            <a:gdLst/>
            <a:ahLst/>
            <a:cxnLst/>
            <a:rect l="l" t="t" r="r" b="b"/>
            <a:pathLst>
              <a:path w="105410" h="158114">
                <a:moveTo>
                  <a:pt x="0" y="157733"/>
                </a:moveTo>
                <a:lnTo>
                  <a:pt x="0" y="0"/>
                </a:lnTo>
                <a:lnTo>
                  <a:pt x="105155" y="0"/>
                </a:lnTo>
                <a:lnTo>
                  <a:pt x="105155" y="157733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4298" y="2653027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560831" y="0"/>
                </a:moveTo>
                <a:lnTo>
                  <a:pt x="0" y="0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9870" y="2355084"/>
            <a:ext cx="158115" cy="262890"/>
          </a:xfrm>
          <a:custGeom>
            <a:avLst/>
            <a:gdLst/>
            <a:ahLst/>
            <a:cxnLst/>
            <a:rect l="l" t="t" r="r" b="b"/>
            <a:pathLst>
              <a:path w="158115" h="262889">
                <a:moveTo>
                  <a:pt x="0" y="87629"/>
                </a:moveTo>
                <a:lnTo>
                  <a:pt x="0" y="0"/>
                </a:lnTo>
                <a:lnTo>
                  <a:pt x="39020" y="24387"/>
                </a:lnTo>
                <a:lnTo>
                  <a:pt x="72728" y="52713"/>
                </a:lnTo>
                <a:lnTo>
                  <a:pt x="99194" y="86372"/>
                </a:lnTo>
                <a:lnTo>
                  <a:pt x="116488" y="126756"/>
                </a:lnTo>
                <a:lnTo>
                  <a:pt x="122682" y="175259"/>
                </a:lnTo>
                <a:lnTo>
                  <a:pt x="122682" y="210311"/>
                </a:lnTo>
                <a:lnTo>
                  <a:pt x="157734" y="227837"/>
                </a:lnTo>
                <a:lnTo>
                  <a:pt x="157734" y="262889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31824" y="2355084"/>
            <a:ext cx="158115" cy="262890"/>
          </a:xfrm>
          <a:custGeom>
            <a:avLst/>
            <a:gdLst/>
            <a:ahLst/>
            <a:cxnLst/>
            <a:rect l="l" t="t" r="r" b="b"/>
            <a:pathLst>
              <a:path w="158114" h="262889">
                <a:moveTo>
                  <a:pt x="157734" y="87629"/>
                </a:moveTo>
                <a:lnTo>
                  <a:pt x="157734" y="0"/>
                </a:lnTo>
                <a:lnTo>
                  <a:pt x="118055" y="24387"/>
                </a:lnTo>
                <a:lnTo>
                  <a:pt x="84265" y="52713"/>
                </a:lnTo>
                <a:lnTo>
                  <a:pt x="58046" y="86372"/>
                </a:lnTo>
                <a:lnTo>
                  <a:pt x="41080" y="126756"/>
                </a:lnTo>
                <a:lnTo>
                  <a:pt x="35052" y="175259"/>
                </a:lnTo>
                <a:lnTo>
                  <a:pt x="35052" y="210311"/>
                </a:lnTo>
                <a:lnTo>
                  <a:pt x="0" y="227837"/>
                </a:lnTo>
                <a:lnTo>
                  <a:pt x="0" y="262889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58967" y="3974084"/>
            <a:ext cx="1858645" cy="1969516"/>
          </a:xfrm>
          <a:custGeom>
            <a:avLst/>
            <a:gdLst/>
            <a:ahLst/>
            <a:cxnLst/>
            <a:rect l="l" t="t" r="r" b="b"/>
            <a:pathLst>
              <a:path w="1858645" h="1737360">
                <a:moveTo>
                  <a:pt x="0" y="1736826"/>
                </a:moveTo>
                <a:lnTo>
                  <a:pt x="1858086" y="1736826"/>
                </a:lnTo>
                <a:lnTo>
                  <a:pt x="1858086" y="0"/>
                </a:lnTo>
                <a:lnTo>
                  <a:pt x="0" y="0"/>
                </a:lnTo>
                <a:lnTo>
                  <a:pt x="0" y="1736826"/>
                </a:lnTo>
                <a:close/>
              </a:path>
            </a:pathLst>
          </a:custGeom>
          <a:solidFill>
            <a:srgbClr val="585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38294" y="4876800"/>
            <a:ext cx="1524506" cy="94577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375"/>
              </a:spcBef>
            </a:pP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WE’RE A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NON-PROFIT  THAT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HELPS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THOUSANDS  OF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PEOPLE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GO </a:t>
            </a:r>
            <a:r>
              <a:rPr sz="1100" spc="0" dirty="0">
                <a:solidFill>
                  <a:srgbClr val="FFFFFF"/>
                </a:solidFill>
                <a:latin typeface="FranklinGotCmpITCTT"/>
                <a:cs typeface="FranklinGotCmpITCTT"/>
              </a:rPr>
              <a:t>SOLAR </a:t>
            </a:r>
            <a:r>
              <a:rPr sz="1100" dirty="0">
                <a:solidFill>
                  <a:srgbClr val="FFFFFF"/>
                </a:solidFill>
                <a:latin typeface="FranklinGotCmpITCTT"/>
                <a:cs typeface="FranklinGotCmpITCTT"/>
              </a:rPr>
              <a:t>EACH</a:t>
            </a:r>
            <a:r>
              <a:rPr lang="en-US" sz="1100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YEAR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63080" y="4457700"/>
            <a:ext cx="548640" cy="342900"/>
          </a:xfrm>
          <a:custGeom>
            <a:avLst/>
            <a:gdLst/>
            <a:ahLst/>
            <a:cxnLst/>
            <a:rect l="l" t="t" r="r" b="b"/>
            <a:pathLst>
              <a:path w="548640" h="342900">
                <a:moveTo>
                  <a:pt x="548639" y="0"/>
                </a:moveTo>
                <a:lnTo>
                  <a:pt x="548639" y="342900"/>
                </a:lnTo>
                <a:lnTo>
                  <a:pt x="360044" y="342900"/>
                </a:lnTo>
                <a:lnTo>
                  <a:pt x="360044" y="102870"/>
                </a:lnTo>
                <a:lnTo>
                  <a:pt x="188594" y="102870"/>
                </a:lnTo>
                <a:lnTo>
                  <a:pt x="188594" y="342900"/>
                </a:lnTo>
                <a:lnTo>
                  <a:pt x="0" y="342900"/>
                </a:lnTo>
                <a:lnTo>
                  <a:pt x="0" y="0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0210" y="4114800"/>
            <a:ext cx="754380" cy="377190"/>
          </a:xfrm>
          <a:custGeom>
            <a:avLst/>
            <a:gdLst/>
            <a:ahLst/>
            <a:cxnLst/>
            <a:rect l="l" t="t" r="r" b="b"/>
            <a:pathLst>
              <a:path w="754379" h="377189">
                <a:moveTo>
                  <a:pt x="0" y="377189"/>
                </a:moveTo>
                <a:lnTo>
                  <a:pt x="377190" y="0"/>
                </a:lnTo>
                <a:lnTo>
                  <a:pt x="754380" y="377189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7371" y="4131945"/>
            <a:ext cx="85725" cy="154305"/>
          </a:xfrm>
          <a:custGeom>
            <a:avLst/>
            <a:gdLst/>
            <a:ahLst/>
            <a:cxnLst/>
            <a:rect l="l" t="t" r="r" b="b"/>
            <a:pathLst>
              <a:path w="85725" h="154304">
                <a:moveTo>
                  <a:pt x="85725" y="68579"/>
                </a:moveTo>
                <a:lnTo>
                  <a:pt x="85725" y="0"/>
                </a:lnTo>
                <a:lnTo>
                  <a:pt x="0" y="0"/>
                </a:lnTo>
                <a:lnTo>
                  <a:pt x="0" y="15430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3024" y="4594859"/>
            <a:ext cx="329565" cy="205740"/>
          </a:xfrm>
          <a:custGeom>
            <a:avLst/>
            <a:gdLst/>
            <a:ahLst/>
            <a:cxnLst/>
            <a:rect l="l" t="t" r="r" b="b"/>
            <a:pathLst>
              <a:path w="329564" h="205739">
                <a:moveTo>
                  <a:pt x="329184" y="0"/>
                </a:moveTo>
                <a:lnTo>
                  <a:pt x="329184" y="205740"/>
                </a:lnTo>
                <a:lnTo>
                  <a:pt x="216027" y="205740"/>
                </a:lnTo>
                <a:lnTo>
                  <a:pt x="216027" y="61722"/>
                </a:lnTo>
                <a:lnTo>
                  <a:pt x="113157" y="61722"/>
                </a:lnTo>
                <a:lnTo>
                  <a:pt x="113157" y="205740"/>
                </a:lnTo>
                <a:lnTo>
                  <a:pt x="0" y="205740"/>
                </a:lnTo>
                <a:lnTo>
                  <a:pt x="0" y="0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1297" y="4389123"/>
            <a:ext cx="452755" cy="226695"/>
          </a:xfrm>
          <a:custGeom>
            <a:avLst/>
            <a:gdLst/>
            <a:ahLst/>
            <a:cxnLst/>
            <a:rect l="l" t="t" r="r" b="b"/>
            <a:pathLst>
              <a:path w="452754" h="226695">
                <a:moveTo>
                  <a:pt x="0" y="226313"/>
                </a:moveTo>
                <a:lnTo>
                  <a:pt x="226314" y="0"/>
                </a:lnTo>
                <a:lnTo>
                  <a:pt x="452628" y="226313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03598" y="4399407"/>
            <a:ext cx="51435" cy="92710"/>
          </a:xfrm>
          <a:custGeom>
            <a:avLst/>
            <a:gdLst/>
            <a:ahLst/>
            <a:cxnLst/>
            <a:rect l="l" t="t" r="r" b="b"/>
            <a:pathLst>
              <a:path w="51435" h="92710">
                <a:moveTo>
                  <a:pt x="51435" y="41148"/>
                </a:moveTo>
                <a:lnTo>
                  <a:pt x="51435" y="0"/>
                </a:lnTo>
                <a:lnTo>
                  <a:pt x="0" y="0"/>
                </a:lnTo>
                <a:lnTo>
                  <a:pt x="0" y="92583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6162" y="5860365"/>
            <a:ext cx="2540038" cy="2140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0464" y="5929454"/>
            <a:ext cx="2374188" cy="1963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62000" y="5486400"/>
            <a:ext cx="4191000" cy="1272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LEARN MORE &amp; SIGN UP ONLINE:</a:t>
            </a:r>
          </a:p>
          <a:p>
            <a:pPr marR="35560" algn="ctr"/>
            <a:r>
              <a:rPr lang="en-US" sz="1600" b="1" spc="-10" dirty="0" err="1">
                <a:solidFill>
                  <a:srgbClr val="FFFFFF"/>
                </a:solidFill>
                <a:latin typeface="FranklinGotITCTT"/>
                <a:cs typeface="FranklinGotITCTT"/>
              </a:rPr>
              <a:t>SolarUnitedNeighbors.org</a:t>
            </a:r>
            <a:r>
              <a:rPr lang="en-US" sz="16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/</a:t>
            </a:r>
            <a:r>
              <a:rPr lang="en-US" sz="1600" b="1" spc="-10" dirty="0" err="1">
                <a:solidFill>
                  <a:srgbClr val="FFFFFF"/>
                </a:solidFill>
                <a:latin typeface="FranklinGotITCTT"/>
                <a:cs typeface="FranklinGotITCTT"/>
              </a:rPr>
              <a:t>solarforall</a:t>
            </a:r>
            <a:r>
              <a:rPr lang="en-US" sz="16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-dc</a:t>
            </a:r>
          </a:p>
          <a:p>
            <a:pPr marR="35560" algn="ctr"/>
            <a:endParaRPr lang="en-US" sz="1400" b="1" spc="-10" dirty="0">
              <a:solidFill>
                <a:srgbClr val="FFFFFF"/>
              </a:solidFill>
              <a:latin typeface="FranklinGotITCTT"/>
              <a:cs typeface="FranklinGotITCTT"/>
            </a:endParaRP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or CALL 202-888-3601</a:t>
            </a:r>
            <a:endParaRPr lang="en-US" sz="1000" b="1" dirty="0">
              <a:solidFill>
                <a:srgbClr val="585647"/>
              </a:solidFill>
              <a:latin typeface="FranklinGotITCTT"/>
              <a:cs typeface="FranklinGotITCTT"/>
            </a:endParaRPr>
          </a:p>
          <a:p>
            <a:pPr marR="34925" algn="ctr">
              <a:lnSpc>
                <a:spcPct val="100000"/>
              </a:lnSpc>
              <a:spcBef>
                <a:spcPts val="220"/>
              </a:spcBef>
            </a:pPr>
            <a:endParaRPr sz="1000" dirty="0">
              <a:latin typeface="FranklinGotITCTT"/>
              <a:cs typeface="FranklinGotITCTT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1066800" y="9334999"/>
            <a:ext cx="5709322" cy="3424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-5" dirty="0"/>
              <a:t>SolarUnitedNeighbors.org/</a:t>
            </a:r>
            <a:r>
              <a:rPr lang="en-US" sz="1100" spc="-5" dirty="0"/>
              <a:t>solarforall-dc</a:t>
            </a:r>
            <a:endParaRPr lang="en-US" sz="1100" b="0" dirty="0">
              <a:solidFill>
                <a:srgbClr val="F5A81C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90" dirty="0"/>
              <a:t>QUESTIONS? </a:t>
            </a:r>
            <a:r>
              <a:rPr sz="1100" spc="110" dirty="0"/>
              <a:t>email:  </a:t>
            </a:r>
            <a:r>
              <a:rPr lang="en-US" sz="1100" u="sng" spc="105" dirty="0">
                <a:hlinkClick r:id="rId4"/>
              </a:rPr>
              <a:t>dc</a:t>
            </a:r>
            <a:r>
              <a:rPr sz="1100" spc="125" dirty="0">
                <a:hlinkClick r:id="rId4"/>
              </a:rPr>
              <a:t>team@</a:t>
            </a:r>
            <a:r>
              <a:rPr lang="en-US" sz="1100" spc="125" dirty="0">
                <a:hlinkClick r:id="rId4"/>
              </a:rPr>
              <a:t>solarunitedneighbors</a:t>
            </a:r>
            <a:r>
              <a:rPr sz="1100" spc="125" dirty="0">
                <a:hlinkClick r:id="rId4"/>
              </a:rPr>
              <a:t>.org</a:t>
            </a:r>
            <a:r>
              <a:rPr lang="en-US" sz="1100" spc="125" dirty="0"/>
              <a:t> or </a:t>
            </a:r>
            <a:r>
              <a:rPr lang="en-US" sz="1100" spc="110" dirty="0"/>
              <a:t>call: 202-888-3601</a:t>
            </a:r>
            <a:endParaRPr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685800" y="685800"/>
            <a:ext cx="4343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pc="-229" dirty="0">
                <a:solidFill>
                  <a:srgbClr val="F6A81C"/>
                </a:solidFill>
                <a:latin typeface="FranklinGotCdITCTT-Book"/>
                <a:cs typeface="FranklinGotCdITCTT-Book"/>
              </a:rPr>
              <a:t>Want to lower your electric bills?</a:t>
            </a:r>
            <a:endParaRPr lang="en-US" sz="4000" dirty="0">
              <a:solidFill>
                <a:srgbClr val="F6A81C"/>
              </a:solidFill>
              <a:latin typeface="FranklinGotCdITCTT-Book"/>
              <a:cs typeface="FranklinGotCdITCTT-Book"/>
            </a:endParaRPr>
          </a:p>
        </p:txBody>
      </p:sp>
      <p:pic>
        <p:nvPicPr>
          <p:cNvPr id="59" name="Picture 58" descr="SUN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858" y="8097230"/>
            <a:ext cx="1610142" cy="1122970"/>
          </a:xfrm>
          <a:prstGeom prst="rect">
            <a:avLst/>
          </a:prstGeom>
        </p:spPr>
      </p:pic>
      <p:pic>
        <p:nvPicPr>
          <p:cNvPr id="13" name="Picture 12" descr="DOE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83" y="8502276"/>
            <a:ext cx="2034117" cy="7179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7120" y="8534400"/>
            <a:ext cx="2694680" cy="66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This Solar for All Co-op is brought to you 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by Solar United Neighbors of D.C.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through the support of:</a:t>
            </a:r>
          </a:p>
        </p:txBody>
      </p:sp>
      <p:sp>
        <p:nvSpPr>
          <p:cNvPr id="55" name="object 8"/>
          <p:cNvSpPr/>
          <p:nvPr/>
        </p:nvSpPr>
        <p:spPr>
          <a:xfrm>
            <a:off x="609600" y="678180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60">
                <a:moveTo>
                  <a:pt x="0" y="0"/>
                </a:moveTo>
                <a:lnTo>
                  <a:pt x="446783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6"/>
          <p:cNvSpPr txBox="1"/>
          <p:nvPr/>
        </p:nvSpPr>
        <p:spPr>
          <a:xfrm>
            <a:off x="762000" y="6858000"/>
            <a:ext cx="4191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/>
            <a:r>
              <a:rPr lang="en-US" sz="1600" b="1" u="sng" spc="-10" dirty="0">
                <a:solidFill>
                  <a:schemeClr val="bg1"/>
                </a:solidFill>
                <a:latin typeface="FranklinGotITCTT"/>
                <a:cs typeface="FranklinGotITCTT"/>
              </a:rPr>
              <a:t>Qualifying income levels to own at no cost:</a:t>
            </a:r>
          </a:p>
          <a:p>
            <a:pPr marR="35560" algn="ctr"/>
            <a:endParaRPr lang="en-US" sz="800" u="sng" dirty="0">
              <a:solidFill>
                <a:schemeClr val="bg1"/>
              </a:solidFill>
              <a:latin typeface="FranklinGotITCTT"/>
              <a:cs typeface="FranklinGotITCTT"/>
            </a:endParaRP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4	$75,050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3	$67,550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2	$60,050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1	$52,550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8800" y="0"/>
            <a:ext cx="439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DRAFT – NOT FOR DISTRIBUTION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126865"/>
            <a:ext cx="4791710" cy="4178935"/>
          </a:xfrm>
          <a:custGeom>
            <a:avLst/>
            <a:gdLst/>
            <a:ahLst/>
            <a:cxnLst/>
            <a:rect l="l" t="t" r="r" b="b"/>
            <a:pathLst>
              <a:path w="4791710" h="4178934">
                <a:moveTo>
                  <a:pt x="0" y="4178808"/>
                </a:moveTo>
                <a:lnTo>
                  <a:pt x="4791456" y="4178808"/>
                </a:lnTo>
                <a:lnTo>
                  <a:pt x="4791456" y="0"/>
                </a:lnTo>
                <a:lnTo>
                  <a:pt x="0" y="0"/>
                </a:lnTo>
                <a:lnTo>
                  <a:pt x="0" y="4178808"/>
                </a:lnTo>
                <a:close/>
              </a:path>
            </a:pathLst>
          </a:custGeom>
          <a:solidFill>
            <a:srgbClr val="F18B21"/>
          </a:solidFill>
        </p:spPr>
        <p:txBody>
          <a:bodyPr wrap="square" lIns="0" tIns="0" rIns="0" bIns="0" rtlCol="0"/>
          <a:lstStyle/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To learn more attend our Info Session: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Place: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Time: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Date: TBD </a:t>
            </a:r>
            <a:endParaRPr lang="en-US" sz="1000" b="1" dirty="0">
              <a:solidFill>
                <a:srgbClr val="585647"/>
              </a:solidFill>
              <a:latin typeface="FranklinGotITCTT"/>
              <a:cs typeface="FranklinGotITCT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472" y="9290304"/>
            <a:ext cx="7068820" cy="425450"/>
          </a:xfrm>
          <a:custGeom>
            <a:avLst/>
            <a:gdLst/>
            <a:ahLst/>
            <a:cxnLst/>
            <a:rect l="l" t="t" r="r" b="b"/>
            <a:pathLst>
              <a:path w="7068820" h="425450">
                <a:moveTo>
                  <a:pt x="0" y="425196"/>
                </a:moveTo>
                <a:lnTo>
                  <a:pt x="7068311" y="425196"/>
                </a:lnTo>
                <a:lnTo>
                  <a:pt x="7068311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9290304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297" y="346075"/>
            <a:ext cx="7082155" cy="9372600"/>
          </a:xfrm>
          <a:custGeom>
            <a:avLst/>
            <a:gdLst/>
            <a:ahLst/>
            <a:cxnLst/>
            <a:rect l="l" t="t" r="r" b="b"/>
            <a:pathLst>
              <a:path w="7082155" h="9372600">
                <a:moveTo>
                  <a:pt x="0" y="9372600"/>
                </a:moveTo>
                <a:lnTo>
                  <a:pt x="7082028" y="9372600"/>
                </a:lnTo>
                <a:lnTo>
                  <a:pt x="7082028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" y="8389746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3980815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541020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60">
                <a:moveTo>
                  <a:pt x="0" y="0"/>
                </a:moveTo>
                <a:lnTo>
                  <a:pt x="446783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0" y="403323"/>
            <a:ext cx="4439285" cy="16061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2965"/>
              </a:lnSpc>
            </a:pPr>
            <a:r>
              <a:rPr lang="en-US" sz="8000" spc="-375" dirty="0">
                <a:solidFill>
                  <a:srgbClr val="F18B21"/>
                </a:solidFill>
                <a:latin typeface="FranklinGotCmpITCTT-Book"/>
                <a:cs typeface="FranklinGotCmpITCTT-Book"/>
              </a:rPr>
              <a:t>Go Solar!</a:t>
            </a:r>
            <a:endParaRPr sz="8000" dirty="0">
              <a:latin typeface="FranklinGotCmpITCTT-Book"/>
              <a:cs typeface="FranklinGotCmpITCT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" y="9293479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H="1">
            <a:off x="5181600" y="356616"/>
            <a:ext cx="176784" cy="8939783"/>
          </a:xfrm>
          <a:custGeom>
            <a:avLst/>
            <a:gdLst/>
            <a:ahLst/>
            <a:cxnLst/>
            <a:rect l="l" t="t" r="r" b="b"/>
            <a:pathLst>
              <a:path h="5354320">
                <a:moveTo>
                  <a:pt x="0" y="0"/>
                </a:moveTo>
                <a:lnTo>
                  <a:pt x="0" y="5354293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68111" y="448055"/>
            <a:ext cx="1858645" cy="1659255"/>
          </a:xfrm>
          <a:custGeom>
            <a:avLst/>
            <a:gdLst/>
            <a:ahLst/>
            <a:cxnLst/>
            <a:rect l="l" t="t" r="r" b="b"/>
            <a:pathLst>
              <a:path w="1858645" h="1659255">
                <a:moveTo>
                  <a:pt x="0" y="1658950"/>
                </a:moveTo>
                <a:lnTo>
                  <a:pt x="1858086" y="1658950"/>
                </a:lnTo>
                <a:lnTo>
                  <a:pt x="1858086" y="0"/>
                </a:lnTo>
                <a:lnTo>
                  <a:pt x="0" y="0"/>
                </a:lnTo>
                <a:lnTo>
                  <a:pt x="0" y="1658950"/>
                </a:lnTo>
                <a:close/>
              </a:path>
            </a:pathLst>
          </a:custGeom>
          <a:solidFill>
            <a:srgbClr val="F5A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9152" y="1295400"/>
            <a:ext cx="2554648" cy="764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47040" marR="153670" algn="ctr">
              <a:lnSpc>
                <a:spcPts val="1400"/>
              </a:lnSpc>
              <a:spcBef>
                <a:spcPts val="375"/>
              </a:spcBef>
            </a:pPr>
            <a:r>
              <a:rPr lang="en-US" sz="1100" spc="0" dirty="0">
                <a:solidFill>
                  <a:srgbClr val="FFFFFF"/>
                </a:solidFill>
                <a:latin typeface="FranklinGotCmpITCTT"/>
                <a:cs typeface="FranklinGotCmpITCTT"/>
              </a:rPr>
              <a:t>INCOME-QUALIFIED HOMEOWNERS MAY BE ELIGIBLE TO OWN THEIR SYSTEM AT NO COST.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7451" y="837271"/>
            <a:ext cx="738505" cy="449580"/>
          </a:xfrm>
          <a:custGeom>
            <a:avLst/>
            <a:gdLst/>
            <a:ahLst/>
            <a:cxnLst/>
            <a:rect l="l" t="t" r="r" b="b"/>
            <a:pathLst>
              <a:path w="738504" h="449580">
                <a:moveTo>
                  <a:pt x="738416" y="384747"/>
                </a:moveTo>
                <a:lnTo>
                  <a:pt x="593128" y="384747"/>
                </a:lnTo>
                <a:lnTo>
                  <a:pt x="626886" y="389002"/>
                </a:lnTo>
                <a:lnTo>
                  <a:pt x="659954" y="400569"/>
                </a:lnTo>
                <a:lnTo>
                  <a:pt x="695931" y="420390"/>
                </a:lnTo>
                <a:lnTo>
                  <a:pt x="738416" y="449409"/>
                </a:lnTo>
                <a:lnTo>
                  <a:pt x="738416" y="384747"/>
                </a:lnTo>
                <a:close/>
              </a:path>
              <a:path w="738504" h="449580">
                <a:moveTo>
                  <a:pt x="0" y="10345"/>
                </a:moveTo>
                <a:lnTo>
                  <a:pt x="0" y="389528"/>
                </a:lnTo>
                <a:lnTo>
                  <a:pt x="39192" y="407317"/>
                </a:lnTo>
                <a:lnTo>
                  <a:pt x="80230" y="421339"/>
                </a:lnTo>
                <a:lnTo>
                  <a:pt x="123363" y="431516"/>
                </a:lnTo>
                <a:lnTo>
                  <a:pt x="168841" y="437769"/>
                </a:lnTo>
                <a:lnTo>
                  <a:pt x="216913" y="440020"/>
                </a:lnTo>
                <a:lnTo>
                  <a:pt x="267828" y="438188"/>
                </a:lnTo>
                <a:lnTo>
                  <a:pt x="321835" y="432196"/>
                </a:lnTo>
                <a:lnTo>
                  <a:pt x="379183" y="421964"/>
                </a:lnTo>
                <a:lnTo>
                  <a:pt x="509137" y="394395"/>
                </a:lnTo>
                <a:lnTo>
                  <a:pt x="555078" y="386859"/>
                </a:lnTo>
                <a:lnTo>
                  <a:pt x="593128" y="384747"/>
                </a:lnTo>
                <a:lnTo>
                  <a:pt x="738416" y="384747"/>
                </a:lnTo>
                <a:lnTo>
                  <a:pt x="738416" y="55814"/>
                </a:lnTo>
                <a:lnTo>
                  <a:pt x="235144" y="55814"/>
                </a:lnTo>
                <a:lnTo>
                  <a:pt x="180288" y="54622"/>
                </a:lnTo>
                <a:lnTo>
                  <a:pt x="129718" y="48762"/>
                </a:lnTo>
                <a:lnTo>
                  <a:pt x="83061" y="38950"/>
                </a:lnTo>
                <a:lnTo>
                  <a:pt x="39946" y="25905"/>
                </a:lnTo>
                <a:lnTo>
                  <a:pt x="0" y="10345"/>
                </a:lnTo>
                <a:close/>
              </a:path>
              <a:path w="738504" h="449580">
                <a:moveTo>
                  <a:pt x="608984" y="0"/>
                </a:moveTo>
                <a:lnTo>
                  <a:pt x="565670" y="270"/>
                </a:lnTo>
                <a:lnTo>
                  <a:pt x="520249" y="6231"/>
                </a:lnTo>
                <a:lnTo>
                  <a:pt x="471507" y="16189"/>
                </a:lnTo>
                <a:lnTo>
                  <a:pt x="418231" y="28449"/>
                </a:lnTo>
                <a:lnTo>
                  <a:pt x="359206" y="41320"/>
                </a:lnTo>
                <a:lnTo>
                  <a:pt x="294660" y="51619"/>
                </a:lnTo>
                <a:lnTo>
                  <a:pt x="235144" y="55814"/>
                </a:lnTo>
                <a:lnTo>
                  <a:pt x="738416" y="55814"/>
                </a:lnTo>
                <a:lnTo>
                  <a:pt x="738416" y="50261"/>
                </a:lnTo>
                <a:lnTo>
                  <a:pt x="694143" y="23301"/>
                </a:lnTo>
                <a:lnTo>
                  <a:pt x="651404" y="7112"/>
                </a:lnTo>
                <a:lnTo>
                  <a:pt x="608984" y="0"/>
                </a:lnTo>
                <a:close/>
              </a:path>
            </a:pathLst>
          </a:custGeom>
          <a:solidFill>
            <a:srgbClr val="F18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451" y="837271"/>
            <a:ext cx="738505" cy="449580"/>
          </a:xfrm>
          <a:custGeom>
            <a:avLst/>
            <a:gdLst/>
            <a:ahLst/>
            <a:cxnLst/>
            <a:rect l="l" t="t" r="r" b="b"/>
            <a:pathLst>
              <a:path w="738504" h="449580">
                <a:moveTo>
                  <a:pt x="359206" y="41320"/>
                </a:moveTo>
                <a:lnTo>
                  <a:pt x="294660" y="51619"/>
                </a:lnTo>
                <a:lnTo>
                  <a:pt x="235144" y="55814"/>
                </a:lnTo>
                <a:lnTo>
                  <a:pt x="180288" y="54622"/>
                </a:lnTo>
                <a:lnTo>
                  <a:pt x="129718" y="48762"/>
                </a:lnTo>
                <a:lnTo>
                  <a:pt x="83061" y="38950"/>
                </a:lnTo>
                <a:lnTo>
                  <a:pt x="39946" y="25905"/>
                </a:lnTo>
                <a:lnTo>
                  <a:pt x="0" y="10345"/>
                </a:lnTo>
                <a:lnTo>
                  <a:pt x="0" y="389528"/>
                </a:lnTo>
                <a:lnTo>
                  <a:pt x="39192" y="407317"/>
                </a:lnTo>
                <a:lnTo>
                  <a:pt x="80230" y="421339"/>
                </a:lnTo>
                <a:lnTo>
                  <a:pt x="123363" y="431516"/>
                </a:lnTo>
                <a:lnTo>
                  <a:pt x="168841" y="437769"/>
                </a:lnTo>
                <a:lnTo>
                  <a:pt x="216913" y="440020"/>
                </a:lnTo>
                <a:lnTo>
                  <a:pt x="267828" y="438188"/>
                </a:lnTo>
                <a:lnTo>
                  <a:pt x="321835" y="432196"/>
                </a:lnTo>
                <a:lnTo>
                  <a:pt x="379183" y="421964"/>
                </a:lnTo>
                <a:lnTo>
                  <a:pt x="451705" y="406411"/>
                </a:lnTo>
                <a:lnTo>
                  <a:pt x="509137" y="394395"/>
                </a:lnTo>
                <a:lnTo>
                  <a:pt x="555078" y="386859"/>
                </a:lnTo>
                <a:lnTo>
                  <a:pt x="593128" y="384747"/>
                </a:lnTo>
                <a:lnTo>
                  <a:pt x="626886" y="389002"/>
                </a:lnTo>
                <a:lnTo>
                  <a:pt x="659954" y="400569"/>
                </a:lnTo>
                <a:lnTo>
                  <a:pt x="695931" y="420390"/>
                </a:lnTo>
                <a:lnTo>
                  <a:pt x="738416" y="449409"/>
                </a:lnTo>
                <a:lnTo>
                  <a:pt x="738416" y="50261"/>
                </a:lnTo>
                <a:lnTo>
                  <a:pt x="694143" y="23301"/>
                </a:lnTo>
                <a:lnTo>
                  <a:pt x="651404" y="7112"/>
                </a:lnTo>
                <a:lnTo>
                  <a:pt x="608984" y="0"/>
                </a:lnTo>
                <a:lnTo>
                  <a:pt x="565670" y="270"/>
                </a:lnTo>
                <a:lnTo>
                  <a:pt x="520249" y="6231"/>
                </a:lnTo>
                <a:lnTo>
                  <a:pt x="471507" y="16189"/>
                </a:lnTo>
                <a:lnTo>
                  <a:pt x="418231" y="28449"/>
                </a:lnTo>
                <a:lnTo>
                  <a:pt x="359206" y="41320"/>
                </a:lnTo>
                <a:close/>
              </a:path>
            </a:pathLst>
          </a:custGeom>
          <a:ln w="39916">
            <a:solidFill>
              <a:srgbClr val="868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7618" y="727050"/>
            <a:ext cx="738505" cy="380365"/>
          </a:xfrm>
          <a:custGeom>
            <a:avLst/>
            <a:gdLst/>
            <a:ahLst/>
            <a:cxnLst/>
            <a:rect l="l" t="t" r="r" b="b"/>
            <a:pathLst>
              <a:path w="738504" h="380365">
                <a:moveTo>
                  <a:pt x="738416" y="40743"/>
                </a:moveTo>
                <a:lnTo>
                  <a:pt x="681725" y="14253"/>
                </a:lnTo>
                <a:lnTo>
                  <a:pt x="630744" y="1443"/>
                </a:lnTo>
                <a:lnTo>
                  <a:pt x="583230" y="0"/>
                </a:lnTo>
                <a:lnTo>
                  <a:pt x="536940" y="7610"/>
                </a:lnTo>
                <a:lnTo>
                  <a:pt x="489632" y="21962"/>
                </a:lnTo>
                <a:lnTo>
                  <a:pt x="439064" y="40743"/>
                </a:lnTo>
                <a:lnTo>
                  <a:pt x="386832" y="56514"/>
                </a:lnTo>
                <a:lnTo>
                  <a:pt x="333090" y="65293"/>
                </a:lnTo>
                <a:lnTo>
                  <a:pt x="278855" y="67910"/>
                </a:lnTo>
                <a:lnTo>
                  <a:pt x="225143" y="65198"/>
                </a:lnTo>
                <a:lnTo>
                  <a:pt x="172970" y="57990"/>
                </a:lnTo>
                <a:lnTo>
                  <a:pt x="123353" y="47116"/>
                </a:lnTo>
                <a:lnTo>
                  <a:pt x="77308" y="33410"/>
                </a:lnTo>
                <a:lnTo>
                  <a:pt x="35852" y="17703"/>
                </a:lnTo>
                <a:lnTo>
                  <a:pt x="0" y="827"/>
                </a:lnTo>
                <a:lnTo>
                  <a:pt x="0" y="380010"/>
                </a:lnTo>
              </a:path>
            </a:pathLst>
          </a:custGeom>
          <a:ln w="39916">
            <a:solidFill>
              <a:srgbClr val="787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7790" y="609600"/>
            <a:ext cx="738505" cy="377825"/>
          </a:xfrm>
          <a:custGeom>
            <a:avLst/>
            <a:gdLst/>
            <a:ahLst/>
            <a:cxnLst/>
            <a:rect l="l" t="t" r="r" b="b"/>
            <a:pathLst>
              <a:path w="738504" h="377825">
                <a:moveTo>
                  <a:pt x="738416" y="39192"/>
                </a:moveTo>
                <a:lnTo>
                  <a:pt x="686709" y="23354"/>
                </a:lnTo>
                <a:lnTo>
                  <a:pt x="639924" y="17359"/>
                </a:lnTo>
                <a:lnTo>
                  <a:pt x="595910" y="19519"/>
                </a:lnTo>
                <a:lnTo>
                  <a:pt x="552521" y="28144"/>
                </a:lnTo>
                <a:lnTo>
                  <a:pt x="507605" y="41542"/>
                </a:lnTo>
                <a:lnTo>
                  <a:pt x="459016" y="58026"/>
                </a:lnTo>
                <a:lnTo>
                  <a:pt x="411045" y="70693"/>
                </a:lnTo>
                <a:lnTo>
                  <a:pt x="361016" y="77326"/>
                </a:lnTo>
                <a:lnTo>
                  <a:pt x="309874" y="78648"/>
                </a:lnTo>
                <a:lnTo>
                  <a:pt x="258562" y="75384"/>
                </a:lnTo>
                <a:lnTo>
                  <a:pt x="208024" y="68256"/>
                </a:lnTo>
                <a:lnTo>
                  <a:pt x="159205" y="57988"/>
                </a:lnTo>
                <a:lnTo>
                  <a:pt x="113049" y="45305"/>
                </a:lnTo>
                <a:lnTo>
                  <a:pt x="70500" y="30930"/>
                </a:lnTo>
                <a:lnTo>
                  <a:pt x="32502" y="15587"/>
                </a:lnTo>
                <a:lnTo>
                  <a:pt x="0" y="0"/>
                </a:lnTo>
                <a:lnTo>
                  <a:pt x="0" y="377723"/>
                </a:lnTo>
              </a:path>
            </a:pathLst>
          </a:custGeom>
          <a:ln w="39916">
            <a:solidFill>
              <a:srgbClr val="6B6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6984" y="956820"/>
            <a:ext cx="64135" cy="249554"/>
          </a:xfrm>
          <a:custGeom>
            <a:avLst/>
            <a:gdLst/>
            <a:ahLst/>
            <a:cxnLst/>
            <a:rect l="l" t="t" r="r" b="b"/>
            <a:pathLst>
              <a:path w="64135" h="249555">
                <a:moveTo>
                  <a:pt x="63626" y="0"/>
                </a:moveTo>
                <a:lnTo>
                  <a:pt x="37595" y="31125"/>
                </a:lnTo>
                <a:lnTo>
                  <a:pt x="17511" y="66784"/>
                </a:lnTo>
                <a:lnTo>
                  <a:pt x="4578" y="105322"/>
                </a:lnTo>
                <a:lnTo>
                  <a:pt x="0" y="145084"/>
                </a:lnTo>
                <a:lnTo>
                  <a:pt x="4221" y="180688"/>
                </a:lnTo>
                <a:lnTo>
                  <a:pt x="16181" y="210473"/>
                </a:lnTo>
                <a:lnTo>
                  <a:pt x="34820" y="233606"/>
                </a:lnTo>
                <a:lnTo>
                  <a:pt x="59080" y="249250"/>
                </a:lnTo>
              </a:path>
            </a:pathLst>
          </a:custGeom>
          <a:ln w="39916">
            <a:solidFill>
              <a:srgbClr val="F9C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6649" y="972774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0" y="151479"/>
                </a:moveTo>
                <a:lnTo>
                  <a:pt x="358" y="161409"/>
                </a:lnTo>
                <a:lnTo>
                  <a:pt x="4960" y="168150"/>
                </a:lnTo>
                <a:lnTo>
                  <a:pt x="12956" y="170906"/>
                </a:lnTo>
                <a:lnTo>
                  <a:pt x="23495" y="168878"/>
                </a:lnTo>
                <a:lnTo>
                  <a:pt x="51244" y="157600"/>
                </a:lnTo>
                <a:lnTo>
                  <a:pt x="79364" y="129323"/>
                </a:lnTo>
                <a:lnTo>
                  <a:pt x="87059" y="87758"/>
                </a:lnTo>
                <a:lnTo>
                  <a:pt x="84488" y="81757"/>
                </a:lnTo>
                <a:lnTo>
                  <a:pt x="79519" y="78121"/>
                </a:lnTo>
                <a:lnTo>
                  <a:pt x="72466" y="77272"/>
                </a:lnTo>
                <a:lnTo>
                  <a:pt x="29692" y="80752"/>
                </a:lnTo>
                <a:lnTo>
                  <a:pt x="22658" y="79948"/>
                </a:lnTo>
                <a:lnTo>
                  <a:pt x="17733" y="76410"/>
                </a:lnTo>
                <a:lnTo>
                  <a:pt x="15206" y="70513"/>
                </a:lnTo>
                <a:lnTo>
                  <a:pt x="15367" y="62629"/>
                </a:lnTo>
                <a:lnTo>
                  <a:pt x="36999" y="19979"/>
                </a:lnTo>
                <a:lnTo>
                  <a:pt x="75882" y="1885"/>
                </a:lnTo>
                <a:lnTo>
                  <a:pt x="86461" y="0"/>
                </a:lnTo>
                <a:lnTo>
                  <a:pt x="94572" y="3068"/>
                </a:lnTo>
                <a:lnTo>
                  <a:pt x="99294" y="10120"/>
                </a:lnTo>
                <a:lnTo>
                  <a:pt x="99707" y="20186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0750" y="942924"/>
            <a:ext cx="6985" cy="36830"/>
          </a:xfrm>
          <a:custGeom>
            <a:avLst/>
            <a:gdLst/>
            <a:ahLst/>
            <a:cxnLst/>
            <a:rect l="l" t="t" r="r" b="b"/>
            <a:pathLst>
              <a:path w="6985" h="36830">
                <a:moveTo>
                  <a:pt x="0" y="36525"/>
                </a:moveTo>
                <a:lnTo>
                  <a:pt x="6667" y="0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2179" y="1145711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09">
                <a:moveTo>
                  <a:pt x="7543" y="0"/>
                </a:moveTo>
                <a:lnTo>
                  <a:pt x="0" y="41414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7235" y="1107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6" y="0"/>
                </a:lnTo>
              </a:path>
            </a:pathLst>
          </a:custGeom>
          <a:ln w="39916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96206" y="10272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6" y="0"/>
                </a:lnTo>
              </a:path>
            </a:pathLst>
          </a:custGeom>
          <a:ln w="39916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36550" y="925402"/>
            <a:ext cx="85725" cy="257810"/>
          </a:xfrm>
          <a:custGeom>
            <a:avLst/>
            <a:gdLst/>
            <a:ahLst/>
            <a:cxnLst/>
            <a:rect l="l" t="t" r="r" b="b"/>
            <a:pathLst>
              <a:path w="85725" h="257809">
                <a:moveTo>
                  <a:pt x="0" y="257670"/>
                </a:moveTo>
                <a:lnTo>
                  <a:pt x="34322" y="225391"/>
                </a:lnTo>
                <a:lnTo>
                  <a:pt x="61267" y="185546"/>
                </a:lnTo>
                <a:lnTo>
                  <a:pt x="78874" y="140873"/>
                </a:lnTo>
                <a:lnTo>
                  <a:pt x="85178" y="94106"/>
                </a:lnTo>
                <a:lnTo>
                  <a:pt x="82254" y="64258"/>
                </a:lnTo>
                <a:lnTo>
                  <a:pt x="73891" y="38328"/>
                </a:lnTo>
                <a:lnTo>
                  <a:pt x="60704" y="16761"/>
                </a:lnTo>
                <a:lnTo>
                  <a:pt x="43307" y="0"/>
                </a:lnTo>
              </a:path>
            </a:pathLst>
          </a:custGeom>
          <a:ln w="39916">
            <a:solidFill>
              <a:srgbClr val="F9C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58967" y="2199347"/>
            <a:ext cx="1858645" cy="1674495"/>
          </a:xfrm>
          <a:custGeom>
            <a:avLst/>
            <a:gdLst/>
            <a:ahLst/>
            <a:cxnLst/>
            <a:rect l="l" t="t" r="r" b="b"/>
            <a:pathLst>
              <a:path w="1858645" h="1674495">
                <a:moveTo>
                  <a:pt x="0" y="1674152"/>
                </a:moveTo>
                <a:lnTo>
                  <a:pt x="1858086" y="1674152"/>
                </a:lnTo>
                <a:lnTo>
                  <a:pt x="1858086" y="0"/>
                </a:lnTo>
                <a:lnTo>
                  <a:pt x="0" y="0"/>
                </a:lnTo>
                <a:lnTo>
                  <a:pt x="0" y="1674152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07788" y="3200400"/>
            <a:ext cx="1983612" cy="5849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1450" marR="142875" algn="ctr">
              <a:lnSpc>
                <a:spcPts val="1400"/>
              </a:lnSpc>
              <a:spcBef>
                <a:spcPts val="375"/>
              </a:spcBef>
            </a:pP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GET UNBIASED,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EXPERT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HELP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THROUGHOUT</a:t>
            </a:r>
            <a:r>
              <a:rPr lang="en-US" sz="1100" dirty="0"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THE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PROCESS</a:t>
            </a:r>
            <a:r>
              <a:rPr lang="en-US"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4922" y="289839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7292" y="3038599"/>
            <a:ext cx="140335" cy="123189"/>
          </a:xfrm>
          <a:custGeom>
            <a:avLst/>
            <a:gdLst/>
            <a:ahLst/>
            <a:cxnLst/>
            <a:rect l="l" t="t" r="r" b="b"/>
            <a:pathLst>
              <a:path w="140334" h="123189">
                <a:moveTo>
                  <a:pt x="140208" y="0"/>
                </a:moveTo>
                <a:lnTo>
                  <a:pt x="0" y="87630"/>
                </a:lnTo>
                <a:lnTo>
                  <a:pt x="0" y="122682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4506" y="289839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9974" y="2950969"/>
            <a:ext cx="70485" cy="158115"/>
          </a:xfrm>
          <a:custGeom>
            <a:avLst/>
            <a:gdLst/>
            <a:ahLst/>
            <a:cxnLst/>
            <a:rect l="l" t="t" r="r" b="b"/>
            <a:pathLst>
              <a:path w="70484" h="158114">
                <a:moveTo>
                  <a:pt x="70103" y="157733"/>
                </a:moveTo>
                <a:lnTo>
                  <a:pt x="70103" y="87629"/>
                </a:lnTo>
                <a:lnTo>
                  <a:pt x="68701" y="76247"/>
                </a:lnTo>
                <a:lnTo>
                  <a:pt x="64903" y="67498"/>
                </a:lnTo>
                <a:lnTo>
                  <a:pt x="59324" y="60053"/>
                </a:lnTo>
                <a:lnTo>
                  <a:pt x="52577" y="52577"/>
                </a:lnTo>
                <a:lnTo>
                  <a:pt x="0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9350" y="2950969"/>
            <a:ext cx="70485" cy="158115"/>
          </a:xfrm>
          <a:custGeom>
            <a:avLst/>
            <a:gdLst/>
            <a:ahLst/>
            <a:cxnLst/>
            <a:rect l="l" t="t" r="r" b="b"/>
            <a:pathLst>
              <a:path w="70485" h="158114">
                <a:moveTo>
                  <a:pt x="0" y="157733"/>
                </a:moveTo>
                <a:lnTo>
                  <a:pt x="0" y="87629"/>
                </a:lnTo>
                <a:lnTo>
                  <a:pt x="1402" y="76247"/>
                </a:lnTo>
                <a:lnTo>
                  <a:pt x="5200" y="67498"/>
                </a:lnTo>
                <a:lnTo>
                  <a:pt x="10779" y="60053"/>
                </a:lnTo>
                <a:lnTo>
                  <a:pt x="17526" y="52577"/>
                </a:lnTo>
                <a:lnTo>
                  <a:pt x="70104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1928" y="3038599"/>
            <a:ext cx="140335" cy="123189"/>
          </a:xfrm>
          <a:custGeom>
            <a:avLst/>
            <a:gdLst/>
            <a:ahLst/>
            <a:cxnLst/>
            <a:rect l="l" t="t" r="r" b="b"/>
            <a:pathLst>
              <a:path w="140335" h="123189">
                <a:moveTo>
                  <a:pt x="0" y="0"/>
                </a:moveTo>
                <a:lnTo>
                  <a:pt x="140208" y="87630"/>
                </a:lnTo>
                <a:lnTo>
                  <a:pt x="140208" y="122682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1928" y="2670553"/>
            <a:ext cx="386080" cy="298450"/>
          </a:xfrm>
          <a:custGeom>
            <a:avLst/>
            <a:gdLst/>
            <a:ahLst/>
            <a:cxnLst/>
            <a:rect l="l" t="t" r="r" b="b"/>
            <a:pathLst>
              <a:path w="386079" h="298450">
                <a:moveTo>
                  <a:pt x="385572" y="0"/>
                </a:moveTo>
                <a:lnTo>
                  <a:pt x="385572" y="105155"/>
                </a:lnTo>
                <a:lnTo>
                  <a:pt x="384528" y="125977"/>
                </a:lnTo>
                <a:lnTo>
                  <a:pt x="375869" y="174693"/>
                </a:lnTo>
                <a:lnTo>
                  <a:pt x="352013" y="211363"/>
                </a:lnTo>
                <a:lnTo>
                  <a:pt x="307202" y="254477"/>
                </a:lnTo>
                <a:lnTo>
                  <a:pt x="256236" y="289421"/>
                </a:lnTo>
                <a:lnTo>
                  <a:pt x="210312" y="297942"/>
                </a:lnTo>
                <a:lnTo>
                  <a:pt x="192786" y="297942"/>
                </a:lnTo>
                <a:lnTo>
                  <a:pt x="175260" y="297942"/>
                </a:lnTo>
                <a:lnTo>
                  <a:pt x="129330" y="289421"/>
                </a:lnTo>
                <a:lnTo>
                  <a:pt x="87630" y="262890"/>
                </a:lnTo>
                <a:lnTo>
                  <a:pt x="53880" y="232526"/>
                </a:lnTo>
                <a:lnTo>
                  <a:pt x="25400" y="204046"/>
                </a:lnTo>
                <a:lnTo>
                  <a:pt x="4248" y="150790"/>
                </a:lnTo>
                <a:lnTo>
                  <a:pt x="0" y="105155"/>
                </a:lnTo>
                <a:lnTo>
                  <a:pt x="0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2136" y="2337558"/>
            <a:ext cx="105410" cy="158115"/>
          </a:xfrm>
          <a:custGeom>
            <a:avLst/>
            <a:gdLst/>
            <a:ahLst/>
            <a:cxnLst/>
            <a:rect l="l" t="t" r="r" b="b"/>
            <a:pathLst>
              <a:path w="105410" h="158114">
                <a:moveTo>
                  <a:pt x="0" y="157733"/>
                </a:moveTo>
                <a:lnTo>
                  <a:pt x="0" y="0"/>
                </a:lnTo>
                <a:lnTo>
                  <a:pt x="105155" y="0"/>
                </a:lnTo>
                <a:lnTo>
                  <a:pt x="105155" y="157733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4298" y="2653027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560831" y="0"/>
                </a:moveTo>
                <a:lnTo>
                  <a:pt x="0" y="0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9870" y="2355084"/>
            <a:ext cx="158115" cy="262890"/>
          </a:xfrm>
          <a:custGeom>
            <a:avLst/>
            <a:gdLst/>
            <a:ahLst/>
            <a:cxnLst/>
            <a:rect l="l" t="t" r="r" b="b"/>
            <a:pathLst>
              <a:path w="158115" h="262889">
                <a:moveTo>
                  <a:pt x="0" y="87629"/>
                </a:moveTo>
                <a:lnTo>
                  <a:pt x="0" y="0"/>
                </a:lnTo>
                <a:lnTo>
                  <a:pt x="39020" y="24387"/>
                </a:lnTo>
                <a:lnTo>
                  <a:pt x="72728" y="52713"/>
                </a:lnTo>
                <a:lnTo>
                  <a:pt x="99194" y="86372"/>
                </a:lnTo>
                <a:lnTo>
                  <a:pt x="116488" y="126756"/>
                </a:lnTo>
                <a:lnTo>
                  <a:pt x="122682" y="175259"/>
                </a:lnTo>
                <a:lnTo>
                  <a:pt x="122682" y="210311"/>
                </a:lnTo>
                <a:lnTo>
                  <a:pt x="157734" y="227837"/>
                </a:lnTo>
                <a:lnTo>
                  <a:pt x="157734" y="262889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31824" y="2355084"/>
            <a:ext cx="158115" cy="262890"/>
          </a:xfrm>
          <a:custGeom>
            <a:avLst/>
            <a:gdLst/>
            <a:ahLst/>
            <a:cxnLst/>
            <a:rect l="l" t="t" r="r" b="b"/>
            <a:pathLst>
              <a:path w="158114" h="262889">
                <a:moveTo>
                  <a:pt x="157734" y="87629"/>
                </a:moveTo>
                <a:lnTo>
                  <a:pt x="157734" y="0"/>
                </a:lnTo>
                <a:lnTo>
                  <a:pt x="118055" y="24387"/>
                </a:lnTo>
                <a:lnTo>
                  <a:pt x="84265" y="52713"/>
                </a:lnTo>
                <a:lnTo>
                  <a:pt x="58046" y="86372"/>
                </a:lnTo>
                <a:lnTo>
                  <a:pt x="41080" y="126756"/>
                </a:lnTo>
                <a:lnTo>
                  <a:pt x="35052" y="175259"/>
                </a:lnTo>
                <a:lnTo>
                  <a:pt x="35052" y="210311"/>
                </a:lnTo>
                <a:lnTo>
                  <a:pt x="0" y="227837"/>
                </a:lnTo>
                <a:lnTo>
                  <a:pt x="0" y="262889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58967" y="3974084"/>
            <a:ext cx="1858645" cy="1969516"/>
          </a:xfrm>
          <a:custGeom>
            <a:avLst/>
            <a:gdLst/>
            <a:ahLst/>
            <a:cxnLst/>
            <a:rect l="l" t="t" r="r" b="b"/>
            <a:pathLst>
              <a:path w="1858645" h="1737360">
                <a:moveTo>
                  <a:pt x="0" y="1736826"/>
                </a:moveTo>
                <a:lnTo>
                  <a:pt x="1858086" y="1736826"/>
                </a:lnTo>
                <a:lnTo>
                  <a:pt x="1858086" y="0"/>
                </a:lnTo>
                <a:lnTo>
                  <a:pt x="0" y="0"/>
                </a:lnTo>
                <a:lnTo>
                  <a:pt x="0" y="1736826"/>
                </a:lnTo>
                <a:close/>
              </a:path>
            </a:pathLst>
          </a:custGeom>
          <a:solidFill>
            <a:srgbClr val="585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38294" y="4876800"/>
            <a:ext cx="1524506" cy="94577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375"/>
              </a:spcBef>
            </a:pP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WE’RE A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NON-PROFIT  THAT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HELPS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THOUSANDS  OF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PEOPLE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GO </a:t>
            </a:r>
            <a:r>
              <a:rPr sz="1100" spc="0" dirty="0">
                <a:solidFill>
                  <a:srgbClr val="FFFFFF"/>
                </a:solidFill>
                <a:latin typeface="FranklinGotCmpITCTT"/>
                <a:cs typeface="FranklinGotCmpITCTT"/>
              </a:rPr>
              <a:t>SOLAR </a:t>
            </a:r>
            <a:r>
              <a:rPr sz="1100" dirty="0">
                <a:solidFill>
                  <a:srgbClr val="FFFFFF"/>
                </a:solidFill>
                <a:latin typeface="FranklinGotCmpITCTT"/>
                <a:cs typeface="FranklinGotCmpITCTT"/>
              </a:rPr>
              <a:t>EACH</a:t>
            </a:r>
            <a:r>
              <a:rPr lang="en-US" sz="1100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YEAR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63080" y="4457700"/>
            <a:ext cx="548640" cy="342900"/>
          </a:xfrm>
          <a:custGeom>
            <a:avLst/>
            <a:gdLst/>
            <a:ahLst/>
            <a:cxnLst/>
            <a:rect l="l" t="t" r="r" b="b"/>
            <a:pathLst>
              <a:path w="548640" h="342900">
                <a:moveTo>
                  <a:pt x="548639" y="0"/>
                </a:moveTo>
                <a:lnTo>
                  <a:pt x="548639" y="342900"/>
                </a:lnTo>
                <a:lnTo>
                  <a:pt x="360044" y="342900"/>
                </a:lnTo>
                <a:lnTo>
                  <a:pt x="360044" y="102870"/>
                </a:lnTo>
                <a:lnTo>
                  <a:pt x="188594" y="102870"/>
                </a:lnTo>
                <a:lnTo>
                  <a:pt x="188594" y="342900"/>
                </a:lnTo>
                <a:lnTo>
                  <a:pt x="0" y="342900"/>
                </a:lnTo>
                <a:lnTo>
                  <a:pt x="0" y="0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0210" y="4114800"/>
            <a:ext cx="754380" cy="377190"/>
          </a:xfrm>
          <a:custGeom>
            <a:avLst/>
            <a:gdLst/>
            <a:ahLst/>
            <a:cxnLst/>
            <a:rect l="l" t="t" r="r" b="b"/>
            <a:pathLst>
              <a:path w="754379" h="377189">
                <a:moveTo>
                  <a:pt x="0" y="377189"/>
                </a:moveTo>
                <a:lnTo>
                  <a:pt x="377190" y="0"/>
                </a:lnTo>
                <a:lnTo>
                  <a:pt x="754380" y="377189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7371" y="4131945"/>
            <a:ext cx="85725" cy="154305"/>
          </a:xfrm>
          <a:custGeom>
            <a:avLst/>
            <a:gdLst/>
            <a:ahLst/>
            <a:cxnLst/>
            <a:rect l="l" t="t" r="r" b="b"/>
            <a:pathLst>
              <a:path w="85725" h="154304">
                <a:moveTo>
                  <a:pt x="85725" y="68579"/>
                </a:moveTo>
                <a:lnTo>
                  <a:pt x="85725" y="0"/>
                </a:lnTo>
                <a:lnTo>
                  <a:pt x="0" y="0"/>
                </a:lnTo>
                <a:lnTo>
                  <a:pt x="0" y="15430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3024" y="4594859"/>
            <a:ext cx="329565" cy="205740"/>
          </a:xfrm>
          <a:custGeom>
            <a:avLst/>
            <a:gdLst/>
            <a:ahLst/>
            <a:cxnLst/>
            <a:rect l="l" t="t" r="r" b="b"/>
            <a:pathLst>
              <a:path w="329564" h="205739">
                <a:moveTo>
                  <a:pt x="329184" y="0"/>
                </a:moveTo>
                <a:lnTo>
                  <a:pt x="329184" y="205740"/>
                </a:lnTo>
                <a:lnTo>
                  <a:pt x="216027" y="205740"/>
                </a:lnTo>
                <a:lnTo>
                  <a:pt x="216027" y="61722"/>
                </a:lnTo>
                <a:lnTo>
                  <a:pt x="113157" y="61722"/>
                </a:lnTo>
                <a:lnTo>
                  <a:pt x="113157" y="205740"/>
                </a:lnTo>
                <a:lnTo>
                  <a:pt x="0" y="205740"/>
                </a:lnTo>
                <a:lnTo>
                  <a:pt x="0" y="0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1297" y="4389123"/>
            <a:ext cx="452755" cy="226695"/>
          </a:xfrm>
          <a:custGeom>
            <a:avLst/>
            <a:gdLst/>
            <a:ahLst/>
            <a:cxnLst/>
            <a:rect l="l" t="t" r="r" b="b"/>
            <a:pathLst>
              <a:path w="452754" h="226695">
                <a:moveTo>
                  <a:pt x="0" y="226313"/>
                </a:moveTo>
                <a:lnTo>
                  <a:pt x="226314" y="0"/>
                </a:lnTo>
                <a:lnTo>
                  <a:pt x="452628" y="226313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03598" y="4399407"/>
            <a:ext cx="51435" cy="92710"/>
          </a:xfrm>
          <a:custGeom>
            <a:avLst/>
            <a:gdLst/>
            <a:ahLst/>
            <a:cxnLst/>
            <a:rect l="l" t="t" r="r" b="b"/>
            <a:pathLst>
              <a:path w="51435" h="92710">
                <a:moveTo>
                  <a:pt x="51435" y="41148"/>
                </a:moveTo>
                <a:lnTo>
                  <a:pt x="51435" y="0"/>
                </a:lnTo>
                <a:lnTo>
                  <a:pt x="0" y="0"/>
                </a:lnTo>
                <a:lnTo>
                  <a:pt x="0" y="92583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6162" y="5860365"/>
            <a:ext cx="2540038" cy="2140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0464" y="5929454"/>
            <a:ext cx="2374188" cy="1963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62000" y="5410200"/>
            <a:ext cx="419100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Next Info Session: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Place: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Time: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Date: TBD </a:t>
            </a:r>
            <a:endParaRPr lang="en-US" sz="1000" b="1" dirty="0">
              <a:solidFill>
                <a:srgbClr val="585647"/>
              </a:solidFill>
              <a:latin typeface="FranklinGotITCTT"/>
              <a:cs typeface="FranklinGotITCTT"/>
            </a:endParaRPr>
          </a:p>
          <a:p>
            <a:pPr marR="34925" algn="ctr">
              <a:lnSpc>
                <a:spcPct val="100000"/>
              </a:lnSpc>
              <a:spcBef>
                <a:spcPts val="220"/>
              </a:spcBef>
            </a:pPr>
            <a:endParaRPr sz="1000" dirty="0">
              <a:latin typeface="FranklinGotITCTT"/>
              <a:cs typeface="FranklinGotITCTT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1066800" y="9334999"/>
            <a:ext cx="5709322" cy="3424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-5" dirty="0"/>
              <a:t>SolarUnitedNeighbors.org/</a:t>
            </a:r>
            <a:r>
              <a:rPr lang="en-US" sz="1100" spc="-5" dirty="0"/>
              <a:t>solarforall-dc</a:t>
            </a:r>
            <a:endParaRPr lang="en-US" sz="1100" b="0" dirty="0">
              <a:solidFill>
                <a:srgbClr val="F5A81C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90" dirty="0"/>
              <a:t>QUESTIONS? </a:t>
            </a:r>
            <a:r>
              <a:rPr sz="1100" spc="110" dirty="0"/>
              <a:t>email:  </a:t>
            </a:r>
            <a:r>
              <a:rPr lang="en-US" sz="1100" u="sng" spc="105" dirty="0">
                <a:hlinkClick r:id="rId4"/>
              </a:rPr>
              <a:t>dc</a:t>
            </a:r>
            <a:r>
              <a:rPr sz="1100" spc="125" dirty="0">
                <a:hlinkClick r:id="rId4"/>
              </a:rPr>
              <a:t>team@</a:t>
            </a:r>
            <a:r>
              <a:rPr lang="en-US" sz="1100" spc="125" dirty="0">
                <a:hlinkClick r:id="rId4"/>
              </a:rPr>
              <a:t>solarunitedneighbors</a:t>
            </a:r>
            <a:r>
              <a:rPr sz="1100" spc="125" dirty="0">
                <a:hlinkClick r:id="rId4"/>
              </a:rPr>
              <a:t>.org</a:t>
            </a:r>
            <a:r>
              <a:rPr lang="en-US" sz="1100" spc="125" dirty="0"/>
              <a:t> or </a:t>
            </a:r>
            <a:r>
              <a:rPr lang="en-US" sz="1100" spc="110" dirty="0"/>
              <a:t>call: 202-888-3601</a:t>
            </a:r>
            <a:endParaRPr sz="1100" dirty="0"/>
          </a:p>
        </p:txBody>
      </p:sp>
      <p:pic>
        <p:nvPicPr>
          <p:cNvPr id="59" name="Picture 58" descr="SUN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858" y="8097230"/>
            <a:ext cx="1610142" cy="1122970"/>
          </a:xfrm>
          <a:prstGeom prst="rect">
            <a:avLst/>
          </a:prstGeom>
        </p:spPr>
      </p:pic>
      <p:pic>
        <p:nvPicPr>
          <p:cNvPr id="13" name="Picture 12" descr="DOE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83" y="8502276"/>
            <a:ext cx="2034117" cy="7179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7120" y="8534400"/>
            <a:ext cx="2694680" cy="66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This Solar for All Co-op is brought to you 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by Solar United Neighbors of D.C.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through the support of:</a:t>
            </a:r>
          </a:p>
        </p:txBody>
      </p:sp>
      <p:sp>
        <p:nvSpPr>
          <p:cNvPr id="55" name="object 8"/>
          <p:cNvSpPr/>
          <p:nvPr/>
        </p:nvSpPr>
        <p:spPr>
          <a:xfrm>
            <a:off x="609600" y="678180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60">
                <a:moveTo>
                  <a:pt x="0" y="0"/>
                </a:moveTo>
                <a:lnTo>
                  <a:pt x="446783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6"/>
          <p:cNvSpPr txBox="1"/>
          <p:nvPr/>
        </p:nvSpPr>
        <p:spPr>
          <a:xfrm>
            <a:off x="762000" y="6858000"/>
            <a:ext cx="4191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/>
            <a:r>
              <a:rPr lang="en-US" sz="1600" b="1" u="sng" spc="-10" dirty="0">
                <a:solidFill>
                  <a:schemeClr val="bg1"/>
                </a:solidFill>
                <a:latin typeface="FranklinGotITCTT"/>
                <a:cs typeface="FranklinGotITCTT"/>
              </a:rPr>
              <a:t>Qualifying income levels to own at no cost:</a:t>
            </a:r>
          </a:p>
          <a:p>
            <a:pPr marR="35560" algn="ctr"/>
            <a:endParaRPr lang="en-US" sz="800" u="sng" dirty="0">
              <a:solidFill>
                <a:schemeClr val="bg1"/>
              </a:solidFill>
              <a:latin typeface="FranklinGotITCTT"/>
              <a:cs typeface="FranklinGotITCTT"/>
            </a:endParaRP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4	$75,050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3	$67,550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2	$60,050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1	$52,550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8800" y="0"/>
            <a:ext cx="439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DRAFT – NOT FOR DISTRIBUTION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8A1D51-1609-4173-8ADC-FCF3F404B821}"/>
              </a:ext>
            </a:extLst>
          </p:cNvPr>
          <p:cNvSpPr/>
          <p:nvPr/>
        </p:nvSpPr>
        <p:spPr>
          <a:xfrm>
            <a:off x="838200" y="2199347"/>
            <a:ext cx="3886200" cy="1138068"/>
          </a:xfrm>
          <a:prstGeom prst="rect">
            <a:avLst/>
          </a:prstGeom>
        </p:spPr>
        <p:txBody>
          <a:bodyPr>
            <a:spAutoFit/>
          </a:bodyPr>
          <a:lstStyle/>
          <a:p>
            <a:pPr marR="40005" algn="ctr">
              <a:lnSpc>
                <a:spcPts val="1695"/>
              </a:lnSpc>
              <a:spcBef>
                <a:spcPts val="130"/>
              </a:spcBef>
            </a:pPr>
            <a:r>
              <a:rPr lang="en-US" sz="2800" b="1" spc="5" dirty="0">
                <a:solidFill>
                  <a:srgbClr val="F18B21"/>
                </a:solidFill>
                <a:latin typeface="FranklinGotITCTT"/>
                <a:cs typeface="FranklinGotITCTT"/>
              </a:rPr>
              <a:t>JOIN </a:t>
            </a:r>
            <a:r>
              <a:rPr lang="en-US" sz="2800" b="1" spc="10" dirty="0">
                <a:solidFill>
                  <a:srgbClr val="F18B21"/>
                </a:solidFill>
                <a:latin typeface="FranklinGotITCTT"/>
                <a:cs typeface="FranklinGotITCTT"/>
              </a:rPr>
              <a:t>THE</a:t>
            </a:r>
            <a:endParaRPr lang="en-US" sz="2800" dirty="0">
              <a:solidFill>
                <a:srgbClr val="F18B21"/>
              </a:solidFill>
              <a:latin typeface="FranklinGotITCTT"/>
              <a:cs typeface="FranklinGotITCTT"/>
            </a:endParaRPr>
          </a:p>
          <a:p>
            <a:pPr marL="12700" marR="5080" algn="ctr">
              <a:lnSpc>
                <a:spcPct val="86800"/>
              </a:lnSpc>
              <a:spcBef>
                <a:spcPts val="295"/>
              </a:spcBef>
              <a:tabLst>
                <a:tab pos="1056005" algn="l"/>
                <a:tab pos="2228215" algn="l"/>
              </a:tabLst>
            </a:pPr>
            <a:r>
              <a:rPr lang="en-US" sz="2800" b="1" spc="-15" dirty="0">
                <a:solidFill>
                  <a:srgbClr val="F18B21"/>
                </a:solidFill>
                <a:latin typeface="FranklinGotITCTT"/>
                <a:cs typeface="FranklinGotITCTT"/>
              </a:rPr>
              <a:t>SOLAR FOR ALL</a:t>
            </a:r>
          </a:p>
          <a:p>
            <a:pPr marL="12700" marR="5080" algn="ctr">
              <a:lnSpc>
                <a:spcPct val="86800"/>
              </a:lnSpc>
              <a:spcBef>
                <a:spcPts val="295"/>
              </a:spcBef>
              <a:tabLst>
                <a:tab pos="1056005" algn="l"/>
                <a:tab pos="2228215" algn="l"/>
              </a:tabLst>
            </a:pPr>
            <a:r>
              <a:rPr lang="en-US" sz="2800" b="1" dirty="0">
                <a:solidFill>
                  <a:srgbClr val="F18B21"/>
                </a:solidFill>
                <a:latin typeface="FranklinGotITCTT"/>
                <a:cs typeface="FranklinGotITCTT"/>
              </a:rPr>
              <a:t>SOLAR </a:t>
            </a:r>
            <a:r>
              <a:rPr lang="en-US" sz="2800" b="1" spc="-10" dirty="0">
                <a:solidFill>
                  <a:srgbClr val="F18B21"/>
                </a:solidFill>
                <a:latin typeface="FranklinGotITCTT"/>
                <a:cs typeface="FranklinGotITCTT"/>
              </a:rPr>
              <a:t>CO-OP</a:t>
            </a:r>
            <a:r>
              <a:rPr lang="en-US" sz="28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!</a:t>
            </a:r>
            <a:endParaRPr lang="en-US" sz="2800" dirty="0">
              <a:latin typeface="FranklinGotITCTT"/>
              <a:cs typeface="FranklinGotITCTT"/>
            </a:endParaRPr>
          </a:p>
        </p:txBody>
      </p:sp>
    </p:spTree>
    <p:extLst>
      <p:ext uri="{BB962C8B-B14F-4D97-AF65-F5344CB8AC3E}">
        <p14:creationId xmlns:p14="http://schemas.microsoft.com/office/powerpoint/2010/main" val="885095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7472" y="9290304"/>
            <a:ext cx="7068820" cy="425450"/>
          </a:xfrm>
          <a:custGeom>
            <a:avLst/>
            <a:gdLst/>
            <a:ahLst/>
            <a:cxnLst/>
            <a:rect l="l" t="t" r="r" b="b"/>
            <a:pathLst>
              <a:path w="7068820" h="425450">
                <a:moveTo>
                  <a:pt x="0" y="425196"/>
                </a:moveTo>
                <a:lnTo>
                  <a:pt x="7068311" y="425196"/>
                </a:lnTo>
                <a:lnTo>
                  <a:pt x="7068311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9290304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4137" y="343154"/>
            <a:ext cx="7082155" cy="9372600"/>
          </a:xfrm>
          <a:custGeom>
            <a:avLst/>
            <a:gdLst/>
            <a:ahLst/>
            <a:cxnLst/>
            <a:rect l="l" t="t" r="r" b="b"/>
            <a:pathLst>
              <a:path w="7082155" h="9372600">
                <a:moveTo>
                  <a:pt x="0" y="9372600"/>
                </a:moveTo>
                <a:lnTo>
                  <a:pt x="7082028" y="9372600"/>
                </a:lnTo>
                <a:lnTo>
                  <a:pt x="7082028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" y="8389746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" y="9293479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1066800" y="9334999"/>
            <a:ext cx="5709322" cy="3424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-5" dirty="0"/>
              <a:t>SolarUnitedNeighbors.org/</a:t>
            </a:r>
            <a:r>
              <a:rPr lang="en-US" sz="1100" spc="-5" dirty="0"/>
              <a:t>solarforall-dc</a:t>
            </a:r>
            <a:endParaRPr lang="en-US" sz="1100" b="0" dirty="0">
              <a:solidFill>
                <a:srgbClr val="F5A81C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90" dirty="0"/>
              <a:t>QUESTIONS? </a:t>
            </a:r>
            <a:r>
              <a:rPr sz="1100" spc="110" dirty="0"/>
              <a:t>email:  </a:t>
            </a:r>
            <a:r>
              <a:rPr lang="en-US" sz="1100" u="sng" spc="105" dirty="0">
                <a:hlinkClick r:id="rId2"/>
              </a:rPr>
              <a:t>dc</a:t>
            </a:r>
            <a:r>
              <a:rPr sz="1100" spc="125" dirty="0">
                <a:hlinkClick r:id="rId2"/>
              </a:rPr>
              <a:t>team@</a:t>
            </a:r>
            <a:r>
              <a:rPr lang="en-US" sz="1100" spc="125" dirty="0">
                <a:hlinkClick r:id="rId2"/>
              </a:rPr>
              <a:t>solarunitedneighbors</a:t>
            </a:r>
            <a:r>
              <a:rPr sz="1100" spc="125" dirty="0">
                <a:hlinkClick r:id="rId2"/>
              </a:rPr>
              <a:t>.org</a:t>
            </a:r>
            <a:r>
              <a:rPr lang="en-US" sz="1100" spc="125" dirty="0"/>
              <a:t> or </a:t>
            </a:r>
            <a:r>
              <a:rPr lang="en-US" sz="1100" spc="110" dirty="0"/>
              <a:t>call: 202-888-3601</a:t>
            </a:r>
            <a:endParaRPr sz="1100" dirty="0"/>
          </a:p>
        </p:txBody>
      </p:sp>
      <p:pic>
        <p:nvPicPr>
          <p:cNvPr id="59" name="Picture 58" descr="SUN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58" y="8389746"/>
            <a:ext cx="1610142" cy="830454"/>
          </a:xfrm>
          <a:prstGeom prst="rect">
            <a:avLst/>
          </a:prstGeom>
        </p:spPr>
      </p:pic>
      <p:pic>
        <p:nvPicPr>
          <p:cNvPr id="13" name="Picture 12" descr="DOE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83" y="8502276"/>
            <a:ext cx="2034117" cy="7179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7120" y="8534400"/>
            <a:ext cx="2694680" cy="66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This Solar for All Co-op is brought to you 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by Solar United Neighbors of D.C.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through the support of: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683053" y="-19050"/>
            <a:ext cx="439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DRAFT – NOT FOR DISTRIBUTION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505D44-9326-4972-A6DA-C8E2DC8ED4E1}"/>
              </a:ext>
            </a:extLst>
          </p:cNvPr>
          <p:cNvSpPr txBox="1"/>
          <p:nvPr/>
        </p:nvSpPr>
        <p:spPr>
          <a:xfrm>
            <a:off x="446214" y="924652"/>
            <a:ext cx="685800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Solar for All is the District of Columbia’s new solar energy initiative.  The District’s goal is to reduce the energy bill of at least 100,000 families by 50% over the next 15 years.</a:t>
            </a:r>
          </a:p>
          <a:p>
            <a:pPr lvl="0"/>
            <a:endParaRPr lang="en-US" sz="2000" b="1" dirty="0">
              <a:solidFill>
                <a:srgbClr val="F18B21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Families with income up to 80% of Area Median Income (AMI) will qualify for the program.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4	$75,050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3	$67,550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2	$60,050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1	$52,550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18B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How can partners help?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Host or Promote a meeting.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Sign someone up or refer homeowners to us.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If your organization is interested in hosting a meeting and/or promoting the program we can cross-promote by using their logo on our website and flyers.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18B2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</a:rPr>
              <a:t>The Solar for All co-op is currently open for registration.  Visit our website:  </a:t>
            </a:r>
            <a:r>
              <a:rPr lang="en-US" sz="2000" b="1" u="sng" dirty="0">
                <a:solidFill>
                  <a:srgbClr val="F18B21"/>
                </a:solidFill>
              </a:rPr>
              <a:t>www.solarunitedneighbors.org/solarforall-dc  </a:t>
            </a:r>
            <a:r>
              <a:rPr lang="en-US" sz="2000" b="1" dirty="0">
                <a:solidFill>
                  <a:srgbClr val="F18B21"/>
                </a:solidFill>
              </a:rPr>
              <a:t>or call us at 202-838-3601 for more information.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674824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4126865"/>
            <a:ext cx="4791710" cy="4178935"/>
          </a:xfrm>
          <a:custGeom>
            <a:avLst/>
            <a:gdLst/>
            <a:ahLst/>
            <a:cxnLst/>
            <a:rect l="l" t="t" r="r" b="b"/>
            <a:pathLst>
              <a:path w="4791710" h="4178934">
                <a:moveTo>
                  <a:pt x="0" y="4178808"/>
                </a:moveTo>
                <a:lnTo>
                  <a:pt x="4791456" y="4178808"/>
                </a:lnTo>
                <a:lnTo>
                  <a:pt x="4791456" y="0"/>
                </a:lnTo>
                <a:lnTo>
                  <a:pt x="0" y="0"/>
                </a:lnTo>
                <a:lnTo>
                  <a:pt x="0" y="4178808"/>
                </a:lnTo>
                <a:close/>
              </a:path>
            </a:pathLst>
          </a:custGeom>
          <a:solidFill>
            <a:srgbClr val="F18B21"/>
          </a:solidFill>
        </p:spPr>
        <p:txBody>
          <a:bodyPr wrap="square" lIns="0" tIns="0" rIns="0" bIns="0" rtlCol="0"/>
          <a:lstStyle/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To learn more attend our Info Session: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Place: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Time: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Date: TBD </a:t>
            </a:r>
            <a:endParaRPr lang="en-US" sz="1000" b="1" dirty="0">
              <a:solidFill>
                <a:srgbClr val="585647"/>
              </a:solidFill>
              <a:latin typeface="FranklinGotITCTT"/>
              <a:cs typeface="FranklinGotITCT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7472" y="9290304"/>
            <a:ext cx="7068820" cy="425450"/>
          </a:xfrm>
          <a:custGeom>
            <a:avLst/>
            <a:gdLst/>
            <a:ahLst/>
            <a:cxnLst/>
            <a:rect l="l" t="t" r="r" b="b"/>
            <a:pathLst>
              <a:path w="7068820" h="425450">
                <a:moveTo>
                  <a:pt x="0" y="425196"/>
                </a:moveTo>
                <a:lnTo>
                  <a:pt x="7068311" y="425196"/>
                </a:lnTo>
                <a:lnTo>
                  <a:pt x="7068311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9290304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297" y="346075"/>
            <a:ext cx="7082155" cy="9372600"/>
          </a:xfrm>
          <a:custGeom>
            <a:avLst/>
            <a:gdLst/>
            <a:ahLst/>
            <a:cxnLst/>
            <a:rect l="l" t="t" r="r" b="b"/>
            <a:pathLst>
              <a:path w="7082155" h="9372600">
                <a:moveTo>
                  <a:pt x="0" y="9372600"/>
                </a:moveTo>
                <a:lnTo>
                  <a:pt x="7082028" y="9372600"/>
                </a:lnTo>
                <a:lnTo>
                  <a:pt x="7082028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" y="8389746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" y="3980815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600" y="541020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60">
                <a:moveTo>
                  <a:pt x="0" y="0"/>
                </a:moveTo>
                <a:lnTo>
                  <a:pt x="446783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9600" y="403323"/>
            <a:ext cx="4439285" cy="160610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12965"/>
              </a:lnSpc>
            </a:pPr>
            <a:r>
              <a:rPr lang="en-US" sz="8000" spc="-375" dirty="0">
                <a:solidFill>
                  <a:srgbClr val="F18B21"/>
                </a:solidFill>
                <a:latin typeface="FranklinGotCmpITCTT-Book"/>
                <a:cs typeface="FranklinGotCmpITCTT-Book"/>
              </a:rPr>
              <a:t>Go Solar!</a:t>
            </a:r>
            <a:endParaRPr sz="8000" dirty="0">
              <a:latin typeface="FranklinGotCmpITCTT-Book"/>
              <a:cs typeface="FranklinGotCmpITCTT-Boo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2900" y="9293479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 flipH="1">
            <a:off x="5181600" y="356616"/>
            <a:ext cx="176784" cy="8939783"/>
          </a:xfrm>
          <a:custGeom>
            <a:avLst/>
            <a:gdLst/>
            <a:ahLst/>
            <a:cxnLst/>
            <a:rect l="l" t="t" r="r" b="b"/>
            <a:pathLst>
              <a:path h="5354320">
                <a:moveTo>
                  <a:pt x="0" y="0"/>
                </a:moveTo>
                <a:lnTo>
                  <a:pt x="0" y="5354293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68111" y="448055"/>
            <a:ext cx="1858645" cy="1659255"/>
          </a:xfrm>
          <a:custGeom>
            <a:avLst/>
            <a:gdLst/>
            <a:ahLst/>
            <a:cxnLst/>
            <a:rect l="l" t="t" r="r" b="b"/>
            <a:pathLst>
              <a:path w="1858645" h="1659255">
                <a:moveTo>
                  <a:pt x="0" y="1658950"/>
                </a:moveTo>
                <a:lnTo>
                  <a:pt x="1858086" y="1658950"/>
                </a:lnTo>
                <a:lnTo>
                  <a:pt x="1858086" y="0"/>
                </a:lnTo>
                <a:lnTo>
                  <a:pt x="0" y="0"/>
                </a:lnTo>
                <a:lnTo>
                  <a:pt x="0" y="1658950"/>
                </a:lnTo>
                <a:close/>
              </a:path>
            </a:pathLst>
          </a:custGeom>
          <a:solidFill>
            <a:srgbClr val="F5A8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89152" y="1295400"/>
            <a:ext cx="2554648" cy="76452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447040" marR="153670" algn="ctr">
              <a:lnSpc>
                <a:spcPts val="1400"/>
              </a:lnSpc>
              <a:spcBef>
                <a:spcPts val="375"/>
              </a:spcBef>
            </a:pPr>
            <a:r>
              <a:rPr lang="en-US" sz="1100" spc="0" dirty="0">
                <a:solidFill>
                  <a:srgbClr val="FFFFFF"/>
                </a:solidFill>
                <a:latin typeface="FranklinGotCmpITCTT"/>
                <a:cs typeface="FranklinGotCmpITCTT"/>
              </a:rPr>
              <a:t>INCOME-QUALIFIED HOMEOWNERS MAY BE ELIGIBLE TO OWN THEIR SYSTEM AT NO COST.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117451" y="837271"/>
            <a:ext cx="738505" cy="449580"/>
          </a:xfrm>
          <a:custGeom>
            <a:avLst/>
            <a:gdLst/>
            <a:ahLst/>
            <a:cxnLst/>
            <a:rect l="l" t="t" r="r" b="b"/>
            <a:pathLst>
              <a:path w="738504" h="449580">
                <a:moveTo>
                  <a:pt x="738416" y="384747"/>
                </a:moveTo>
                <a:lnTo>
                  <a:pt x="593128" y="384747"/>
                </a:lnTo>
                <a:lnTo>
                  <a:pt x="626886" y="389002"/>
                </a:lnTo>
                <a:lnTo>
                  <a:pt x="659954" y="400569"/>
                </a:lnTo>
                <a:lnTo>
                  <a:pt x="695931" y="420390"/>
                </a:lnTo>
                <a:lnTo>
                  <a:pt x="738416" y="449409"/>
                </a:lnTo>
                <a:lnTo>
                  <a:pt x="738416" y="384747"/>
                </a:lnTo>
                <a:close/>
              </a:path>
              <a:path w="738504" h="449580">
                <a:moveTo>
                  <a:pt x="0" y="10345"/>
                </a:moveTo>
                <a:lnTo>
                  <a:pt x="0" y="389528"/>
                </a:lnTo>
                <a:lnTo>
                  <a:pt x="39192" y="407317"/>
                </a:lnTo>
                <a:lnTo>
                  <a:pt x="80230" y="421339"/>
                </a:lnTo>
                <a:lnTo>
                  <a:pt x="123363" y="431516"/>
                </a:lnTo>
                <a:lnTo>
                  <a:pt x="168841" y="437769"/>
                </a:lnTo>
                <a:lnTo>
                  <a:pt x="216913" y="440020"/>
                </a:lnTo>
                <a:lnTo>
                  <a:pt x="267828" y="438188"/>
                </a:lnTo>
                <a:lnTo>
                  <a:pt x="321835" y="432196"/>
                </a:lnTo>
                <a:lnTo>
                  <a:pt x="379183" y="421964"/>
                </a:lnTo>
                <a:lnTo>
                  <a:pt x="509137" y="394395"/>
                </a:lnTo>
                <a:lnTo>
                  <a:pt x="555078" y="386859"/>
                </a:lnTo>
                <a:lnTo>
                  <a:pt x="593128" y="384747"/>
                </a:lnTo>
                <a:lnTo>
                  <a:pt x="738416" y="384747"/>
                </a:lnTo>
                <a:lnTo>
                  <a:pt x="738416" y="55814"/>
                </a:lnTo>
                <a:lnTo>
                  <a:pt x="235144" y="55814"/>
                </a:lnTo>
                <a:lnTo>
                  <a:pt x="180288" y="54622"/>
                </a:lnTo>
                <a:lnTo>
                  <a:pt x="129718" y="48762"/>
                </a:lnTo>
                <a:lnTo>
                  <a:pt x="83061" y="38950"/>
                </a:lnTo>
                <a:lnTo>
                  <a:pt x="39946" y="25905"/>
                </a:lnTo>
                <a:lnTo>
                  <a:pt x="0" y="10345"/>
                </a:lnTo>
                <a:close/>
              </a:path>
              <a:path w="738504" h="449580">
                <a:moveTo>
                  <a:pt x="608984" y="0"/>
                </a:moveTo>
                <a:lnTo>
                  <a:pt x="565670" y="270"/>
                </a:lnTo>
                <a:lnTo>
                  <a:pt x="520249" y="6231"/>
                </a:lnTo>
                <a:lnTo>
                  <a:pt x="471507" y="16189"/>
                </a:lnTo>
                <a:lnTo>
                  <a:pt x="418231" y="28449"/>
                </a:lnTo>
                <a:lnTo>
                  <a:pt x="359206" y="41320"/>
                </a:lnTo>
                <a:lnTo>
                  <a:pt x="294660" y="51619"/>
                </a:lnTo>
                <a:lnTo>
                  <a:pt x="235144" y="55814"/>
                </a:lnTo>
                <a:lnTo>
                  <a:pt x="738416" y="55814"/>
                </a:lnTo>
                <a:lnTo>
                  <a:pt x="738416" y="50261"/>
                </a:lnTo>
                <a:lnTo>
                  <a:pt x="694143" y="23301"/>
                </a:lnTo>
                <a:lnTo>
                  <a:pt x="651404" y="7112"/>
                </a:lnTo>
                <a:lnTo>
                  <a:pt x="608984" y="0"/>
                </a:lnTo>
                <a:close/>
              </a:path>
            </a:pathLst>
          </a:custGeom>
          <a:solidFill>
            <a:srgbClr val="F18B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17451" y="837271"/>
            <a:ext cx="738505" cy="449580"/>
          </a:xfrm>
          <a:custGeom>
            <a:avLst/>
            <a:gdLst/>
            <a:ahLst/>
            <a:cxnLst/>
            <a:rect l="l" t="t" r="r" b="b"/>
            <a:pathLst>
              <a:path w="738504" h="449580">
                <a:moveTo>
                  <a:pt x="359206" y="41320"/>
                </a:moveTo>
                <a:lnTo>
                  <a:pt x="294660" y="51619"/>
                </a:lnTo>
                <a:lnTo>
                  <a:pt x="235144" y="55814"/>
                </a:lnTo>
                <a:lnTo>
                  <a:pt x="180288" y="54622"/>
                </a:lnTo>
                <a:lnTo>
                  <a:pt x="129718" y="48762"/>
                </a:lnTo>
                <a:lnTo>
                  <a:pt x="83061" y="38950"/>
                </a:lnTo>
                <a:lnTo>
                  <a:pt x="39946" y="25905"/>
                </a:lnTo>
                <a:lnTo>
                  <a:pt x="0" y="10345"/>
                </a:lnTo>
                <a:lnTo>
                  <a:pt x="0" y="389528"/>
                </a:lnTo>
                <a:lnTo>
                  <a:pt x="39192" y="407317"/>
                </a:lnTo>
                <a:lnTo>
                  <a:pt x="80230" y="421339"/>
                </a:lnTo>
                <a:lnTo>
                  <a:pt x="123363" y="431516"/>
                </a:lnTo>
                <a:lnTo>
                  <a:pt x="168841" y="437769"/>
                </a:lnTo>
                <a:lnTo>
                  <a:pt x="216913" y="440020"/>
                </a:lnTo>
                <a:lnTo>
                  <a:pt x="267828" y="438188"/>
                </a:lnTo>
                <a:lnTo>
                  <a:pt x="321835" y="432196"/>
                </a:lnTo>
                <a:lnTo>
                  <a:pt x="379183" y="421964"/>
                </a:lnTo>
                <a:lnTo>
                  <a:pt x="451705" y="406411"/>
                </a:lnTo>
                <a:lnTo>
                  <a:pt x="509137" y="394395"/>
                </a:lnTo>
                <a:lnTo>
                  <a:pt x="555078" y="386859"/>
                </a:lnTo>
                <a:lnTo>
                  <a:pt x="593128" y="384747"/>
                </a:lnTo>
                <a:lnTo>
                  <a:pt x="626886" y="389002"/>
                </a:lnTo>
                <a:lnTo>
                  <a:pt x="659954" y="400569"/>
                </a:lnTo>
                <a:lnTo>
                  <a:pt x="695931" y="420390"/>
                </a:lnTo>
                <a:lnTo>
                  <a:pt x="738416" y="449409"/>
                </a:lnTo>
                <a:lnTo>
                  <a:pt x="738416" y="50261"/>
                </a:lnTo>
                <a:lnTo>
                  <a:pt x="694143" y="23301"/>
                </a:lnTo>
                <a:lnTo>
                  <a:pt x="651404" y="7112"/>
                </a:lnTo>
                <a:lnTo>
                  <a:pt x="608984" y="0"/>
                </a:lnTo>
                <a:lnTo>
                  <a:pt x="565670" y="270"/>
                </a:lnTo>
                <a:lnTo>
                  <a:pt x="520249" y="6231"/>
                </a:lnTo>
                <a:lnTo>
                  <a:pt x="471507" y="16189"/>
                </a:lnTo>
                <a:lnTo>
                  <a:pt x="418231" y="28449"/>
                </a:lnTo>
                <a:lnTo>
                  <a:pt x="359206" y="41320"/>
                </a:lnTo>
                <a:close/>
              </a:path>
            </a:pathLst>
          </a:custGeom>
          <a:ln w="39916">
            <a:solidFill>
              <a:srgbClr val="8681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7618" y="727050"/>
            <a:ext cx="738505" cy="380365"/>
          </a:xfrm>
          <a:custGeom>
            <a:avLst/>
            <a:gdLst/>
            <a:ahLst/>
            <a:cxnLst/>
            <a:rect l="l" t="t" r="r" b="b"/>
            <a:pathLst>
              <a:path w="738504" h="380365">
                <a:moveTo>
                  <a:pt x="738416" y="40743"/>
                </a:moveTo>
                <a:lnTo>
                  <a:pt x="681725" y="14253"/>
                </a:lnTo>
                <a:lnTo>
                  <a:pt x="630744" y="1443"/>
                </a:lnTo>
                <a:lnTo>
                  <a:pt x="583230" y="0"/>
                </a:lnTo>
                <a:lnTo>
                  <a:pt x="536940" y="7610"/>
                </a:lnTo>
                <a:lnTo>
                  <a:pt x="489632" y="21962"/>
                </a:lnTo>
                <a:lnTo>
                  <a:pt x="439064" y="40743"/>
                </a:lnTo>
                <a:lnTo>
                  <a:pt x="386832" y="56514"/>
                </a:lnTo>
                <a:lnTo>
                  <a:pt x="333090" y="65293"/>
                </a:lnTo>
                <a:lnTo>
                  <a:pt x="278855" y="67910"/>
                </a:lnTo>
                <a:lnTo>
                  <a:pt x="225143" y="65198"/>
                </a:lnTo>
                <a:lnTo>
                  <a:pt x="172970" y="57990"/>
                </a:lnTo>
                <a:lnTo>
                  <a:pt x="123353" y="47116"/>
                </a:lnTo>
                <a:lnTo>
                  <a:pt x="77308" y="33410"/>
                </a:lnTo>
                <a:lnTo>
                  <a:pt x="35852" y="17703"/>
                </a:lnTo>
                <a:lnTo>
                  <a:pt x="0" y="827"/>
                </a:lnTo>
                <a:lnTo>
                  <a:pt x="0" y="380010"/>
                </a:lnTo>
              </a:path>
            </a:pathLst>
          </a:custGeom>
          <a:ln w="39916">
            <a:solidFill>
              <a:srgbClr val="7873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57790" y="609600"/>
            <a:ext cx="738505" cy="377825"/>
          </a:xfrm>
          <a:custGeom>
            <a:avLst/>
            <a:gdLst/>
            <a:ahLst/>
            <a:cxnLst/>
            <a:rect l="l" t="t" r="r" b="b"/>
            <a:pathLst>
              <a:path w="738504" h="377825">
                <a:moveTo>
                  <a:pt x="738416" y="39192"/>
                </a:moveTo>
                <a:lnTo>
                  <a:pt x="686709" y="23354"/>
                </a:lnTo>
                <a:lnTo>
                  <a:pt x="639924" y="17359"/>
                </a:lnTo>
                <a:lnTo>
                  <a:pt x="595910" y="19519"/>
                </a:lnTo>
                <a:lnTo>
                  <a:pt x="552521" y="28144"/>
                </a:lnTo>
                <a:lnTo>
                  <a:pt x="507605" y="41542"/>
                </a:lnTo>
                <a:lnTo>
                  <a:pt x="459016" y="58026"/>
                </a:lnTo>
                <a:lnTo>
                  <a:pt x="411045" y="70693"/>
                </a:lnTo>
                <a:lnTo>
                  <a:pt x="361016" y="77326"/>
                </a:lnTo>
                <a:lnTo>
                  <a:pt x="309874" y="78648"/>
                </a:lnTo>
                <a:lnTo>
                  <a:pt x="258562" y="75384"/>
                </a:lnTo>
                <a:lnTo>
                  <a:pt x="208024" y="68256"/>
                </a:lnTo>
                <a:lnTo>
                  <a:pt x="159205" y="57988"/>
                </a:lnTo>
                <a:lnTo>
                  <a:pt x="113049" y="45305"/>
                </a:lnTo>
                <a:lnTo>
                  <a:pt x="70500" y="30930"/>
                </a:lnTo>
                <a:lnTo>
                  <a:pt x="32502" y="15587"/>
                </a:lnTo>
                <a:lnTo>
                  <a:pt x="0" y="0"/>
                </a:lnTo>
                <a:lnTo>
                  <a:pt x="0" y="377723"/>
                </a:lnTo>
              </a:path>
            </a:pathLst>
          </a:custGeom>
          <a:ln w="39916">
            <a:solidFill>
              <a:srgbClr val="6B67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36984" y="956820"/>
            <a:ext cx="64135" cy="249554"/>
          </a:xfrm>
          <a:custGeom>
            <a:avLst/>
            <a:gdLst/>
            <a:ahLst/>
            <a:cxnLst/>
            <a:rect l="l" t="t" r="r" b="b"/>
            <a:pathLst>
              <a:path w="64135" h="249555">
                <a:moveTo>
                  <a:pt x="63626" y="0"/>
                </a:moveTo>
                <a:lnTo>
                  <a:pt x="37595" y="31125"/>
                </a:lnTo>
                <a:lnTo>
                  <a:pt x="17511" y="66784"/>
                </a:lnTo>
                <a:lnTo>
                  <a:pt x="4578" y="105322"/>
                </a:lnTo>
                <a:lnTo>
                  <a:pt x="0" y="145084"/>
                </a:lnTo>
                <a:lnTo>
                  <a:pt x="4221" y="180688"/>
                </a:lnTo>
                <a:lnTo>
                  <a:pt x="16181" y="210473"/>
                </a:lnTo>
                <a:lnTo>
                  <a:pt x="34820" y="233606"/>
                </a:lnTo>
                <a:lnTo>
                  <a:pt x="59080" y="249250"/>
                </a:lnTo>
              </a:path>
            </a:pathLst>
          </a:custGeom>
          <a:ln w="39916">
            <a:solidFill>
              <a:srgbClr val="F9C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26649" y="972774"/>
            <a:ext cx="100330" cy="171450"/>
          </a:xfrm>
          <a:custGeom>
            <a:avLst/>
            <a:gdLst/>
            <a:ahLst/>
            <a:cxnLst/>
            <a:rect l="l" t="t" r="r" b="b"/>
            <a:pathLst>
              <a:path w="100329" h="171450">
                <a:moveTo>
                  <a:pt x="0" y="151479"/>
                </a:moveTo>
                <a:lnTo>
                  <a:pt x="358" y="161409"/>
                </a:lnTo>
                <a:lnTo>
                  <a:pt x="4960" y="168150"/>
                </a:lnTo>
                <a:lnTo>
                  <a:pt x="12956" y="170906"/>
                </a:lnTo>
                <a:lnTo>
                  <a:pt x="23495" y="168878"/>
                </a:lnTo>
                <a:lnTo>
                  <a:pt x="51244" y="157600"/>
                </a:lnTo>
                <a:lnTo>
                  <a:pt x="79364" y="129323"/>
                </a:lnTo>
                <a:lnTo>
                  <a:pt x="87059" y="87758"/>
                </a:lnTo>
                <a:lnTo>
                  <a:pt x="84488" y="81757"/>
                </a:lnTo>
                <a:lnTo>
                  <a:pt x="79519" y="78121"/>
                </a:lnTo>
                <a:lnTo>
                  <a:pt x="72466" y="77272"/>
                </a:lnTo>
                <a:lnTo>
                  <a:pt x="29692" y="80752"/>
                </a:lnTo>
                <a:lnTo>
                  <a:pt x="22658" y="79948"/>
                </a:lnTo>
                <a:lnTo>
                  <a:pt x="17733" y="76410"/>
                </a:lnTo>
                <a:lnTo>
                  <a:pt x="15206" y="70513"/>
                </a:lnTo>
                <a:lnTo>
                  <a:pt x="15367" y="62629"/>
                </a:lnTo>
                <a:lnTo>
                  <a:pt x="36999" y="19979"/>
                </a:lnTo>
                <a:lnTo>
                  <a:pt x="75882" y="1885"/>
                </a:lnTo>
                <a:lnTo>
                  <a:pt x="86461" y="0"/>
                </a:lnTo>
                <a:lnTo>
                  <a:pt x="94572" y="3068"/>
                </a:lnTo>
                <a:lnTo>
                  <a:pt x="99294" y="10120"/>
                </a:lnTo>
                <a:lnTo>
                  <a:pt x="99707" y="20186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90750" y="942924"/>
            <a:ext cx="6985" cy="36830"/>
          </a:xfrm>
          <a:custGeom>
            <a:avLst/>
            <a:gdLst/>
            <a:ahLst/>
            <a:cxnLst/>
            <a:rect l="l" t="t" r="r" b="b"/>
            <a:pathLst>
              <a:path w="6985" h="36830">
                <a:moveTo>
                  <a:pt x="0" y="36525"/>
                </a:moveTo>
                <a:lnTo>
                  <a:pt x="6667" y="0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52179" y="1145711"/>
            <a:ext cx="7620" cy="41910"/>
          </a:xfrm>
          <a:custGeom>
            <a:avLst/>
            <a:gdLst/>
            <a:ahLst/>
            <a:cxnLst/>
            <a:rect l="l" t="t" r="r" b="b"/>
            <a:pathLst>
              <a:path w="7620" h="41909">
                <a:moveTo>
                  <a:pt x="7543" y="0"/>
                </a:moveTo>
                <a:lnTo>
                  <a:pt x="0" y="41414"/>
                </a:lnTo>
              </a:path>
            </a:pathLst>
          </a:custGeom>
          <a:ln w="3991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217235" y="1107064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6" y="0"/>
                </a:lnTo>
              </a:path>
            </a:pathLst>
          </a:custGeom>
          <a:ln w="39916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696206" y="1027235"/>
            <a:ext cx="40005" cy="0"/>
          </a:xfrm>
          <a:custGeom>
            <a:avLst/>
            <a:gdLst/>
            <a:ahLst/>
            <a:cxnLst/>
            <a:rect l="l" t="t" r="r" b="b"/>
            <a:pathLst>
              <a:path w="40004">
                <a:moveTo>
                  <a:pt x="0" y="0"/>
                </a:moveTo>
                <a:lnTo>
                  <a:pt x="39916" y="0"/>
                </a:lnTo>
              </a:path>
            </a:pathLst>
          </a:custGeom>
          <a:ln w="39916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36550" y="925402"/>
            <a:ext cx="85725" cy="257810"/>
          </a:xfrm>
          <a:custGeom>
            <a:avLst/>
            <a:gdLst/>
            <a:ahLst/>
            <a:cxnLst/>
            <a:rect l="l" t="t" r="r" b="b"/>
            <a:pathLst>
              <a:path w="85725" h="257809">
                <a:moveTo>
                  <a:pt x="0" y="257670"/>
                </a:moveTo>
                <a:lnTo>
                  <a:pt x="34322" y="225391"/>
                </a:lnTo>
                <a:lnTo>
                  <a:pt x="61267" y="185546"/>
                </a:lnTo>
                <a:lnTo>
                  <a:pt x="78874" y="140873"/>
                </a:lnTo>
                <a:lnTo>
                  <a:pt x="85178" y="94106"/>
                </a:lnTo>
                <a:lnTo>
                  <a:pt x="82254" y="64258"/>
                </a:lnTo>
                <a:lnTo>
                  <a:pt x="73891" y="38328"/>
                </a:lnTo>
                <a:lnTo>
                  <a:pt x="60704" y="16761"/>
                </a:lnTo>
                <a:lnTo>
                  <a:pt x="43307" y="0"/>
                </a:lnTo>
              </a:path>
            </a:pathLst>
          </a:custGeom>
          <a:ln w="39916">
            <a:solidFill>
              <a:srgbClr val="F9C06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458967" y="2199347"/>
            <a:ext cx="1858645" cy="1674495"/>
          </a:xfrm>
          <a:custGeom>
            <a:avLst/>
            <a:gdLst/>
            <a:ahLst/>
            <a:cxnLst/>
            <a:rect l="l" t="t" r="r" b="b"/>
            <a:pathLst>
              <a:path w="1858645" h="1674495">
                <a:moveTo>
                  <a:pt x="0" y="1674152"/>
                </a:moveTo>
                <a:lnTo>
                  <a:pt x="1858086" y="1674152"/>
                </a:lnTo>
                <a:lnTo>
                  <a:pt x="1858086" y="0"/>
                </a:lnTo>
                <a:lnTo>
                  <a:pt x="0" y="0"/>
                </a:lnTo>
                <a:lnTo>
                  <a:pt x="0" y="1674152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407788" y="3200400"/>
            <a:ext cx="1983612" cy="584989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71450" marR="142875" algn="ctr">
              <a:lnSpc>
                <a:spcPts val="1400"/>
              </a:lnSpc>
              <a:spcBef>
                <a:spcPts val="375"/>
              </a:spcBef>
            </a:pP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GET UNBIASED,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EXPERT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HELP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THROUGHOUT</a:t>
            </a:r>
            <a:r>
              <a:rPr lang="en-US" sz="1100" dirty="0"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THE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PROCESS</a:t>
            </a:r>
            <a:r>
              <a:rPr lang="en-US"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534922" y="289839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47292" y="3038599"/>
            <a:ext cx="140335" cy="123189"/>
          </a:xfrm>
          <a:custGeom>
            <a:avLst/>
            <a:gdLst/>
            <a:ahLst/>
            <a:cxnLst/>
            <a:rect l="l" t="t" r="r" b="b"/>
            <a:pathLst>
              <a:path w="140334" h="123189">
                <a:moveTo>
                  <a:pt x="140208" y="0"/>
                </a:moveTo>
                <a:lnTo>
                  <a:pt x="0" y="87630"/>
                </a:lnTo>
                <a:lnTo>
                  <a:pt x="0" y="122682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4506" y="2898390"/>
            <a:ext cx="0" cy="175260"/>
          </a:xfrm>
          <a:custGeom>
            <a:avLst/>
            <a:gdLst/>
            <a:ahLst/>
            <a:cxnLst/>
            <a:rect l="l" t="t" r="r" b="b"/>
            <a:pathLst>
              <a:path h="175260">
                <a:moveTo>
                  <a:pt x="0" y="0"/>
                </a:moveTo>
                <a:lnTo>
                  <a:pt x="0" y="17526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69974" y="2950969"/>
            <a:ext cx="70485" cy="158115"/>
          </a:xfrm>
          <a:custGeom>
            <a:avLst/>
            <a:gdLst/>
            <a:ahLst/>
            <a:cxnLst/>
            <a:rect l="l" t="t" r="r" b="b"/>
            <a:pathLst>
              <a:path w="70484" h="158114">
                <a:moveTo>
                  <a:pt x="70103" y="157733"/>
                </a:moveTo>
                <a:lnTo>
                  <a:pt x="70103" y="87629"/>
                </a:lnTo>
                <a:lnTo>
                  <a:pt x="68701" y="76247"/>
                </a:lnTo>
                <a:lnTo>
                  <a:pt x="64903" y="67498"/>
                </a:lnTo>
                <a:lnTo>
                  <a:pt x="59324" y="60053"/>
                </a:lnTo>
                <a:lnTo>
                  <a:pt x="52577" y="52577"/>
                </a:lnTo>
                <a:lnTo>
                  <a:pt x="0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149350" y="2950969"/>
            <a:ext cx="70485" cy="158115"/>
          </a:xfrm>
          <a:custGeom>
            <a:avLst/>
            <a:gdLst/>
            <a:ahLst/>
            <a:cxnLst/>
            <a:rect l="l" t="t" r="r" b="b"/>
            <a:pathLst>
              <a:path w="70485" h="158114">
                <a:moveTo>
                  <a:pt x="0" y="157733"/>
                </a:moveTo>
                <a:lnTo>
                  <a:pt x="0" y="87629"/>
                </a:lnTo>
                <a:lnTo>
                  <a:pt x="1402" y="76247"/>
                </a:lnTo>
                <a:lnTo>
                  <a:pt x="5200" y="67498"/>
                </a:lnTo>
                <a:lnTo>
                  <a:pt x="10779" y="60053"/>
                </a:lnTo>
                <a:lnTo>
                  <a:pt x="17526" y="52577"/>
                </a:lnTo>
                <a:lnTo>
                  <a:pt x="70104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01928" y="3038599"/>
            <a:ext cx="140335" cy="123189"/>
          </a:xfrm>
          <a:custGeom>
            <a:avLst/>
            <a:gdLst/>
            <a:ahLst/>
            <a:cxnLst/>
            <a:rect l="l" t="t" r="r" b="b"/>
            <a:pathLst>
              <a:path w="140335" h="123189">
                <a:moveTo>
                  <a:pt x="0" y="0"/>
                </a:moveTo>
                <a:lnTo>
                  <a:pt x="140208" y="87630"/>
                </a:lnTo>
                <a:lnTo>
                  <a:pt x="140208" y="122682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01928" y="2670553"/>
            <a:ext cx="386080" cy="298450"/>
          </a:xfrm>
          <a:custGeom>
            <a:avLst/>
            <a:gdLst/>
            <a:ahLst/>
            <a:cxnLst/>
            <a:rect l="l" t="t" r="r" b="b"/>
            <a:pathLst>
              <a:path w="386079" h="298450">
                <a:moveTo>
                  <a:pt x="385572" y="0"/>
                </a:moveTo>
                <a:lnTo>
                  <a:pt x="385572" y="105155"/>
                </a:lnTo>
                <a:lnTo>
                  <a:pt x="384528" y="125977"/>
                </a:lnTo>
                <a:lnTo>
                  <a:pt x="375869" y="174693"/>
                </a:lnTo>
                <a:lnTo>
                  <a:pt x="352013" y="211363"/>
                </a:lnTo>
                <a:lnTo>
                  <a:pt x="307202" y="254477"/>
                </a:lnTo>
                <a:lnTo>
                  <a:pt x="256236" y="289421"/>
                </a:lnTo>
                <a:lnTo>
                  <a:pt x="210312" y="297942"/>
                </a:lnTo>
                <a:lnTo>
                  <a:pt x="192786" y="297942"/>
                </a:lnTo>
                <a:lnTo>
                  <a:pt x="175260" y="297942"/>
                </a:lnTo>
                <a:lnTo>
                  <a:pt x="129330" y="289421"/>
                </a:lnTo>
                <a:lnTo>
                  <a:pt x="87630" y="262890"/>
                </a:lnTo>
                <a:lnTo>
                  <a:pt x="53880" y="232526"/>
                </a:lnTo>
                <a:lnTo>
                  <a:pt x="25400" y="204046"/>
                </a:lnTo>
                <a:lnTo>
                  <a:pt x="4248" y="150790"/>
                </a:lnTo>
                <a:lnTo>
                  <a:pt x="0" y="105155"/>
                </a:lnTo>
                <a:lnTo>
                  <a:pt x="0" y="0"/>
                </a:lnTo>
              </a:path>
            </a:pathLst>
          </a:custGeom>
          <a:ln w="35052">
            <a:solidFill>
              <a:srgbClr val="5151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342136" y="2337558"/>
            <a:ext cx="105410" cy="158115"/>
          </a:xfrm>
          <a:custGeom>
            <a:avLst/>
            <a:gdLst/>
            <a:ahLst/>
            <a:cxnLst/>
            <a:rect l="l" t="t" r="r" b="b"/>
            <a:pathLst>
              <a:path w="105410" h="158114">
                <a:moveTo>
                  <a:pt x="0" y="157733"/>
                </a:moveTo>
                <a:lnTo>
                  <a:pt x="0" y="0"/>
                </a:lnTo>
                <a:lnTo>
                  <a:pt x="105155" y="0"/>
                </a:lnTo>
                <a:lnTo>
                  <a:pt x="105155" y="157733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4298" y="2653027"/>
            <a:ext cx="561340" cy="0"/>
          </a:xfrm>
          <a:custGeom>
            <a:avLst/>
            <a:gdLst/>
            <a:ahLst/>
            <a:cxnLst/>
            <a:rect l="l" t="t" r="r" b="b"/>
            <a:pathLst>
              <a:path w="561340">
                <a:moveTo>
                  <a:pt x="560831" y="0"/>
                </a:moveTo>
                <a:lnTo>
                  <a:pt x="0" y="0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499870" y="2355084"/>
            <a:ext cx="158115" cy="262890"/>
          </a:xfrm>
          <a:custGeom>
            <a:avLst/>
            <a:gdLst/>
            <a:ahLst/>
            <a:cxnLst/>
            <a:rect l="l" t="t" r="r" b="b"/>
            <a:pathLst>
              <a:path w="158115" h="262889">
                <a:moveTo>
                  <a:pt x="0" y="87629"/>
                </a:moveTo>
                <a:lnTo>
                  <a:pt x="0" y="0"/>
                </a:lnTo>
                <a:lnTo>
                  <a:pt x="39020" y="24387"/>
                </a:lnTo>
                <a:lnTo>
                  <a:pt x="72728" y="52713"/>
                </a:lnTo>
                <a:lnTo>
                  <a:pt x="99194" y="86372"/>
                </a:lnTo>
                <a:lnTo>
                  <a:pt x="116488" y="126756"/>
                </a:lnTo>
                <a:lnTo>
                  <a:pt x="122682" y="175259"/>
                </a:lnTo>
                <a:lnTo>
                  <a:pt x="122682" y="210311"/>
                </a:lnTo>
                <a:lnTo>
                  <a:pt x="157734" y="227837"/>
                </a:lnTo>
                <a:lnTo>
                  <a:pt x="157734" y="262889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31824" y="2355084"/>
            <a:ext cx="158115" cy="262890"/>
          </a:xfrm>
          <a:custGeom>
            <a:avLst/>
            <a:gdLst/>
            <a:ahLst/>
            <a:cxnLst/>
            <a:rect l="l" t="t" r="r" b="b"/>
            <a:pathLst>
              <a:path w="158114" h="262889">
                <a:moveTo>
                  <a:pt x="157734" y="87629"/>
                </a:moveTo>
                <a:lnTo>
                  <a:pt x="157734" y="0"/>
                </a:lnTo>
                <a:lnTo>
                  <a:pt x="118055" y="24387"/>
                </a:lnTo>
                <a:lnTo>
                  <a:pt x="84265" y="52713"/>
                </a:lnTo>
                <a:lnTo>
                  <a:pt x="58046" y="86372"/>
                </a:lnTo>
                <a:lnTo>
                  <a:pt x="41080" y="126756"/>
                </a:lnTo>
                <a:lnTo>
                  <a:pt x="35052" y="175259"/>
                </a:lnTo>
                <a:lnTo>
                  <a:pt x="35052" y="210311"/>
                </a:lnTo>
                <a:lnTo>
                  <a:pt x="0" y="227837"/>
                </a:lnTo>
                <a:lnTo>
                  <a:pt x="0" y="262889"/>
                </a:lnTo>
              </a:path>
            </a:pathLst>
          </a:custGeom>
          <a:ln w="35052">
            <a:solidFill>
              <a:srgbClr val="F5A81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58967" y="3974084"/>
            <a:ext cx="1858645" cy="1969516"/>
          </a:xfrm>
          <a:custGeom>
            <a:avLst/>
            <a:gdLst/>
            <a:ahLst/>
            <a:cxnLst/>
            <a:rect l="l" t="t" r="r" b="b"/>
            <a:pathLst>
              <a:path w="1858645" h="1737360">
                <a:moveTo>
                  <a:pt x="0" y="1736826"/>
                </a:moveTo>
                <a:lnTo>
                  <a:pt x="1858086" y="1736826"/>
                </a:lnTo>
                <a:lnTo>
                  <a:pt x="1858086" y="0"/>
                </a:lnTo>
                <a:lnTo>
                  <a:pt x="0" y="0"/>
                </a:lnTo>
                <a:lnTo>
                  <a:pt x="0" y="1736826"/>
                </a:lnTo>
                <a:close/>
              </a:path>
            </a:pathLst>
          </a:custGeom>
          <a:solidFill>
            <a:srgbClr val="585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5638294" y="4876800"/>
            <a:ext cx="1524506" cy="945772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700" marR="5080" algn="ctr">
              <a:lnSpc>
                <a:spcPts val="1400"/>
              </a:lnSpc>
              <a:spcBef>
                <a:spcPts val="375"/>
              </a:spcBef>
            </a:pP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WE’RE A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NON-PROFIT  THAT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HELPS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THOUSANDS  OF </a:t>
            </a:r>
            <a:r>
              <a:rPr sz="1100" spc="-10" dirty="0">
                <a:solidFill>
                  <a:srgbClr val="FFFFFF"/>
                </a:solidFill>
                <a:latin typeface="FranklinGotCmpITCTT"/>
                <a:cs typeface="FranklinGotCmpITCTT"/>
              </a:rPr>
              <a:t>PEOPLE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GO </a:t>
            </a:r>
            <a:r>
              <a:rPr sz="1100" spc="0" dirty="0">
                <a:solidFill>
                  <a:srgbClr val="FFFFFF"/>
                </a:solidFill>
                <a:latin typeface="FranklinGotCmpITCTT"/>
                <a:cs typeface="FranklinGotCmpITCTT"/>
              </a:rPr>
              <a:t>SOLAR </a:t>
            </a:r>
            <a:r>
              <a:rPr sz="1100" dirty="0">
                <a:solidFill>
                  <a:srgbClr val="FFFFFF"/>
                </a:solidFill>
                <a:latin typeface="FranklinGotCmpITCTT"/>
                <a:cs typeface="FranklinGotCmpITCTT"/>
              </a:rPr>
              <a:t>EACH</a:t>
            </a:r>
            <a:r>
              <a:rPr lang="en-US" sz="1100" dirty="0">
                <a:solidFill>
                  <a:srgbClr val="FFFFFF"/>
                </a:solidFill>
                <a:latin typeface="FranklinGotCmpITCTT"/>
                <a:cs typeface="FranklinGotCmpITCTT"/>
              </a:rPr>
              <a:t> </a:t>
            </a:r>
            <a:r>
              <a:rPr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YEAR</a:t>
            </a:r>
            <a:r>
              <a:rPr lang="en-US" sz="1100" spc="-5" dirty="0">
                <a:solidFill>
                  <a:srgbClr val="FFFFFF"/>
                </a:solidFill>
                <a:latin typeface="FranklinGotCmpITCTT"/>
                <a:cs typeface="FranklinGotCmpITCTT"/>
              </a:rPr>
              <a:t>.</a:t>
            </a:r>
            <a:endParaRPr sz="1100" dirty="0">
              <a:latin typeface="FranklinGotCmpITCTT"/>
              <a:cs typeface="FranklinGotCmpITCTT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363080" y="4457700"/>
            <a:ext cx="548640" cy="342900"/>
          </a:xfrm>
          <a:custGeom>
            <a:avLst/>
            <a:gdLst/>
            <a:ahLst/>
            <a:cxnLst/>
            <a:rect l="l" t="t" r="r" b="b"/>
            <a:pathLst>
              <a:path w="548640" h="342900">
                <a:moveTo>
                  <a:pt x="548639" y="0"/>
                </a:moveTo>
                <a:lnTo>
                  <a:pt x="548639" y="342900"/>
                </a:lnTo>
                <a:lnTo>
                  <a:pt x="360044" y="342900"/>
                </a:lnTo>
                <a:lnTo>
                  <a:pt x="360044" y="102870"/>
                </a:lnTo>
                <a:lnTo>
                  <a:pt x="188594" y="102870"/>
                </a:lnTo>
                <a:lnTo>
                  <a:pt x="188594" y="342900"/>
                </a:lnTo>
                <a:lnTo>
                  <a:pt x="0" y="342900"/>
                </a:lnTo>
                <a:lnTo>
                  <a:pt x="0" y="0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260210" y="4114800"/>
            <a:ext cx="754380" cy="377190"/>
          </a:xfrm>
          <a:custGeom>
            <a:avLst/>
            <a:gdLst/>
            <a:ahLst/>
            <a:cxnLst/>
            <a:rect l="l" t="t" r="r" b="b"/>
            <a:pathLst>
              <a:path w="754379" h="377189">
                <a:moveTo>
                  <a:pt x="0" y="377189"/>
                </a:moveTo>
                <a:lnTo>
                  <a:pt x="377190" y="0"/>
                </a:lnTo>
                <a:lnTo>
                  <a:pt x="754380" y="377189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397371" y="4131945"/>
            <a:ext cx="85725" cy="154305"/>
          </a:xfrm>
          <a:custGeom>
            <a:avLst/>
            <a:gdLst/>
            <a:ahLst/>
            <a:cxnLst/>
            <a:rect l="l" t="t" r="r" b="b"/>
            <a:pathLst>
              <a:path w="85725" h="154304">
                <a:moveTo>
                  <a:pt x="85725" y="68579"/>
                </a:moveTo>
                <a:lnTo>
                  <a:pt x="85725" y="0"/>
                </a:lnTo>
                <a:lnTo>
                  <a:pt x="0" y="0"/>
                </a:lnTo>
                <a:lnTo>
                  <a:pt x="0" y="154304"/>
                </a:lnTo>
              </a:path>
            </a:pathLst>
          </a:custGeom>
          <a:ln w="3429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883024" y="4594859"/>
            <a:ext cx="329565" cy="205740"/>
          </a:xfrm>
          <a:custGeom>
            <a:avLst/>
            <a:gdLst/>
            <a:ahLst/>
            <a:cxnLst/>
            <a:rect l="l" t="t" r="r" b="b"/>
            <a:pathLst>
              <a:path w="329564" h="205739">
                <a:moveTo>
                  <a:pt x="329184" y="0"/>
                </a:moveTo>
                <a:lnTo>
                  <a:pt x="329184" y="205740"/>
                </a:lnTo>
                <a:lnTo>
                  <a:pt x="216027" y="205740"/>
                </a:lnTo>
                <a:lnTo>
                  <a:pt x="216027" y="61722"/>
                </a:lnTo>
                <a:lnTo>
                  <a:pt x="113157" y="61722"/>
                </a:lnTo>
                <a:lnTo>
                  <a:pt x="113157" y="205740"/>
                </a:lnTo>
                <a:lnTo>
                  <a:pt x="0" y="205740"/>
                </a:lnTo>
                <a:lnTo>
                  <a:pt x="0" y="0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21297" y="4389123"/>
            <a:ext cx="452755" cy="226695"/>
          </a:xfrm>
          <a:custGeom>
            <a:avLst/>
            <a:gdLst/>
            <a:ahLst/>
            <a:cxnLst/>
            <a:rect l="l" t="t" r="r" b="b"/>
            <a:pathLst>
              <a:path w="452754" h="226695">
                <a:moveTo>
                  <a:pt x="0" y="226313"/>
                </a:moveTo>
                <a:lnTo>
                  <a:pt x="226314" y="0"/>
                </a:lnTo>
                <a:lnTo>
                  <a:pt x="452628" y="226313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903598" y="4399407"/>
            <a:ext cx="51435" cy="92710"/>
          </a:xfrm>
          <a:custGeom>
            <a:avLst/>
            <a:gdLst/>
            <a:ahLst/>
            <a:cxnLst/>
            <a:rect l="l" t="t" r="r" b="b"/>
            <a:pathLst>
              <a:path w="51435" h="92710">
                <a:moveTo>
                  <a:pt x="51435" y="41148"/>
                </a:moveTo>
                <a:lnTo>
                  <a:pt x="51435" y="0"/>
                </a:lnTo>
                <a:lnTo>
                  <a:pt x="0" y="0"/>
                </a:lnTo>
                <a:lnTo>
                  <a:pt x="0" y="92583"/>
                </a:lnTo>
              </a:path>
            </a:pathLst>
          </a:custGeom>
          <a:ln w="34290">
            <a:solidFill>
              <a:srgbClr val="ACA8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156162" y="5860365"/>
            <a:ext cx="2540038" cy="21406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40464" y="5929454"/>
            <a:ext cx="2374188" cy="19639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762000" y="5410200"/>
            <a:ext cx="4191000" cy="14234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Next Info Session: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Place: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Time: TBD</a:t>
            </a:r>
          </a:p>
          <a:p>
            <a:pPr marR="35560" algn="ctr"/>
            <a:r>
              <a:rPr lang="en-US" sz="20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Date: TBD </a:t>
            </a:r>
            <a:endParaRPr lang="en-US" sz="1000" b="1" dirty="0">
              <a:solidFill>
                <a:srgbClr val="585647"/>
              </a:solidFill>
              <a:latin typeface="FranklinGotITCTT"/>
              <a:cs typeface="FranklinGotITCTT"/>
            </a:endParaRPr>
          </a:p>
          <a:p>
            <a:pPr marR="34925" algn="ctr">
              <a:lnSpc>
                <a:spcPct val="100000"/>
              </a:lnSpc>
              <a:spcBef>
                <a:spcPts val="220"/>
              </a:spcBef>
            </a:pPr>
            <a:endParaRPr sz="1000" dirty="0">
              <a:latin typeface="FranklinGotITCTT"/>
              <a:cs typeface="FranklinGotITCTT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1066800" y="9334999"/>
            <a:ext cx="5709322" cy="3424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-5" dirty="0"/>
              <a:t>SolarUnitedNeighbors.org/</a:t>
            </a:r>
            <a:r>
              <a:rPr lang="en-US" sz="1100" spc="-5" dirty="0"/>
              <a:t>solarforall-dc</a:t>
            </a:r>
            <a:endParaRPr lang="en-US" sz="1100" b="0" dirty="0">
              <a:solidFill>
                <a:srgbClr val="F5A81C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90" dirty="0"/>
              <a:t>QUESTIONS? </a:t>
            </a:r>
            <a:r>
              <a:rPr sz="1100" spc="110" dirty="0"/>
              <a:t>email:  </a:t>
            </a:r>
            <a:r>
              <a:rPr lang="en-US" sz="1100" u="sng" spc="105" dirty="0">
                <a:hlinkClick r:id="rId4"/>
              </a:rPr>
              <a:t>dc</a:t>
            </a:r>
            <a:r>
              <a:rPr sz="1100" spc="125" dirty="0">
                <a:hlinkClick r:id="rId4"/>
              </a:rPr>
              <a:t>team@</a:t>
            </a:r>
            <a:r>
              <a:rPr lang="en-US" sz="1100" spc="125" dirty="0">
                <a:hlinkClick r:id="rId4"/>
              </a:rPr>
              <a:t>solarunitedneighbors</a:t>
            </a:r>
            <a:r>
              <a:rPr sz="1100" spc="125" dirty="0">
                <a:hlinkClick r:id="rId4"/>
              </a:rPr>
              <a:t>.org</a:t>
            </a:r>
            <a:r>
              <a:rPr lang="en-US" sz="1100" spc="125" dirty="0"/>
              <a:t> or </a:t>
            </a:r>
            <a:r>
              <a:rPr lang="en-US" sz="1100" spc="110" dirty="0"/>
              <a:t>call: 202-888-3601</a:t>
            </a:r>
            <a:endParaRPr sz="1100" dirty="0"/>
          </a:p>
        </p:txBody>
      </p:sp>
      <p:pic>
        <p:nvPicPr>
          <p:cNvPr id="59" name="Picture 58" descr="SUN-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858" y="8097230"/>
            <a:ext cx="1610142" cy="1122970"/>
          </a:xfrm>
          <a:prstGeom prst="rect">
            <a:avLst/>
          </a:prstGeom>
        </p:spPr>
      </p:pic>
      <p:pic>
        <p:nvPicPr>
          <p:cNvPr id="13" name="Picture 12" descr="DOEE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83" y="8502276"/>
            <a:ext cx="2034117" cy="7179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7120" y="8534400"/>
            <a:ext cx="2694680" cy="66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This Solar for All Co-op is brought to you 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by Solar United Neighbors of D.C.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through the support of:</a:t>
            </a:r>
          </a:p>
        </p:txBody>
      </p:sp>
      <p:sp>
        <p:nvSpPr>
          <p:cNvPr id="55" name="object 8"/>
          <p:cNvSpPr/>
          <p:nvPr/>
        </p:nvSpPr>
        <p:spPr>
          <a:xfrm>
            <a:off x="609600" y="6781800"/>
            <a:ext cx="4467860" cy="0"/>
          </a:xfrm>
          <a:custGeom>
            <a:avLst/>
            <a:gdLst/>
            <a:ahLst/>
            <a:cxnLst/>
            <a:rect l="l" t="t" r="r" b="b"/>
            <a:pathLst>
              <a:path w="4467860">
                <a:moveTo>
                  <a:pt x="0" y="0"/>
                </a:moveTo>
                <a:lnTo>
                  <a:pt x="446783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56"/>
          <p:cNvSpPr txBox="1"/>
          <p:nvPr/>
        </p:nvSpPr>
        <p:spPr>
          <a:xfrm>
            <a:off x="762000" y="6858000"/>
            <a:ext cx="419100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5560" algn="ctr"/>
            <a:r>
              <a:rPr lang="en-US" sz="1600" b="1" u="sng" spc="-10" dirty="0">
                <a:solidFill>
                  <a:schemeClr val="bg1"/>
                </a:solidFill>
                <a:latin typeface="FranklinGotITCTT"/>
                <a:cs typeface="FranklinGotITCTT"/>
              </a:rPr>
              <a:t>Qualifying income levels to own at no cost:</a:t>
            </a:r>
          </a:p>
          <a:p>
            <a:pPr marR="35560" algn="ctr"/>
            <a:endParaRPr lang="en-US" sz="800" u="sng" dirty="0">
              <a:solidFill>
                <a:schemeClr val="bg1"/>
              </a:solidFill>
              <a:latin typeface="FranklinGotITCTT"/>
              <a:cs typeface="FranklinGotITCTT"/>
            </a:endParaRP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4	$75,050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3	$67,550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2	$60,050</a:t>
            </a:r>
          </a:p>
          <a:p>
            <a:pPr marR="35560" algn="ctr"/>
            <a:r>
              <a:rPr lang="en-US" sz="1600" b="1" dirty="0">
                <a:solidFill>
                  <a:schemeClr val="bg1"/>
                </a:solidFill>
                <a:latin typeface="FranklinGotITCTT"/>
                <a:cs typeface="FranklinGotITCTT"/>
              </a:rPr>
              <a:t>Household of 1	$52,550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28800" y="0"/>
            <a:ext cx="439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DRAFT – NOT FOR DISTRIBUTION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D8A1D51-1609-4173-8ADC-FCF3F404B821}"/>
              </a:ext>
            </a:extLst>
          </p:cNvPr>
          <p:cNvSpPr/>
          <p:nvPr/>
        </p:nvSpPr>
        <p:spPr>
          <a:xfrm>
            <a:off x="838200" y="2199347"/>
            <a:ext cx="3886200" cy="1138068"/>
          </a:xfrm>
          <a:prstGeom prst="rect">
            <a:avLst/>
          </a:prstGeom>
        </p:spPr>
        <p:txBody>
          <a:bodyPr>
            <a:spAutoFit/>
          </a:bodyPr>
          <a:lstStyle/>
          <a:p>
            <a:pPr marR="40005" algn="ctr">
              <a:lnSpc>
                <a:spcPts val="1695"/>
              </a:lnSpc>
              <a:spcBef>
                <a:spcPts val="130"/>
              </a:spcBef>
            </a:pPr>
            <a:r>
              <a:rPr lang="en-US" sz="2800" b="1" spc="5" dirty="0">
                <a:solidFill>
                  <a:srgbClr val="F18B21"/>
                </a:solidFill>
                <a:latin typeface="FranklinGotITCTT"/>
                <a:cs typeface="FranklinGotITCTT"/>
              </a:rPr>
              <a:t>JOIN </a:t>
            </a:r>
            <a:r>
              <a:rPr lang="en-US" sz="2800" b="1" spc="10" dirty="0">
                <a:solidFill>
                  <a:srgbClr val="F18B21"/>
                </a:solidFill>
                <a:latin typeface="FranklinGotITCTT"/>
                <a:cs typeface="FranklinGotITCTT"/>
              </a:rPr>
              <a:t>THE</a:t>
            </a:r>
            <a:endParaRPr lang="en-US" sz="2800" dirty="0">
              <a:solidFill>
                <a:srgbClr val="F18B21"/>
              </a:solidFill>
              <a:latin typeface="FranklinGotITCTT"/>
              <a:cs typeface="FranklinGotITCTT"/>
            </a:endParaRPr>
          </a:p>
          <a:p>
            <a:pPr marL="12700" marR="5080" algn="ctr">
              <a:lnSpc>
                <a:spcPct val="86800"/>
              </a:lnSpc>
              <a:spcBef>
                <a:spcPts val="295"/>
              </a:spcBef>
              <a:tabLst>
                <a:tab pos="1056005" algn="l"/>
                <a:tab pos="2228215" algn="l"/>
              </a:tabLst>
            </a:pPr>
            <a:r>
              <a:rPr lang="en-US" sz="2800" b="1" spc="-15" dirty="0">
                <a:solidFill>
                  <a:srgbClr val="F18B21"/>
                </a:solidFill>
                <a:latin typeface="FranklinGotITCTT"/>
                <a:cs typeface="FranklinGotITCTT"/>
              </a:rPr>
              <a:t>SOLAR FOR ALL</a:t>
            </a:r>
          </a:p>
          <a:p>
            <a:pPr marL="12700" marR="5080" algn="ctr">
              <a:lnSpc>
                <a:spcPct val="86800"/>
              </a:lnSpc>
              <a:spcBef>
                <a:spcPts val="295"/>
              </a:spcBef>
              <a:tabLst>
                <a:tab pos="1056005" algn="l"/>
                <a:tab pos="2228215" algn="l"/>
              </a:tabLst>
            </a:pPr>
            <a:r>
              <a:rPr lang="en-US" sz="2800" b="1" dirty="0">
                <a:solidFill>
                  <a:srgbClr val="F18B21"/>
                </a:solidFill>
                <a:latin typeface="FranklinGotITCTT"/>
                <a:cs typeface="FranklinGotITCTT"/>
              </a:rPr>
              <a:t>SOLAR </a:t>
            </a:r>
            <a:r>
              <a:rPr lang="en-US" sz="2800" b="1" spc="-10" dirty="0">
                <a:solidFill>
                  <a:srgbClr val="F18B21"/>
                </a:solidFill>
                <a:latin typeface="FranklinGotITCTT"/>
                <a:cs typeface="FranklinGotITCTT"/>
              </a:rPr>
              <a:t>CO-OP</a:t>
            </a:r>
            <a:r>
              <a:rPr lang="en-US" sz="2800" b="1" spc="-10" dirty="0">
                <a:solidFill>
                  <a:srgbClr val="FFFFFF"/>
                </a:solidFill>
                <a:latin typeface="FranklinGotITCTT"/>
                <a:cs typeface="FranklinGotITCTT"/>
              </a:rPr>
              <a:t>!</a:t>
            </a:r>
            <a:endParaRPr lang="en-US" sz="2800" dirty="0">
              <a:latin typeface="FranklinGotITCTT"/>
              <a:cs typeface="FranklinGotITCTT"/>
            </a:endParaRPr>
          </a:p>
        </p:txBody>
      </p:sp>
    </p:spTree>
    <p:extLst>
      <p:ext uri="{BB962C8B-B14F-4D97-AF65-F5344CB8AC3E}">
        <p14:creationId xmlns:p14="http://schemas.microsoft.com/office/powerpoint/2010/main" val="1606801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347472" y="9290304"/>
            <a:ext cx="7068820" cy="425450"/>
          </a:xfrm>
          <a:custGeom>
            <a:avLst/>
            <a:gdLst/>
            <a:ahLst/>
            <a:cxnLst/>
            <a:rect l="l" t="t" r="r" b="b"/>
            <a:pathLst>
              <a:path w="7068820" h="425450">
                <a:moveTo>
                  <a:pt x="0" y="425196"/>
                </a:moveTo>
                <a:lnTo>
                  <a:pt x="7068311" y="425196"/>
                </a:lnTo>
                <a:lnTo>
                  <a:pt x="7068311" y="0"/>
                </a:lnTo>
                <a:lnTo>
                  <a:pt x="0" y="0"/>
                </a:lnTo>
                <a:lnTo>
                  <a:pt x="0" y="425196"/>
                </a:lnTo>
                <a:close/>
              </a:path>
            </a:pathLst>
          </a:custGeom>
          <a:solidFill>
            <a:srgbClr val="D347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2900" y="9290304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4297" y="346075"/>
            <a:ext cx="7082155" cy="9372600"/>
          </a:xfrm>
          <a:custGeom>
            <a:avLst/>
            <a:gdLst/>
            <a:ahLst/>
            <a:cxnLst/>
            <a:rect l="l" t="t" r="r" b="b"/>
            <a:pathLst>
              <a:path w="7082155" h="9372600">
                <a:moveTo>
                  <a:pt x="0" y="9372600"/>
                </a:moveTo>
                <a:lnTo>
                  <a:pt x="7082028" y="9372600"/>
                </a:lnTo>
                <a:lnTo>
                  <a:pt x="7082028" y="0"/>
                </a:lnTo>
                <a:lnTo>
                  <a:pt x="0" y="0"/>
                </a:lnTo>
                <a:lnTo>
                  <a:pt x="0" y="9372600"/>
                </a:lnTo>
                <a:close/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" y="8389746"/>
            <a:ext cx="5015865" cy="0"/>
          </a:xfrm>
          <a:custGeom>
            <a:avLst/>
            <a:gdLst/>
            <a:ahLst/>
            <a:cxnLst/>
            <a:rect l="l" t="t" r="r" b="b"/>
            <a:pathLst>
              <a:path w="5015865">
                <a:moveTo>
                  <a:pt x="0" y="0"/>
                </a:moveTo>
                <a:lnTo>
                  <a:pt x="5015484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00" y="9293479"/>
            <a:ext cx="7082155" cy="0"/>
          </a:xfrm>
          <a:custGeom>
            <a:avLst/>
            <a:gdLst/>
            <a:ahLst/>
            <a:cxnLst/>
            <a:rect l="l" t="t" r="r" b="b"/>
            <a:pathLst>
              <a:path w="7082155">
                <a:moveTo>
                  <a:pt x="0" y="0"/>
                </a:moveTo>
                <a:lnTo>
                  <a:pt x="7082028" y="0"/>
                </a:lnTo>
              </a:path>
            </a:pathLst>
          </a:custGeom>
          <a:ln w="6350">
            <a:solidFill>
              <a:srgbClr val="58564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>
            <a:spLocks noGrp="1"/>
          </p:cNvSpPr>
          <p:nvPr>
            <p:ph type="ftr" sz="quarter" idx="5"/>
          </p:nvPr>
        </p:nvSpPr>
        <p:spPr>
          <a:xfrm>
            <a:off x="1066800" y="9334999"/>
            <a:ext cx="5709322" cy="342401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-5" dirty="0"/>
              <a:t>SolarUnitedNeighbors.org/</a:t>
            </a:r>
            <a:r>
              <a:rPr lang="en-US" sz="1100" spc="-5" dirty="0"/>
              <a:t>solarforall-dc</a:t>
            </a:r>
            <a:endParaRPr lang="en-US" sz="1100" b="0" dirty="0">
              <a:solidFill>
                <a:srgbClr val="F5A81C"/>
              </a:solidFill>
            </a:endParaRPr>
          </a:p>
          <a:p>
            <a:pPr marL="12700" algn="ctr">
              <a:lnSpc>
                <a:spcPct val="100000"/>
              </a:lnSpc>
              <a:spcBef>
                <a:spcPts val="15"/>
              </a:spcBef>
              <a:tabLst>
                <a:tab pos="1785620" algn="l"/>
              </a:tabLst>
            </a:pPr>
            <a:r>
              <a:rPr sz="1100" spc="90" dirty="0"/>
              <a:t>QUESTIONS? </a:t>
            </a:r>
            <a:r>
              <a:rPr sz="1100" spc="110" dirty="0"/>
              <a:t>email:  </a:t>
            </a:r>
            <a:r>
              <a:rPr lang="en-US" sz="1100" u="sng" spc="105" dirty="0">
                <a:hlinkClick r:id="rId2"/>
              </a:rPr>
              <a:t>dc</a:t>
            </a:r>
            <a:r>
              <a:rPr sz="1100" spc="125" dirty="0">
                <a:hlinkClick r:id="rId2"/>
              </a:rPr>
              <a:t>team@</a:t>
            </a:r>
            <a:r>
              <a:rPr lang="en-US" sz="1100" spc="125" dirty="0">
                <a:hlinkClick r:id="rId2"/>
              </a:rPr>
              <a:t>solarunitedneighbors</a:t>
            </a:r>
            <a:r>
              <a:rPr sz="1100" spc="125" dirty="0">
                <a:hlinkClick r:id="rId2"/>
              </a:rPr>
              <a:t>.org</a:t>
            </a:r>
            <a:r>
              <a:rPr lang="en-US" sz="1100" spc="125" dirty="0"/>
              <a:t> or </a:t>
            </a:r>
            <a:r>
              <a:rPr lang="en-US" sz="1100" spc="110" dirty="0"/>
              <a:t>call: 202-888-3601</a:t>
            </a:r>
            <a:endParaRPr sz="1100" dirty="0"/>
          </a:p>
        </p:txBody>
      </p:sp>
      <p:pic>
        <p:nvPicPr>
          <p:cNvPr id="59" name="Picture 58" descr="SUN-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8858" y="8097230"/>
            <a:ext cx="1610142" cy="1122970"/>
          </a:xfrm>
          <a:prstGeom prst="rect">
            <a:avLst/>
          </a:prstGeom>
        </p:spPr>
      </p:pic>
      <p:pic>
        <p:nvPicPr>
          <p:cNvPr id="13" name="Picture 12" descr="DOEE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283" y="8502276"/>
            <a:ext cx="2034117" cy="717924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277120" y="8534400"/>
            <a:ext cx="2694680" cy="6657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This Solar for All Co-op is brought to you 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by Solar United Neighbors of D.C.</a:t>
            </a:r>
          </a:p>
          <a:p>
            <a:pPr marR="34925" algn="r">
              <a:lnSpc>
                <a:spcPts val="1370"/>
              </a:lnSpc>
              <a:spcBef>
                <a:spcPts val="195"/>
              </a:spcBef>
            </a:pPr>
            <a:r>
              <a:rPr lang="en-US" sz="1000" b="1" dirty="0">
                <a:solidFill>
                  <a:srgbClr val="585647"/>
                </a:solidFill>
                <a:latin typeface="FranklinGotITCTT"/>
                <a:cs typeface="FranklinGotITCTT"/>
              </a:rPr>
              <a:t>through the support of: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889512" y="-58672"/>
            <a:ext cx="43976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DRAFT – NOT FOR DISTRIBUTION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6505D44-9326-4972-A6DA-C8E2DC8ED4E1}"/>
              </a:ext>
            </a:extLst>
          </p:cNvPr>
          <p:cNvSpPr txBox="1"/>
          <p:nvPr/>
        </p:nvSpPr>
        <p:spPr>
          <a:xfrm>
            <a:off x="390897" y="637992"/>
            <a:ext cx="6858000" cy="8494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</a:rPr>
              <a:t>Solar for All is the District of Columbia’s new solar energy initiative.  The District’s goal is to reduce the energy bill of at least 100,000 families by 50% over the next 15 years.</a:t>
            </a:r>
          </a:p>
          <a:p>
            <a:pPr lvl="0"/>
            <a:endParaRPr lang="en-US" sz="2000" b="1" dirty="0">
              <a:solidFill>
                <a:srgbClr val="F18B21"/>
              </a:solidFill>
              <a:latin typeface="FranklinGotITCT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</a:rPr>
              <a:t>Families with income up to 80% of Area Median Income (AMI) will qualify for the program.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4	$75,050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3	$67,550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2	$60,050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  <a:cs typeface="FranklinGotITCTT"/>
              </a:rPr>
              <a:t>Household of 1	$52,550</a:t>
            </a:r>
          </a:p>
          <a:p>
            <a:pPr lvl="0"/>
            <a:endParaRPr lang="en-US" sz="2000" b="1" dirty="0">
              <a:solidFill>
                <a:srgbClr val="F18B21"/>
              </a:solidFill>
              <a:latin typeface="FranklinGotITCT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</a:rPr>
              <a:t>What are solar co-ops? A solar co-op is formed when a group of homeowners goes solar, together. The group selects a single contractor to install systems on all the homes. Each participant owns their system and signs their own contract with the installer.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F18B21"/>
              </a:solidFill>
              <a:latin typeface="FranklinGotITCT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</a:rPr>
              <a:t>Income Qualified homeowners will own their systems from day 1.</a:t>
            </a:r>
          </a:p>
          <a:p>
            <a:endParaRPr lang="en-US" sz="2000" b="1" dirty="0">
              <a:solidFill>
                <a:srgbClr val="F18B21"/>
              </a:solidFill>
              <a:latin typeface="FranklinGotITCT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18B21"/>
                </a:solidFill>
                <a:latin typeface="FranklinGotITCTT"/>
              </a:rPr>
              <a:t>The Solar for All co-op is currently open for registration.  Visit our website:  </a:t>
            </a:r>
            <a:r>
              <a:rPr lang="en-US" sz="2000" b="1" u="sng" dirty="0">
                <a:solidFill>
                  <a:srgbClr val="F18B21"/>
                </a:solidFill>
                <a:latin typeface="FranklinGotITCTT"/>
              </a:rPr>
              <a:t>www.solarunitedneighbors.org/solarforall-dc  </a:t>
            </a:r>
            <a:r>
              <a:rPr lang="en-US" sz="2000" b="1" dirty="0">
                <a:solidFill>
                  <a:srgbClr val="F18B21"/>
                </a:solidFill>
                <a:latin typeface="FranklinGotITCTT"/>
              </a:rPr>
              <a:t>or call us at 202-838-3601 for more information.</a:t>
            </a:r>
          </a:p>
          <a:p>
            <a:endParaRPr lang="en-US" dirty="0"/>
          </a:p>
          <a:p>
            <a:r>
              <a:rPr lang="en-US" dirty="0"/>
              <a:t>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41066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12550</TotalTime>
  <Words>609</Words>
  <Application>Microsoft Office PowerPoint</Application>
  <PresentationFormat>Custom</PresentationFormat>
  <Paragraphs>121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FranklinGotCmpITCTT-Book</vt:lpstr>
      <vt:lpstr>Arial</vt:lpstr>
      <vt:lpstr>FranklinGotCdITCTT-Book</vt:lpstr>
      <vt:lpstr>FranklinGotCmpITCTT</vt:lpstr>
      <vt:lpstr>Calibri</vt:lpstr>
      <vt:lpstr>FranklinGotITCTT</vt:lpstr>
      <vt:lpstr>Office Theme</vt:lpstr>
      <vt:lpstr>Go Solar!</vt:lpstr>
      <vt:lpstr>Go Solar!</vt:lpstr>
      <vt:lpstr>PowerPoint Presentation</vt:lpstr>
      <vt:lpstr>Go Solar!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Solar?</dc:title>
  <dc:creator>Andrea Hylant</dc:creator>
  <cp:lastModifiedBy>yesenia@solarunitedneighbors.org</cp:lastModifiedBy>
  <cp:revision>55</cp:revision>
  <cp:lastPrinted>2017-11-01T17:17:41Z</cp:lastPrinted>
  <dcterms:created xsi:type="dcterms:W3CDTF">2017-10-10T20:14:29Z</dcterms:created>
  <dcterms:modified xsi:type="dcterms:W3CDTF">2017-11-02T16:08:54Z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Creator">
    <vt:lpwstr>Adobe InDesign CC 2017 (Macintosh)</vt:lpwstr>
  </property>
  <property fmtid="{D5CDD505-2E9C-101B-9397-08002B2CF9AE}" pid="4" name="LastSaved">
    <vt:filetime>2017-10-10T00:00:00Z</vt:filetime>
  </property>
</Properties>
</file>