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79" r:id="rId2"/>
    <p:sldId id="294" r:id="rId3"/>
    <p:sldId id="280" r:id="rId4"/>
    <p:sldId id="281" r:id="rId5"/>
    <p:sldId id="282" r:id="rId6"/>
    <p:sldId id="289" r:id="rId7"/>
    <p:sldId id="290" r:id="rId8"/>
    <p:sldId id="284" r:id="rId9"/>
    <p:sldId id="285" r:id="rId10"/>
    <p:sldId id="257" r:id="rId11"/>
    <p:sldId id="258" r:id="rId12"/>
    <p:sldId id="260" r:id="rId13"/>
    <p:sldId id="265" r:id="rId14"/>
    <p:sldId id="261" r:id="rId15"/>
    <p:sldId id="259" r:id="rId16"/>
    <p:sldId id="291" r:id="rId17"/>
    <p:sldId id="264" r:id="rId18"/>
    <p:sldId id="267" r:id="rId19"/>
    <p:sldId id="266" r:id="rId20"/>
    <p:sldId id="268" r:id="rId21"/>
    <p:sldId id="275" r:id="rId22"/>
    <p:sldId id="286" r:id="rId23"/>
    <p:sldId id="269" r:id="rId24"/>
    <p:sldId id="270" r:id="rId25"/>
    <p:sldId id="271" r:id="rId26"/>
    <p:sldId id="272" r:id="rId27"/>
    <p:sldId id="273" r:id="rId28"/>
    <p:sldId id="274" r:id="rId29"/>
    <p:sldId id="287" r:id="rId30"/>
    <p:sldId id="276" r:id="rId31"/>
    <p:sldId id="293" r:id="rId32"/>
    <p:sldId id="277" r:id="rId33"/>
    <p:sldId id="278" r:id="rId34"/>
    <p:sldId id="292" r:id="rId35"/>
    <p:sldId id="28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 Polino" initials="SP" lastIdx="2" clrIdx="0">
    <p:extLst/>
  </p:cmAuthor>
  <p:cmAuthor id="2" name="Corey Ramsden" initials="CR"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1" autoAdjust="0"/>
    <p:restoredTop sz="64039" autoAdjust="0"/>
  </p:normalViewPr>
  <p:slideViewPr>
    <p:cSldViewPr snapToGrid="0" snapToObjects="1">
      <p:cViewPr varScale="1">
        <p:scale>
          <a:sx n="67" d="100"/>
          <a:sy n="67" d="100"/>
        </p:scale>
        <p:origin x="-2192"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B355E3-282E-9747-8714-561B7F0954AB}" type="datetimeFigureOut">
              <a:rPr lang="en-US" smtClean="0"/>
              <a:t>3/6/18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29715B-EF10-354B-9A88-D9F0D6006210}" type="slidenum">
              <a:rPr lang="en-US" smtClean="0"/>
              <a:t>‹#›</a:t>
            </a:fld>
            <a:endParaRPr lang="en-US"/>
          </a:p>
        </p:txBody>
      </p:sp>
    </p:spTree>
    <p:extLst>
      <p:ext uri="{BB962C8B-B14F-4D97-AF65-F5344CB8AC3E}">
        <p14:creationId xmlns:p14="http://schemas.microsoft.com/office/powerpoint/2010/main" val="606314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designed</a:t>
            </a:r>
            <a:r>
              <a:rPr lang="en-US" baseline="0" dirty="0" smtClean="0"/>
              <a:t> for the Maryland program. The majority of the slides are applicable broadly but there’s also some state-specific content during the presentation and at the end</a:t>
            </a:r>
          </a:p>
          <a:p>
            <a:pPr marL="0" indent="0">
              <a:buFontTx/>
              <a:buNone/>
            </a:pPr>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1</a:t>
            </a:fld>
            <a:endParaRPr lang="en-US"/>
          </a:p>
        </p:txBody>
      </p:sp>
    </p:spTree>
    <p:extLst>
      <p:ext uri="{BB962C8B-B14F-4D97-AF65-F5344CB8AC3E}">
        <p14:creationId xmlns:p14="http://schemas.microsoft.com/office/powerpoint/2010/main" val="1139796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messages: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It’s important to</a:t>
            </a:r>
            <a:r>
              <a:rPr lang="en-US" sz="1200" b="1" kern="1200" baseline="0" dirty="0">
                <a:solidFill>
                  <a:schemeClr val="tx1"/>
                </a:solidFill>
                <a:effectLst/>
                <a:latin typeface="+mn-lt"/>
                <a:ea typeface="+mn-ea"/>
                <a:cs typeface="+mn-cs"/>
              </a:rPr>
              <a:t> limit your expectations on how much your energy storage can cover while the power is out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baseline="0" dirty="0">
                <a:solidFill>
                  <a:schemeClr val="tx1"/>
                </a:solidFill>
                <a:effectLst/>
                <a:latin typeface="+mn-lt"/>
                <a:ea typeface="+mn-ea"/>
                <a:cs typeface="+mn-cs"/>
              </a:rPr>
              <a:t>What you power depends on your budget and the space you have for batteries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0" kern="1200" baseline="0" dirty="0">
                <a:solidFill>
                  <a:schemeClr val="tx1"/>
                </a:solidFill>
                <a:effectLst/>
                <a:latin typeface="+mn-lt"/>
                <a:ea typeface="+mn-ea"/>
                <a:cs typeface="+mn-cs"/>
              </a:rPr>
              <a:t>Your installer will help you figure out the right solution for you</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0" kern="1200" baseline="0" dirty="0">
                <a:solidFill>
                  <a:schemeClr val="tx1"/>
                </a:solidFill>
                <a:effectLst/>
                <a:latin typeface="+mn-lt"/>
                <a:ea typeface="+mn-ea"/>
                <a:cs typeface="+mn-cs"/>
              </a:rPr>
              <a:t>This example would only power a </a:t>
            </a:r>
            <a:r>
              <a:rPr lang="en-US" sz="1200" b="1" kern="1200" baseline="0" dirty="0">
                <a:solidFill>
                  <a:schemeClr val="tx1"/>
                </a:solidFill>
                <a:effectLst/>
                <a:latin typeface="+mn-lt"/>
                <a:ea typeface="+mn-ea"/>
                <a:cs typeface="+mn-cs"/>
              </a:rPr>
              <a:t>couple of circuits</a:t>
            </a:r>
            <a:r>
              <a:rPr lang="en-US" sz="1200" b="0" kern="1200" baseline="0" dirty="0">
                <a:solidFill>
                  <a:schemeClr val="tx1"/>
                </a:solidFill>
                <a:effectLst/>
                <a:latin typeface="+mn-lt"/>
                <a:ea typeface="+mn-ea"/>
                <a:cs typeface="+mn-cs"/>
              </a:rPr>
              <a:t> in your home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NOTE: The Johnsons are a fictional example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Narrative:</a:t>
            </a:r>
          </a:p>
          <a:p>
            <a:pPr marL="0" indent="0">
              <a:buFont typeface="Arial"/>
              <a:buNone/>
            </a:pPr>
            <a:endParaRPr lang="en-US" sz="12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Energy</a:t>
            </a:r>
            <a:r>
              <a:rPr lang="en-US" baseline="0" dirty="0"/>
              <a:t> storage in the home is right now all about backup power. That means when the power from the utility goes out the energy storage will kick on and run part or all of your home until the utility power returns. How much of your home can run on batteries? That depends on how much you want to spend. It’s very common for homeowners to over-expect how much they can run on their energy storage system. Because energy storage like batteries is still expensive you’re probably going to only power the really important stuff while the grid power is out. Here’s an example of the kinds of things someone might typically power in an emergency power outage.</a:t>
            </a:r>
            <a:endParaRPr lang="en-US" dirty="0"/>
          </a:p>
          <a:p>
            <a:pPr marL="0" indent="0">
              <a:buFont typeface="Arial"/>
              <a:buNone/>
            </a:pP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E3BD34C-A195-3C44-B33F-6F3EA53F9666}" type="slidenum">
              <a:rPr lang="en-US" smtClean="0"/>
              <a:t>13</a:t>
            </a:fld>
            <a:endParaRPr lang="en-US"/>
          </a:p>
        </p:txBody>
      </p:sp>
    </p:spTree>
    <p:extLst>
      <p:ext uri="{BB962C8B-B14F-4D97-AF65-F5344CB8AC3E}">
        <p14:creationId xmlns:p14="http://schemas.microsoft.com/office/powerpoint/2010/main" val="1141105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1" baseline="0" dirty="0"/>
              <a:t>Solar is the fuel to keep batteries charged up when the power is out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Batteries can be installed at the time of solar installation or retrofitted</a:t>
            </a:r>
            <a:r>
              <a:rPr lang="en-US" baseline="0" dirty="0"/>
              <a:t> later.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If storage is of interest for later talk to your installer about a battery-ready solar system.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There may be some considerations in the design of your solar system to make installing batteries easier later down the road.</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{Only mention for multi-state audiences}</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aseline="0" dirty="0"/>
              <a:t>In places where it makes sense economically, solar can charge energy during the day and you can use it at night</a:t>
            </a:r>
          </a:p>
          <a:p>
            <a:pPr marL="457200" marR="0" lvl="1"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Narrative: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Just</a:t>
            </a:r>
            <a:r>
              <a:rPr lang="en-US" baseline="0" dirty="0"/>
              <a:t> like a generator, when the power goes out your batteries kick in. There’s no need to flip switches. The power just comes on instantaneously and powers the parts of your house you chose to run off your batteries. The solar charges your batteries by day and powers your house too when there’s excess energy. The batteries power your house by night and when there’s not enough solar power to meet your energy needs while the grid is down. When the grid comes back up the batteries shut off and you back to using the grid and solar automatically.</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14</a:t>
            </a:fld>
            <a:endParaRPr lang="en-US"/>
          </a:p>
        </p:txBody>
      </p:sp>
    </p:spTree>
    <p:extLst>
      <p:ext uri="{BB962C8B-B14F-4D97-AF65-F5344CB8AC3E}">
        <p14:creationId xmlns:p14="http://schemas.microsoft.com/office/powerpoint/2010/main" val="3858950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Your installer will help you size your system appropriately based on what you want or need to power when the grid is out and your budget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Systems are measured in how much energy they can hold (kWh) and how much power they can put out at one time (kW)</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Your installer will help you size your system appropriately but we’ll give an example of an average system later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dirty="0"/>
              <a:t>NOTES:</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Example to clarify difference between energy and power. Only use this if someone asks and there’s time to provide during the presentation</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Running a 100 Watt light for 25 minutes and running a 1500 Watt microwave for one minute use the same amount of energy (25 Watt-hours)</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But the microwave needs 1500 Watts of power all at once and the light bulb only needs 100 Watts at any given moment</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baseline="0" dirty="0"/>
              <a:t>If your battery could only produce 1500 watts of power at once you couldn’t run the light bulb and the microwave at the same time</a:t>
            </a:r>
          </a:p>
        </p:txBody>
      </p:sp>
      <p:sp>
        <p:nvSpPr>
          <p:cNvPr id="4" name="Slide Number Placeholder 3"/>
          <p:cNvSpPr>
            <a:spLocks noGrp="1"/>
          </p:cNvSpPr>
          <p:nvPr>
            <p:ph type="sldNum" sz="quarter" idx="10"/>
          </p:nvPr>
        </p:nvSpPr>
        <p:spPr/>
        <p:txBody>
          <a:bodyPr/>
          <a:lstStyle/>
          <a:p>
            <a:fld id="{DE3BD34C-A195-3C44-B33F-6F3EA53F9666}" type="slidenum">
              <a:rPr lang="en-US" smtClean="0"/>
              <a:t>15</a:t>
            </a:fld>
            <a:endParaRPr lang="en-US"/>
          </a:p>
        </p:txBody>
      </p:sp>
    </p:spTree>
    <p:extLst>
      <p:ext uri="{BB962C8B-B14F-4D97-AF65-F5344CB8AC3E}">
        <p14:creationId xmlns:p14="http://schemas.microsoft.com/office/powerpoint/2010/main" val="3320986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There are two ways batteries are connected to solar arrays and to the main electrical system of the home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Most battery systems that already have PV will be configured by AC-coupling.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What</a:t>
            </a:r>
            <a:r>
              <a:rPr lang="en-US" baseline="0" dirty="0"/>
              <a:t> you end up with depends on a number of factors including:</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If you install it with solar</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location of your batteries</a:t>
            </a:r>
            <a:r>
              <a:rPr lang="en-US" baseline="0" dirty="0"/>
              <a:t> and solar array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Narrative: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This gets technical very quickly but high level, know there are two main ways battery storage can be connected to your solar array. The solar installer will help you determine which one makes the most sense for you and your circumstances.</a:t>
            </a:r>
            <a:endParaRPr lang="en-US" dirty="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16</a:t>
            </a:fld>
            <a:endParaRPr lang="en-US"/>
          </a:p>
        </p:txBody>
      </p:sp>
    </p:spTree>
    <p:extLst>
      <p:ext uri="{BB962C8B-B14F-4D97-AF65-F5344CB8AC3E}">
        <p14:creationId xmlns:p14="http://schemas.microsoft.com/office/powerpoint/2010/main" val="922328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Lead acid has been around a while, costs less and can be a great form of backup power</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Lithium ion is newer but lasts longer, comes with better warranties and costs more upfront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There are other battery chemistries out there but so far the ones that have been</a:t>
            </a:r>
            <a:r>
              <a:rPr lang="en-US" baseline="0" dirty="0"/>
              <a:t> around the longest and/or are being produced at scale are Lead-acid and </a:t>
            </a:r>
            <a:r>
              <a:rPr lang="en-US" baseline="0" dirty="0" err="1"/>
              <a:t>LiOn</a:t>
            </a:r>
            <a:endParaRPr lang="en-US" baseline="0" dirty="0"/>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baseline="0" dirty="0"/>
              <a:t>Examples of others (flow batteries, Nickel-Iron (</a:t>
            </a:r>
            <a:r>
              <a:rPr lang="en-US" baseline="0" dirty="0" err="1"/>
              <a:t>NiFe</a:t>
            </a:r>
            <a:r>
              <a:rPr lang="en-US" baseline="0" dirty="0"/>
              <a:t>), others?)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Narrative: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We want you to know the different options out there but don’t worry about becoming an expert in them. It’s important to know what options your installer offers, some basic differences between them and the benefits/drawbacks of each.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NOTES: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Usable</a:t>
            </a:r>
            <a:r>
              <a:rPr lang="en-US" baseline="0" dirty="0"/>
              <a:t> Energy = Depth of Discharge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Can both batteries be “recycled”? </a:t>
            </a:r>
            <a:r>
              <a:rPr lang="mr-IN" dirty="0"/>
              <a:t>–</a:t>
            </a:r>
            <a:r>
              <a:rPr lang="en-US" dirty="0"/>
              <a:t> yes</a:t>
            </a:r>
            <a:r>
              <a:rPr lang="en-US" baseline="0" dirty="0"/>
              <a:t> but lead acid recycling is much more commonly available due to automotive batteries</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If someone asks about the two different kinds of Lithium Ion available: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Li-ion-NMC </a:t>
            </a:r>
            <a:r>
              <a:rPr lang="en-US" sz="1200" b="0" i="0" u="none" strike="noStrike" kern="1200" dirty="0">
                <a:solidFill>
                  <a:schemeClr val="tx1"/>
                </a:solidFill>
                <a:effectLst/>
                <a:latin typeface="+mn-lt"/>
                <a:ea typeface="+mn-ea"/>
                <a:cs typeface="+mn-cs"/>
              </a:rPr>
              <a:t>= Lithium Nickel Manganese Cobalt Oxide </a:t>
            </a:r>
            <a:r>
              <a:rPr lang="en-US"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 More common and less expensive but also</a:t>
            </a:r>
            <a:r>
              <a:rPr lang="en-US" baseline="0" dirty="0"/>
              <a:t> the same form that can experience thermal runaway. </a:t>
            </a:r>
            <a:r>
              <a:rPr lang="en-US" b="1" baseline="0" dirty="0"/>
              <a:t>No examples we about of this happening with home storage though</a:t>
            </a:r>
            <a:endParaRPr lang="en-US" b="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	- Tesla and LG use this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baseline="0" dirty="0"/>
              <a:t>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Li-ion-LFP </a:t>
            </a:r>
            <a:r>
              <a:rPr lang="en-US" sz="1200" b="0" i="0" u="none" strike="noStrike" kern="1200" dirty="0">
                <a:solidFill>
                  <a:schemeClr val="tx1"/>
                </a:solidFill>
                <a:effectLst/>
                <a:latin typeface="+mn-lt"/>
                <a:ea typeface="+mn-ea"/>
                <a:cs typeface="+mn-cs"/>
              </a:rPr>
              <a:t>= Lithium </a:t>
            </a:r>
            <a:r>
              <a:rPr lang="en-US" sz="1200" b="0" i="0" u="none" strike="noStrike" kern="1200" dirty="0" err="1">
                <a:solidFill>
                  <a:schemeClr val="tx1"/>
                </a:solidFill>
                <a:effectLst/>
                <a:latin typeface="+mn-lt"/>
                <a:ea typeface="+mn-ea"/>
                <a:cs typeface="+mn-cs"/>
              </a:rPr>
              <a:t>Ferrophosphate</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LiFePO</a:t>
            </a:r>
            <a:r>
              <a:rPr lang="en-US" sz="1200" b="0" i="0" u="none" strike="noStrike"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	- Less common in currently available offerings, more expensive, and more stable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	- </a:t>
            </a:r>
            <a:r>
              <a:rPr lang="en-US" sz="1200" b="0" i="0" u="none" strike="noStrike" kern="1200" baseline="0" dirty="0" err="1">
                <a:solidFill>
                  <a:schemeClr val="tx1"/>
                </a:solidFill>
                <a:effectLst/>
                <a:latin typeface="+mn-lt"/>
                <a:ea typeface="+mn-ea"/>
                <a:cs typeface="+mn-cs"/>
              </a:rPr>
              <a:t>Sonnen</a:t>
            </a:r>
            <a:r>
              <a:rPr lang="en-US" sz="1200" b="0" i="0" u="none" strike="noStrike" kern="1200" baseline="0" dirty="0">
                <a:solidFill>
                  <a:schemeClr val="tx1"/>
                </a:solidFill>
                <a:effectLst/>
                <a:latin typeface="+mn-lt"/>
                <a:ea typeface="+mn-ea"/>
                <a:cs typeface="+mn-cs"/>
              </a:rPr>
              <a:t> and </a:t>
            </a:r>
            <a:r>
              <a:rPr lang="en-US" sz="1200" b="0" i="0" u="none" strike="noStrike" kern="1200" baseline="0" dirty="0" err="1">
                <a:solidFill>
                  <a:schemeClr val="tx1"/>
                </a:solidFill>
                <a:effectLst/>
                <a:latin typeface="+mn-lt"/>
                <a:ea typeface="+mn-ea"/>
                <a:cs typeface="+mn-cs"/>
              </a:rPr>
              <a:t>Enphase</a:t>
            </a:r>
            <a:r>
              <a:rPr lang="en-US" sz="1200" b="0" i="0" u="none" strike="noStrike" kern="1200" baseline="0" dirty="0">
                <a:solidFill>
                  <a:schemeClr val="tx1"/>
                </a:solidFill>
                <a:effectLst/>
                <a:latin typeface="+mn-lt"/>
                <a:ea typeface="+mn-ea"/>
                <a:cs typeface="+mn-cs"/>
              </a:rPr>
              <a:t> use this</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17</a:t>
            </a:fld>
            <a:endParaRPr lang="en-US"/>
          </a:p>
        </p:txBody>
      </p:sp>
    </p:spTree>
    <p:extLst>
      <p:ext uri="{BB962C8B-B14F-4D97-AF65-F5344CB8AC3E}">
        <p14:creationId xmlns:p14="http://schemas.microsoft.com/office/powerpoint/2010/main" val="270326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Lead-acid batteries take up more space and depending on local codes, may require special venting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7C29715B-EF10-354B-9A88-D9F0D6006210}" type="slidenum">
              <a:rPr lang="en-US" smtClean="0"/>
              <a:t>18</a:t>
            </a:fld>
            <a:endParaRPr lang="en-US"/>
          </a:p>
        </p:txBody>
      </p:sp>
    </p:spTree>
    <p:extLst>
      <p:ext uri="{BB962C8B-B14F-4D97-AF65-F5344CB8AC3E}">
        <p14:creationId xmlns:p14="http://schemas.microsoft.com/office/powerpoint/2010/main" val="4061890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Your installer will help you decide the best place to put your batteries based on available space, electrical codes, and battery type requirements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NOTES: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Tesla </a:t>
            </a:r>
            <a:r>
              <a:rPr lang="en-US" dirty="0" err="1"/>
              <a:t>Powerwall</a:t>
            </a:r>
            <a:r>
              <a:rPr lang="en-US" baseline="0" dirty="0"/>
              <a:t> and LG </a:t>
            </a:r>
            <a:r>
              <a:rPr lang="en-US" baseline="0" dirty="0" err="1"/>
              <a:t>Chem</a:t>
            </a:r>
            <a:r>
              <a:rPr lang="en-US" dirty="0"/>
              <a:t> can go outside</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19</a:t>
            </a:fld>
            <a:endParaRPr lang="en-US"/>
          </a:p>
        </p:txBody>
      </p:sp>
    </p:spTree>
    <p:extLst>
      <p:ext uri="{BB962C8B-B14F-4D97-AF65-F5344CB8AC3E}">
        <p14:creationId xmlns:p14="http://schemas.microsoft.com/office/powerpoint/2010/main" val="3083446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Warranties can vary across battery type and manufacturer</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10 year warranty is common for Lithium Ion but there are variations (cycles, % of capacity still available by 10 years)</a:t>
            </a:r>
          </a:p>
        </p:txBody>
      </p:sp>
      <p:sp>
        <p:nvSpPr>
          <p:cNvPr id="4" name="Slide Number Placeholder 3"/>
          <p:cNvSpPr>
            <a:spLocks noGrp="1"/>
          </p:cNvSpPr>
          <p:nvPr>
            <p:ph type="sldNum" sz="quarter" idx="10"/>
          </p:nvPr>
        </p:nvSpPr>
        <p:spPr/>
        <p:txBody>
          <a:bodyPr/>
          <a:lstStyle/>
          <a:p>
            <a:fld id="{DE3BD34C-A195-3C44-B33F-6F3EA53F9666}" type="slidenum">
              <a:rPr lang="en-US" smtClean="0"/>
              <a:t>20</a:t>
            </a:fld>
            <a:endParaRPr lang="en-US"/>
          </a:p>
        </p:txBody>
      </p:sp>
    </p:spTree>
    <p:extLst>
      <p:ext uri="{BB962C8B-B14F-4D97-AF65-F5344CB8AC3E}">
        <p14:creationId xmlns:p14="http://schemas.microsoft.com/office/powerpoint/2010/main" val="23928715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Batteries are not very common for residential homes so codes have not necessarily caught up.</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Be prepared that there may be snags during permitting. Your installer will navigate this with you.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For backup power you shouldn’t need utility approval but that may vary by utility</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It’s important to understand the experience level of your installer. Are they new to this too? Are you okay with that?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Equipment availability can be a challenge. Ask your installer to clarify if they can quickly get the equipment you want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Do you have an EV? </a:t>
            </a:r>
            <a:r>
              <a:rPr lang="en-US" dirty="0"/>
              <a:t>it may be possible to use your EV storage as a temporary backup generator but</a:t>
            </a:r>
            <a:r>
              <a:rPr lang="en-US" baseline="0" dirty="0"/>
              <a:t> you should research your options carefully to make sure you can do this with your EV safely and without voiding any warranties</a:t>
            </a:r>
          </a:p>
        </p:txBody>
      </p:sp>
      <p:sp>
        <p:nvSpPr>
          <p:cNvPr id="4" name="Slide Number Placeholder 3"/>
          <p:cNvSpPr>
            <a:spLocks noGrp="1"/>
          </p:cNvSpPr>
          <p:nvPr>
            <p:ph type="sldNum" sz="quarter" idx="10"/>
          </p:nvPr>
        </p:nvSpPr>
        <p:spPr/>
        <p:txBody>
          <a:bodyPr/>
          <a:lstStyle/>
          <a:p>
            <a:fld id="{7C29715B-EF10-354B-9A88-D9F0D6006210}" type="slidenum">
              <a:rPr lang="en-US" smtClean="0"/>
              <a:t>21</a:t>
            </a:fld>
            <a:endParaRPr lang="en-US"/>
          </a:p>
        </p:txBody>
      </p:sp>
    </p:spTree>
    <p:extLst>
      <p:ext uri="{BB962C8B-B14F-4D97-AF65-F5344CB8AC3E}">
        <p14:creationId xmlns:p14="http://schemas.microsoft.com/office/powerpoint/2010/main" val="20809726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We’ll also stop to</a:t>
            </a:r>
            <a:r>
              <a:rPr lang="en-US" baseline="0" dirty="0" smtClean="0"/>
              <a:t> answer</a:t>
            </a:r>
            <a:r>
              <a:rPr lang="en-US" dirty="0" smtClean="0"/>
              <a:t> questions in between</a:t>
            </a:r>
            <a:r>
              <a:rPr lang="en-US" baseline="0" dirty="0" smtClean="0"/>
              <a:t> sections</a:t>
            </a:r>
          </a:p>
          <a:p>
            <a:pPr marL="171450" indent="-171450">
              <a:buFontTx/>
              <a:buChar char="-"/>
            </a:pPr>
            <a:r>
              <a:rPr lang="en-US" baseline="0" dirty="0" smtClean="0"/>
              <a:t>We’ll be posting a recording of this webinar and a copy of the slides to our website</a:t>
            </a:r>
          </a:p>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7C29715B-EF10-354B-9A88-D9F0D6006210}" type="slidenum">
              <a:rPr lang="en-US" smtClean="0"/>
              <a:t>2</a:t>
            </a:fld>
            <a:endParaRPr lang="en-US"/>
          </a:p>
        </p:txBody>
      </p:sp>
    </p:spTree>
    <p:extLst>
      <p:ext uri="{BB962C8B-B14F-4D97-AF65-F5344CB8AC3E}">
        <p14:creationId xmlns:p14="http://schemas.microsoft.com/office/powerpoint/2010/main" val="2721518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Battery</a:t>
            </a:r>
            <a:r>
              <a:rPr lang="en-US" baseline="0" dirty="0"/>
              <a:t> prices and technology are changing quickly. If you wait, be aware that your “battery ready” solar array may still require some changes to work with batteries</a:t>
            </a:r>
            <a:endParaRPr lang="en-US" dirty="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Sometimes “additional inverter” is built into the battery product</a:t>
            </a:r>
            <a:r>
              <a:rPr lang="en-US" sz="1200" kern="1200" baseline="0" dirty="0">
                <a:solidFill>
                  <a:schemeClr val="tx1"/>
                </a:solidFill>
                <a:effectLst/>
                <a:latin typeface="+mn-lt"/>
                <a:ea typeface="+mn-ea"/>
                <a:cs typeface="+mn-cs"/>
              </a:rPr>
              <a:t> so be sure you are comparing the full installation price that includes additional equipment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Batteries</a:t>
            </a:r>
            <a:r>
              <a:rPr lang="en-US" sz="1200" kern="1200" baseline="0" dirty="0">
                <a:solidFill>
                  <a:schemeClr val="tx1"/>
                </a:solidFill>
                <a:effectLst/>
                <a:latin typeface="+mn-lt"/>
                <a:ea typeface="+mn-ea"/>
                <a:cs typeface="+mn-cs"/>
              </a:rPr>
              <a:t> must be charged 100% by solar to take 100% of solar tax credit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This isn’t tax advice. Confirm with a</a:t>
            </a:r>
            <a:r>
              <a:rPr lang="en-US" sz="1200" kern="1200" baseline="0" dirty="0">
                <a:solidFill>
                  <a:schemeClr val="tx1"/>
                </a:solidFill>
                <a:effectLst/>
                <a:latin typeface="+mn-lt"/>
                <a:ea typeface="+mn-ea"/>
                <a:cs typeface="+mn-cs"/>
              </a:rPr>
              <a:t> tax advisor to understand your situation.</a:t>
            </a: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NOTES: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a:solidFill>
                  <a:schemeClr val="tx1"/>
                </a:solidFill>
                <a:effectLst/>
                <a:latin typeface="+mn-lt"/>
                <a:ea typeface="+mn-ea"/>
                <a:cs typeface="+mn-cs"/>
              </a:rPr>
              <a:t>Tidbit: Electric vehicle batteries may start getting re-purposed for home storage in the future as well which will add to cost declines. They still have life, just aren’t usable for car’s needs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23</a:t>
            </a:fld>
            <a:endParaRPr lang="en-US"/>
          </a:p>
        </p:txBody>
      </p:sp>
    </p:spTree>
    <p:extLst>
      <p:ext uri="{BB962C8B-B14F-4D97-AF65-F5344CB8AC3E}">
        <p14:creationId xmlns:p14="http://schemas.microsoft.com/office/powerpoint/2010/main" val="4181067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Hardware is the storage only</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Installation is additional equipment, design, permits, labor, inspection, and overhead</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Maintenance is a catch all that acknowledges you may need to contact your installer for help down the road before the battery life is up</a:t>
            </a:r>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a:p>
          <a:p>
            <a:pPr marL="171450" marR="0" indent="-171450" algn="l" defTabSz="457200" rtl="0" eaLnBrk="1" fontAlgn="auto" latinLnBrk="0" hangingPunct="1">
              <a:lnSpc>
                <a:spcPct val="100000"/>
              </a:lnSpc>
              <a:spcBef>
                <a:spcPts val="0"/>
              </a:spcBef>
              <a:spcAft>
                <a:spcPts val="0"/>
              </a:spcAft>
              <a:buClrTx/>
              <a:buSzTx/>
              <a:buFontTx/>
              <a:buChar char="•"/>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24</a:t>
            </a:fld>
            <a:endParaRPr lang="en-US"/>
          </a:p>
        </p:txBody>
      </p:sp>
    </p:spTree>
    <p:extLst>
      <p:ext uri="{BB962C8B-B14F-4D97-AF65-F5344CB8AC3E}">
        <p14:creationId xmlns:p14="http://schemas.microsoft.com/office/powerpoint/2010/main" val="21312569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messages: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Your cost</a:t>
            </a:r>
            <a:r>
              <a:rPr lang="en-US" sz="1200" b="1" kern="1200" baseline="0" dirty="0">
                <a:solidFill>
                  <a:schemeClr val="tx1"/>
                </a:solidFill>
                <a:effectLst/>
                <a:latin typeface="+mn-lt"/>
                <a:ea typeface="+mn-ea"/>
                <a:cs typeface="+mn-cs"/>
              </a:rPr>
              <a:t> is going to vary (possibly significantly) by the technology you choose and by battery capacity</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Mention</a:t>
            </a:r>
            <a:r>
              <a:rPr lang="en-US" baseline="0" dirty="0"/>
              <a:t> that some battery offerings come with an inverter built in and some don’t. The total installation cost to consider should include all equipment and install costs</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Narrative:</a:t>
            </a:r>
          </a:p>
        </p:txBody>
      </p:sp>
      <p:sp>
        <p:nvSpPr>
          <p:cNvPr id="4" name="Slide Number Placeholder 3"/>
          <p:cNvSpPr>
            <a:spLocks noGrp="1"/>
          </p:cNvSpPr>
          <p:nvPr>
            <p:ph type="sldNum" sz="quarter" idx="10"/>
          </p:nvPr>
        </p:nvSpPr>
        <p:spPr/>
        <p:txBody>
          <a:bodyPr/>
          <a:lstStyle/>
          <a:p>
            <a:fld id="{7C29715B-EF10-354B-9A88-D9F0D6006210}" type="slidenum">
              <a:rPr lang="en-US" smtClean="0"/>
              <a:t>25</a:t>
            </a:fld>
            <a:endParaRPr lang="en-US"/>
          </a:p>
        </p:txBody>
      </p:sp>
    </p:spTree>
    <p:extLst>
      <p:ext uri="{BB962C8B-B14F-4D97-AF65-F5344CB8AC3E}">
        <p14:creationId xmlns:p14="http://schemas.microsoft.com/office/powerpoint/2010/main" val="63085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Backup is what you can get now and there are different technologies</a:t>
            </a:r>
            <a:r>
              <a:rPr lang="en-US" sz="1200" b="1" kern="1200" baseline="0" dirty="0">
                <a:solidFill>
                  <a:schemeClr val="tx1"/>
                </a:solidFill>
                <a:effectLst/>
                <a:latin typeface="+mn-lt"/>
                <a:ea typeface="+mn-ea"/>
                <a:cs typeface="+mn-cs"/>
              </a:rPr>
              <a:t> that provide that.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baseline="0" dirty="0">
                <a:solidFill>
                  <a:schemeClr val="tx1"/>
                </a:solidFill>
                <a:effectLst/>
                <a:latin typeface="+mn-lt"/>
                <a:ea typeface="+mn-ea"/>
                <a:cs typeface="+mn-cs"/>
              </a:rPr>
              <a:t>Backup power does not make you any money. </a:t>
            </a:r>
            <a:r>
              <a:rPr lang="en-US" sz="1200" b="0" kern="1200" baseline="0" dirty="0">
                <a:solidFill>
                  <a:schemeClr val="tx1"/>
                </a:solidFill>
                <a:effectLst/>
                <a:latin typeface="+mn-lt"/>
                <a:ea typeface="+mn-ea"/>
                <a:cs typeface="+mn-cs"/>
              </a:rPr>
              <a:t>It will also make your solar array a little less efficient due to energy needed to keep batteries topped off.</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26</a:t>
            </a:fld>
            <a:endParaRPr lang="en-US"/>
          </a:p>
        </p:txBody>
      </p:sp>
    </p:spTree>
    <p:extLst>
      <p:ext uri="{BB962C8B-B14F-4D97-AF65-F5344CB8AC3E}">
        <p14:creationId xmlns:p14="http://schemas.microsoft.com/office/powerpoint/2010/main" val="2085020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Batteries</a:t>
            </a:r>
            <a:r>
              <a:rPr lang="en-US" sz="1200" kern="1200" baseline="0" dirty="0">
                <a:solidFill>
                  <a:schemeClr val="tx1"/>
                </a:solidFill>
                <a:effectLst/>
                <a:latin typeface="+mn-lt"/>
                <a:ea typeface="+mn-ea"/>
                <a:cs typeface="+mn-cs"/>
              </a:rPr>
              <a:t> must be charged 100% by solar to take 100% of solar tax credit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dirty="0"/>
              <a:t>This</a:t>
            </a:r>
            <a:r>
              <a:rPr lang="en-US" baseline="0" dirty="0"/>
              <a:t> isn’t tax advice. Please consult an account or tax attorney on your particular situation</a:t>
            </a:r>
          </a:p>
          <a:p>
            <a:pPr marL="171450" indent="-171450">
              <a:buFontTx/>
              <a:buChar char="•"/>
            </a:pPr>
            <a:r>
              <a:rPr lang="en-US" baseline="0" dirty="0"/>
              <a:t>Mention step down in 2019 to 26% and then 22% in </a:t>
            </a:r>
            <a:r>
              <a:rPr lang="en-US" baseline="0" dirty="0" smtClean="0"/>
              <a:t>2020</a:t>
            </a:r>
          </a:p>
          <a:p>
            <a:pPr marL="171450" indent="-171450">
              <a:buFontTx/>
              <a:buChar char="•"/>
            </a:pPr>
            <a:r>
              <a:rPr lang="en-US" baseline="0" dirty="0" smtClean="0"/>
              <a:t>Recent private letter rulings confirm that the IRS is okay with retrofits as long as charging from the sun </a:t>
            </a:r>
            <a:r>
              <a:rPr lang="en-US" baseline="0" dirty="0" err="1" smtClean="0"/>
              <a:t>happns</a:t>
            </a:r>
            <a:endParaRPr lang="en-US" baseline="0" dirty="0" smtClean="0"/>
          </a:p>
          <a:p>
            <a:pPr marL="171450" indent="-171450">
              <a:buFontTx/>
              <a:buChar char="•"/>
            </a:pPr>
            <a:endParaRPr lang="en-US" baseline="0" dirty="0" smtClean="0"/>
          </a:p>
          <a:p>
            <a:pPr marL="171450" indent="-171450">
              <a:buFontTx/>
              <a:buChar char="•"/>
            </a:pPr>
            <a:r>
              <a:rPr lang="en-US" dirty="0" smtClean="0"/>
              <a:t>https://</a:t>
            </a:r>
            <a:r>
              <a:rPr lang="en-US" dirty="0" err="1" smtClean="0"/>
              <a:t>www.greentechmedia.com</a:t>
            </a:r>
            <a:r>
              <a:rPr lang="en-US" dirty="0" smtClean="0"/>
              <a:t>/articles/read/irs-says-that-batteries-can-take-the-federal-tax-credit#gs.LiKlJkw</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27</a:t>
            </a:fld>
            <a:endParaRPr lang="en-US"/>
          </a:p>
        </p:txBody>
      </p:sp>
    </p:spTree>
    <p:extLst>
      <p:ext uri="{BB962C8B-B14F-4D97-AF65-F5344CB8AC3E}">
        <p14:creationId xmlns:p14="http://schemas.microsoft.com/office/powerpoint/2010/main" val="11911821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endParaRPr lang="en-US" baseline="0" dirty="0"/>
          </a:p>
          <a:p>
            <a:pPr marL="171450" indent="-171450">
              <a:buFont typeface="Arial"/>
              <a:buChar char="•"/>
            </a:pPr>
            <a:r>
              <a:rPr lang="en-US" baseline="0" dirty="0"/>
              <a:t>Have to be primary residence</a:t>
            </a:r>
          </a:p>
          <a:p>
            <a:pPr marL="171450" indent="-171450">
              <a:buFont typeface="Arial"/>
              <a:buChar char="•"/>
            </a:pPr>
            <a:r>
              <a:rPr lang="en-US" baseline="0" dirty="0"/>
              <a:t>Non-refundable tax credit (must have enough tax liability)</a:t>
            </a:r>
          </a:p>
          <a:p>
            <a:pPr marL="171450" indent="-171450">
              <a:buFont typeface="Arial"/>
              <a:buChar char="•"/>
            </a:pPr>
            <a:r>
              <a:rPr lang="en-US" baseline="0" dirty="0"/>
              <a:t>Must take it all in one year</a:t>
            </a:r>
          </a:p>
          <a:p>
            <a:pPr marL="171450" indent="-171450">
              <a:buFont typeface="Arial"/>
              <a:buChar char="•"/>
            </a:pPr>
            <a:r>
              <a:rPr lang="en-US" baseline="0" dirty="0"/>
              <a:t>Installed and inspected during the tax year to qualify</a:t>
            </a:r>
          </a:p>
          <a:p>
            <a:pPr marL="171450" indent="-171450">
              <a:buFont typeface="Arial"/>
              <a:buChar char="•"/>
            </a:pPr>
            <a:r>
              <a:rPr lang="en-US" baseline="0" dirty="0"/>
              <a:t>Mention MEA’s max pool of money – will issue residential tax credits on a first come first serve basis until $225,000 allocation for tax year 2018 is used up ($525,000 allocated for commercial installs) </a:t>
            </a:r>
            <a:endParaRPr lang="en-US" baseline="0" dirty="0" smtClean="0"/>
          </a:p>
          <a:p>
            <a:pPr marL="171450" indent="-171450">
              <a:buFont typeface="Arial"/>
              <a:buChar char="•"/>
            </a:pPr>
            <a:r>
              <a:rPr lang="en-US" baseline="0" dirty="0" smtClean="0"/>
              <a:t>Systems installed in 2018 can not get 2019 </a:t>
            </a:r>
            <a:r>
              <a:rPr lang="en-US" baseline="0" smtClean="0"/>
              <a:t>tax credit</a:t>
            </a:r>
            <a:endParaRPr lang="en-US" baseline="0" dirty="0"/>
          </a:p>
          <a:p>
            <a:pPr marL="171450" indent="-171450">
              <a:buFont typeface="Arial"/>
              <a:buChar char="•"/>
            </a:pPr>
            <a:endParaRPr lang="en-US" baseline="0" dirty="0"/>
          </a:p>
          <a:p>
            <a:pPr marL="0" indent="0">
              <a:buFont typeface="Arial"/>
              <a:buNone/>
            </a:pPr>
            <a:r>
              <a:rPr lang="en-US" baseline="0" dirty="0"/>
              <a:t>Documentation required (your installer will likely help)</a:t>
            </a:r>
          </a:p>
          <a:p>
            <a:pPr marL="171450" indent="-171450">
              <a:buFont typeface="Arial"/>
              <a:buChar char="•"/>
            </a:pPr>
            <a:r>
              <a:rPr lang="en-US" baseline="0" dirty="0"/>
              <a:t>Paid in full invoice w/ $0 balance</a:t>
            </a:r>
          </a:p>
          <a:p>
            <a:pPr marL="171450" indent="-171450">
              <a:buFont typeface="Arial"/>
              <a:buChar char="•"/>
            </a:pPr>
            <a:r>
              <a:rPr lang="en-US" baseline="0" dirty="0"/>
              <a:t>Required permits and proof of final inspection</a:t>
            </a:r>
          </a:p>
          <a:p>
            <a:pPr marL="171450" indent="-171450">
              <a:buFont typeface="Arial"/>
              <a:buChar char="•"/>
            </a:pPr>
            <a:r>
              <a:rPr lang="en-US" baseline="0" dirty="0"/>
              <a:t>Equipment certifications from national labs for equipment</a:t>
            </a:r>
          </a:p>
          <a:p>
            <a:pPr marL="171450" indent="-171450">
              <a:buFont typeface="Arial"/>
              <a:buChar char="•"/>
            </a:pPr>
            <a:r>
              <a:rPr lang="en-US" baseline="0" dirty="0"/>
              <a:t>Equipment spec sheets</a:t>
            </a:r>
          </a:p>
          <a:p>
            <a:pPr marL="171450" indent="-171450">
              <a:buFont typeface="Arial"/>
              <a:buChar char="•"/>
            </a:pPr>
            <a:r>
              <a:rPr lang="en-US" baseline="0" dirty="0"/>
              <a:t>Photos of installed system</a:t>
            </a:r>
          </a:p>
          <a:p>
            <a:pPr marL="171450" indent="-171450">
              <a:buFont typeface="Arial"/>
              <a:buChar char="•"/>
            </a:pPr>
            <a:endParaRPr lang="en-US" baseline="0" dirty="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28</a:t>
            </a:fld>
            <a:endParaRPr lang="en-US"/>
          </a:p>
        </p:txBody>
      </p:sp>
    </p:spTree>
    <p:extLst>
      <p:ext uri="{BB962C8B-B14F-4D97-AF65-F5344CB8AC3E}">
        <p14:creationId xmlns:p14="http://schemas.microsoft.com/office/powerpoint/2010/main" val="8233154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Storage is new to us too but we’re taking our solar co-op experience and model and applying it here to help homeowners figure it out together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30</a:t>
            </a:fld>
            <a:endParaRPr lang="en-US"/>
          </a:p>
        </p:txBody>
      </p:sp>
    </p:spTree>
    <p:extLst>
      <p:ext uri="{BB962C8B-B14F-4D97-AF65-F5344CB8AC3E}">
        <p14:creationId xmlns:p14="http://schemas.microsoft.com/office/powerpoint/2010/main" val="22563944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We’re simplifying the process by only working with existing solar homeowners so we can focus on storage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This is a pilot, we’re game for figuring this out with you because we don’t have all the answers</a:t>
            </a:r>
          </a:p>
          <a:p>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32</a:t>
            </a:fld>
            <a:endParaRPr lang="en-US"/>
          </a:p>
        </p:txBody>
      </p:sp>
    </p:spTree>
    <p:extLst>
      <p:ext uri="{BB962C8B-B14F-4D97-AF65-F5344CB8AC3E}">
        <p14:creationId xmlns:p14="http://schemas.microsoft.com/office/powerpoint/2010/main" val="2596511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33</a:t>
            </a:fld>
            <a:endParaRPr lang="en-US"/>
          </a:p>
        </p:txBody>
      </p:sp>
    </p:spTree>
    <p:extLst>
      <p:ext uri="{BB962C8B-B14F-4D97-AF65-F5344CB8AC3E}">
        <p14:creationId xmlns:p14="http://schemas.microsoft.com/office/powerpoint/2010/main" val="521976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6</a:t>
            </a:fld>
            <a:endParaRPr lang="en-US"/>
          </a:p>
        </p:txBody>
      </p:sp>
    </p:spTree>
    <p:extLst>
      <p:ext uri="{BB962C8B-B14F-4D97-AF65-F5344CB8AC3E}">
        <p14:creationId xmlns:p14="http://schemas.microsoft.com/office/powerpoint/2010/main" val="19643587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copy of the presentation slides and a</a:t>
            </a:r>
            <a:r>
              <a:rPr lang="en-US" baseline="0" dirty="0" smtClean="0"/>
              <a:t> </a:t>
            </a:r>
            <a:r>
              <a:rPr lang="en-US" dirty="0" smtClean="0"/>
              <a:t>recording of this will be made available</a:t>
            </a:r>
            <a:r>
              <a:rPr lang="en-US" baseline="0" dirty="0" smtClean="0"/>
              <a:t> on the storage co-op page above</a:t>
            </a:r>
            <a:endParaRPr lang="en-US" dirty="0"/>
          </a:p>
        </p:txBody>
      </p:sp>
      <p:sp>
        <p:nvSpPr>
          <p:cNvPr id="4" name="Slide Number Placeholder 3"/>
          <p:cNvSpPr>
            <a:spLocks noGrp="1"/>
          </p:cNvSpPr>
          <p:nvPr>
            <p:ph type="sldNum" sz="quarter" idx="10"/>
          </p:nvPr>
        </p:nvSpPr>
        <p:spPr/>
        <p:txBody>
          <a:bodyPr/>
          <a:lstStyle/>
          <a:p>
            <a:fld id="{7C29715B-EF10-354B-9A88-D9F0D6006210}" type="slidenum">
              <a:rPr lang="en-US" smtClean="0"/>
              <a:t>34</a:t>
            </a:fld>
            <a:endParaRPr lang="en-US"/>
          </a:p>
        </p:txBody>
      </p:sp>
    </p:spTree>
    <p:extLst>
      <p:ext uri="{BB962C8B-B14F-4D97-AF65-F5344CB8AC3E}">
        <p14:creationId xmlns:p14="http://schemas.microsoft.com/office/powerpoint/2010/main" val="2694513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messages: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We</a:t>
            </a:r>
            <a:r>
              <a:rPr lang="en-US" sz="1200" kern="1200" baseline="0" dirty="0">
                <a:solidFill>
                  <a:schemeClr val="tx1"/>
                </a:solidFill>
                <a:effectLst/>
                <a:latin typeface="+mn-lt"/>
                <a:ea typeface="+mn-ea"/>
                <a:cs typeface="+mn-cs"/>
              </a:rPr>
              <a:t> do this for solar and have for years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baseline="0" dirty="0">
                <a:solidFill>
                  <a:schemeClr val="tx1"/>
                </a:solidFill>
                <a:effectLst/>
                <a:latin typeface="+mn-lt"/>
                <a:ea typeface="+mn-ea"/>
                <a:cs typeface="+mn-cs"/>
              </a:rPr>
              <a:t>Storage is new for us but we recognize that it’s becoming a bigger part of the market and people need information</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kern="1200" baseline="0" dirty="0">
                <a:solidFill>
                  <a:schemeClr val="tx1"/>
                </a:solidFill>
                <a:effectLst/>
                <a:latin typeface="+mn-lt"/>
                <a:ea typeface="+mn-ea"/>
                <a:cs typeface="+mn-cs"/>
              </a:rPr>
              <a:t>Narrative:</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dirty="0"/>
          </a:p>
          <a:p>
            <a:r>
              <a:rPr lang="en-US" dirty="0"/>
              <a:t>There were only two companies working in DC.  They told</a:t>
            </a:r>
            <a:r>
              <a:rPr lang="en-US" baseline="0" dirty="0"/>
              <a:t> us totally different things about how to install PV on our roof,  and then there were the issues of c</a:t>
            </a:r>
            <a:r>
              <a:rPr lang="en-US" dirty="0"/>
              <a:t>ost, equipment,</a:t>
            </a:r>
            <a:r>
              <a:rPr lang="en-US" baseline="0" dirty="0"/>
              <a:t> taxes, regulations, rules, permits, meters, billing, historic association, SRECs, PSC. We worked through the co-op process to help people figure it out. Storage is right now in many ways where solar was back then with confusion about equipment, costs, permitting, incentives, etc. Gathering people together empowers participants, educates them as a group and enables them to work collectively</a:t>
            </a:r>
          </a:p>
        </p:txBody>
      </p:sp>
      <p:sp>
        <p:nvSpPr>
          <p:cNvPr id="4" name="Slide Number Placeholder 3"/>
          <p:cNvSpPr>
            <a:spLocks noGrp="1"/>
          </p:cNvSpPr>
          <p:nvPr>
            <p:ph type="sldNum" sz="quarter" idx="10"/>
          </p:nvPr>
        </p:nvSpPr>
        <p:spPr/>
        <p:txBody>
          <a:bodyPr/>
          <a:lstStyle/>
          <a:p>
            <a:pPr defTabSz="914350">
              <a:defRPr/>
            </a:pPr>
            <a:fld id="{B390FA56-5315-4421-9FA0-3058BC84E95E}" type="slidenum">
              <a:rPr lang="en-US" sz="1800" kern="0">
                <a:solidFill>
                  <a:sysClr val="windowText" lastClr="000000"/>
                </a:solidFill>
              </a:rPr>
              <a:pPr defTabSz="914350">
                <a:defRPr/>
              </a:pPr>
              <a:t>7</a:t>
            </a:fld>
            <a:endParaRPr lang="en-US" sz="1800" kern="0">
              <a:solidFill>
                <a:sysClr val="windowText" lastClr="000000"/>
              </a:solidFill>
            </a:endParaRPr>
          </a:p>
        </p:txBody>
      </p:sp>
    </p:spTree>
    <p:extLst>
      <p:ext uri="{BB962C8B-B14F-4D97-AF65-F5344CB8AC3E}">
        <p14:creationId xmlns:p14="http://schemas.microsoft.com/office/powerpoint/2010/main" val="3764094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dirty="0"/>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9" name="Shape 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messages: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Backup is what you can get now and there are different technologies</a:t>
            </a:r>
            <a:r>
              <a:rPr lang="en-US" sz="1200" b="1" kern="1200" baseline="0" dirty="0">
                <a:solidFill>
                  <a:schemeClr val="tx1"/>
                </a:solidFill>
                <a:effectLst/>
                <a:latin typeface="+mn-lt"/>
                <a:ea typeface="+mn-ea"/>
                <a:cs typeface="+mn-cs"/>
              </a:rPr>
              <a:t> that provide that.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b="1" kern="1200" baseline="0" dirty="0">
                <a:solidFill>
                  <a:schemeClr val="tx1"/>
                </a:solidFill>
                <a:effectLst/>
                <a:latin typeface="+mn-lt"/>
                <a:ea typeface="+mn-ea"/>
                <a:cs typeface="+mn-cs"/>
              </a:rPr>
              <a:t>Backup power does not make you any money. </a:t>
            </a:r>
            <a:r>
              <a:rPr lang="en-US" sz="1200" b="0" kern="1200" baseline="0" dirty="0">
                <a:solidFill>
                  <a:schemeClr val="tx1"/>
                </a:solidFill>
                <a:effectLst/>
                <a:latin typeface="+mn-lt"/>
                <a:ea typeface="+mn-ea"/>
                <a:cs typeface="+mn-cs"/>
              </a:rPr>
              <a:t>It will also make your solar array a little less efficient due to energy needed to keep batteries topped off.</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Some storage technologies are resources that are flexible in how they can be used</a:t>
            </a:r>
            <a:r>
              <a:rPr lang="en-US" sz="1200" kern="1200" baseline="0" dirty="0">
                <a:solidFill>
                  <a:schemeClr val="tx1"/>
                </a:solidFill>
                <a:effectLst/>
                <a:latin typeface="+mn-lt"/>
                <a:ea typeface="+mn-ea"/>
                <a:cs typeface="+mn-cs"/>
              </a:rPr>
              <a:t> and their value may change if  the rules of the grid change</a:t>
            </a: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Narrative: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Energy</a:t>
            </a:r>
            <a:r>
              <a:rPr lang="en-US" baseline="0" dirty="0"/>
              <a:t> storage can do many things from providing backup power to supporting the expansion of renewable energy on the grid. However, it’s very important for you to understand that right now in {STATE}, the only thing that energy storage like batteries can do for you is to provide backup power and it will not make you any money. In fact, if you have solar it will actually reduce the economic impact of your solar for you because some of that solar energy will be used to top off your batteries and keep them ready for use instead of powering other things in your home or generating kilowatt-hour credits for you.</a:t>
            </a:r>
          </a:p>
        </p:txBody>
      </p:sp>
      <p:sp>
        <p:nvSpPr>
          <p:cNvPr id="4" name="Slide Number Placeholder 3"/>
          <p:cNvSpPr>
            <a:spLocks noGrp="1"/>
          </p:cNvSpPr>
          <p:nvPr>
            <p:ph type="sldNum" sz="quarter" idx="10"/>
          </p:nvPr>
        </p:nvSpPr>
        <p:spPr/>
        <p:txBody>
          <a:bodyPr/>
          <a:lstStyle/>
          <a:p>
            <a:fld id="{DE3BD34C-A195-3C44-B33F-6F3EA53F9666}" type="slidenum">
              <a:rPr lang="en-US" smtClean="0"/>
              <a:t>10</a:t>
            </a:fld>
            <a:endParaRPr lang="en-US"/>
          </a:p>
        </p:txBody>
      </p:sp>
    </p:spTree>
    <p:extLst>
      <p:ext uri="{BB962C8B-B14F-4D97-AF65-F5344CB8AC3E}">
        <p14:creationId xmlns:p14="http://schemas.microsoft.com/office/powerpoint/2010/main" val="3758452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Main messages: </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Currently in the states we work in, storage acts similarly to a backup generator.</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Batteries are cleaner and can run with sun as the fuel.</a:t>
            </a:r>
            <a:endParaRPr lang="en-US"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Fossil</a:t>
            </a:r>
            <a:r>
              <a:rPr lang="en-US" baseline="0" dirty="0"/>
              <a:t>-fuel powered b</a:t>
            </a:r>
            <a:r>
              <a:rPr lang="en-US" dirty="0"/>
              <a:t>ackup generators can</a:t>
            </a:r>
            <a:r>
              <a:rPr lang="en-US" baseline="0" dirty="0"/>
              <a:t> also be an economic source of backup power.</a:t>
            </a:r>
            <a:endParaRPr lang="en-US" dirty="0"/>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We’re talking about </a:t>
            </a:r>
            <a:r>
              <a:rPr lang="en-US" b="1" dirty="0"/>
              <a:t>battery backup for grid-tied homes</a:t>
            </a:r>
            <a:r>
              <a:rPr lang="en-US" dirty="0"/>
              <a:t> and not about homes that do not have utility electricity service</a:t>
            </a:r>
            <a:r>
              <a:rPr lang="en-US" baseline="0" dirty="0"/>
              <a:t> (“Off Grid”)</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“Off Grid” systems are similar but include other considerations we don’t cover here</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NOTE: “Off Grid” has to be designed to have your full electric load run completely (day in and day out) on a combination of solar, batteries, generators, and possibly other sources like wind and </a:t>
            </a:r>
            <a:r>
              <a:rPr lang="en-US" baseline="0" dirty="0" err="1"/>
              <a:t>hydr</a:t>
            </a:r>
            <a:endParaRPr lang="en-US" baseline="0" dirty="0"/>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E3BD34C-A195-3C44-B33F-6F3EA53F9666}" type="slidenum">
              <a:rPr lang="en-US" smtClean="0"/>
              <a:t>11</a:t>
            </a:fld>
            <a:endParaRPr lang="en-US"/>
          </a:p>
        </p:txBody>
      </p:sp>
    </p:spTree>
    <p:extLst>
      <p:ext uri="{BB962C8B-B14F-4D97-AF65-F5344CB8AC3E}">
        <p14:creationId xmlns:p14="http://schemas.microsoft.com/office/powerpoint/2010/main" val="719570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Main messages:</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When the power goes out the batteries kick in seamlessly</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It’s uneconomical for people to power their entire home on batteries right now so you will likely need to choose what to run in an outage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A “backed up or critical loads” sub-panel is installed and circuits you want to power in your home during the outage are put there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baseline="0" dirty="0"/>
              <a:t>When the grid goes out the battery backup system disconnects that sub-panel from the grid and powers it until the grid comes back up</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E3BD34C-A195-3C44-B33F-6F3EA53F9666}" type="slidenum">
              <a:rPr lang="en-US" smtClean="0"/>
              <a:t>12</a:t>
            </a:fld>
            <a:endParaRPr lang="en-US"/>
          </a:p>
        </p:txBody>
      </p:sp>
    </p:spTree>
    <p:extLst>
      <p:ext uri="{BB962C8B-B14F-4D97-AF65-F5344CB8AC3E}">
        <p14:creationId xmlns:p14="http://schemas.microsoft.com/office/powerpoint/2010/main" val="3558416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5.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8B146F-E7FE-0F4C-AF81-F740392D1B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BBA0955-753B-A04E-A32E-8E33015B38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2F300B6-21D9-2144-A3D1-AE8278E961B9}"/>
              </a:ext>
            </a:extLst>
          </p:cNvPr>
          <p:cNvSpPr>
            <a:spLocks noGrp="1"/>
          </p:cNvSpPr>
          <p:nvPr>
            <p:ph type="dt" sz="half" idx="10"/>
          </p:nvPr>
        </p:nvSpPr>
        <p:spPr/>
        <p:txBody>
          <a:bodyPr/>
          <a:lstStyle/>
          <a:p>
            <a:fld id="{3394D8AD-9587-E04B-92B9-CAE0B812C9A1}" type="datetimeFigureOut">
              <a:rPr lang="en-US" smtClean="0"/>
              <a:t>3/6/18</a:t>
            </a:fld>
            <a:endParaRPr lang="en-US"/>
          </a:p>
        </p:txBody>
      </p:sp>
      <p:sp>
        <p:nvSpPr>
          <p:cNvPr id="5" name="Footer Placeholder 4">
            <a:extLst>
              <a:ext uri="{FF2B5EF4-FFF2-40B4-BE49-F238E27FC236}">
                <a16:creationId xmlns="" xmlns:a16="http://schemas.microsoft.com/office/drawing/2014/main" id="{C9C709E2-0161-C448-BB41-AC43997FE9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C945260-AE7D-D649-90D9-1CFBE5C13D97}"/>
              </a:ext>
            </a:extLst>
          </p:cNvPr>
          <p:cNvSpPr>
            <a:spLocks noGrp="1"/>
          </p:cNvSpPr>
          <p:nvPr>
            <p:ph type="sldNum" sz="quarter" idx="12"/>
          </p:nvPr>
        </p:nvSpPr>
        <p:spPr/>
        <p:txBody>
          <a:bodyPr/>
          <a:lstStyle/>
          <a:p>
            <a:fld id="{F7A625D2-DFA0-D24A-BC1B-A9B3EBACEA6F}" type="slidenum">
              <a:rPr lang="en-US" smtClean="0"/>
              <a:t>‹#›</a:t>
            </a:fld>
            <a:endParaRPr lang="en-US"/>
          </a:p>
        </p:txBody>
      </p:sp>
    </p:spTree>
    <p:extLst>
      <p:ext uri="{BB962C8B-B14F-4D97-AF65-F5344CB8AC3E}">
        <p14:creationId xmlns:p14="http://schemas.microsoft.com/office/powerpoint/2010/main" val="921371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473955-B6B5-F24B-9192-EABEC68027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192B0D3F-EE60-CC46-8383-5CD0B4CF957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A5E1C17-0B51-E04C-8347-B3A4E96602C7}"/>
              </a:ext>
            </a:extLst>
          </p:cNvPr>
          <p:cNvSpPr>
            <a:spLocks noGrp="1"/>
          </p:cNvSpPr>
          <p:nvPr>
            <p:ph type="dt" sz="half" idx="10"/>
          </p:nvPr>
        </p:nvSpPr>
        <p:spPr/>
        <p:txBody>
          <a:bodyPr/>
          <a:lstStyle/>
          <a:p>
            <a:fld id="{3394D8AD-9587-E04B-92B9-CAE0B812C9A1}" type="datetimeFigureOut">
              <a:rPr lang="en-US" smtClean="0"/>
              <a:t>3/6/18</a:t>
            </a:fld>
            <a:endParaRPr lang="en-US"/>
          </a:p>
        </p:txBody>
      </p:sp>
      <p:sp>
        <p:nvSpPr>
          <p:cNvPr id="5" name="Footer Placeholder 4">
            <a:extLst>
              <a:ext uri="{FF2B5EF4-FFF2-40B4-BE49-F238E27FC236}">
                <a16:creationId xmlns="" xmlns:a16="http://schemas.microsoft.com/office/drawing/2014/main" id="{993ADCEE-8CD2-2948-99B2-859FAC8BC1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21F28AD-EC95-724E-A67A-AD8244541844}"/>
              </a:ext>
            </a:extLst>
          </p:cNvPr>
          <p:cNvSpPr>
            <a:spLocks noGrp="1"/>
          </p:cNvSpPr>
          <p:nvPr>
            <p:ph type="sldNum" sz="quarter" idx="12"/>
          </p:nvPr>
        </p:nvSpPr>
        <p:spPr/>
        <p:txBody>
          <a:bodyPr/>
          <a:lstStyle/>
          <a:p>
            <a:fld id="{F7A625D2-DFA0-D24A-BC1B-A9B3EBACEA6F}" type="slidenum">
              <a:rPr lang="en-US" smtClean="0"/>
              <a:t>‹#›</a:t>
            </a:fld>
            <a:endParaRPr lang="en-US"/>
          </a:p>
        </p:txBody>
      </p:sp>
    </p:spTree>
    <p:extLst>
      <p:ext uri="{BB962C8B-B14F-4D97-AF65-F5344CB8AC3E}">
        <p14:creationId xmlns:p14="http://schemas.microsoft.com/office/powerpoint/2010/main" val="3952042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060F14E-A4EE-FA44-94F8-57FE618EAE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384E7E66-6963-3A40-ADBD-B2BB90AE66E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DE0ADA6-4C59-6A4F-A9B2-89A3B57ED052}"/>
              </a:ext>
            </a:extLst>
          </p:cNvPr>
          <p:cNvSpPr>
            <a:spLocks noGrp="1"/>
          </p:cNvSpPr>
          <p:nvPr>
            <p:ph type="dt" sz="half" idx="10"/>
          </p:nvPr>
        </p:nvSpPr>
        <p:spPr/>
        <p:txBody>
          <a:bodyPr/>
          <a:lstStyle/>
          <a:p>
            <a:fld id="{3394D8AD-9587-E04B-92B9-CAE0B812C9A1}" type="datetimeFigureOut">
              <a:rPr lang="en-US" smtClean="0"/>
              <a:t>3/6/18</a:t>
            </a:fld>
            <a:endParaRPr lang="en-US"/>
          </a:p>
        </p:txBody>
      </p:sp>
      <p:sp>
        <p:nvSpPr>
          <p:cNvPr id="5" name="Footer Placeholder 4">
            <a:extLst>
              <a:ext uri="{FF2B5EF4-FFF2-40B4-BE49-F238E27FC236}">
                <a16:creationId xmlns="" xmlns:a16="http://schemas.microsoft.com/office/drawing/2014/main" id="{2CF975F8-4A91-6E4F-A3B0-288C03D95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D59AFF1-3C8F-554A-97FD-E2DDF6993766}"/>
              </a:ext>
            </a:extLst>
          </p:cNvPr>
          <p:cNvSpPr>
            <a:spLocks noGrp="1"/>
          </p:cNvSpPr>
          <p:nvPr>
            <p:ph type="sldNum" sz="quarter" idx="12"/>
          </p:nvPr>
        </p:nvSpPr>
        <p:spPr/>
        <p:txBody>
          <a:bodyPr/>
          <a:lstStyle/>
          <a:p>
            <a:fld id="{F7A625D2-DFA0-D24A-BC1B-A9B3EBACEA6F}" type="slidenum">
              <a:rPr lang="en-US" smtClean="0"/>
              <a:t>‹#›</a:t>
            </a:fld>
            <a:endParaRPr lang="en-US"/>
          </a:p>
        </p:txBody>
      </p:sp>
    </p:spTree>
    <p:extLst>
      <p:ext uri="{BB962C8B-B14F-4D97-AF65-F5344CB8AC3E}">
        <p14:creationId xmlns:p14="http://schemas.microsoft.com/office/powerpoint/2010/main" val="712431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197" y="1600647"/>
            <a:ext cx="10971609" cy="4525119"/>
          </a:xfrm>
          <a:prstGeom prst="rect">
            <a:avLst/>
          </a:prstGeom>
        </p:spPr>
        <p:txBody>
          <a:bodyPr/>
          <a:lstStyle>
            <a:lvl1pPr marL="457200" indent="-457200">
              <a:buFont typeface="Arial" charset="0"/>
              <a:buChar cha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10196" y="6363594"/>
            <a:ext cx="2844105" cy="365001"/>
          </a:xfrm>
        </p:spPr>
        <p:txBody>
          <a:bodyPr/>
          <a:lstStyle>
            <a:lvl1pPr algn="l">
              <a:defRPr/>
            </a:lvl1pPr>
          </a:lstStyle>
          <a:p>
            <a:fld id="{5DE81EDB-9112-E343-BA3E-8AF1D0B4630E}" type="slidenum">
              <a:rPr lang="en-US" smtClean="0"/>
              <a:pPr/>
              <a:t>‹#›</a:t>
            </a:fld>
            <a:endParaRPr lang="en-US" dirty="0"/>
          </a:p>
        </p:txBody>
      </p:sp>
      <p:pic>
        <p:nvPicPr>
          <p:cNvPr id="7" name="Picture 6"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1"/>
            <a:ext cx="12192000" cy="1152275"/>
          </a:xfrm>
          <a:prstGeom prst="rect">
            <a:avLst/>
          </a:prstGeom>
        </p:spPr>
      </p:pic>
      <p:sp>
        <p:nvSpPr>
          <p:cNvPr id="11" name="Text Placeholder 20"/>
          <p:cNvSpPr>
            <a:spLocks noGrp="1"/>
          </p:cNvSpPr>
          <p:nvPr>
            <p:ph type="body" sz="quarter" idx="13" hasCustomPrompt="1"/>
          </p:nvPr>
        </p:nvSpPr>
        <p:spPr>
          <a:xfrm>
            <a:off x="609600" y="304800"/>
            <a:ext cx="5588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9" name="Picture 8" descr="SUN-logo-horizontal-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1116" y="6261176"/>
            <a:ext cx="3305203" cy="494407"/>
          </a:xfrm>
          <a:prstGeom prst="rect">
            <a:avLst/>
          </a:prstGeom>
        </p:spPr>
      </p:pic>
    </p:spTree>
    <p:extLst>
      <p:ext uri="{BB962C8B-B14F-4D97-AF65-F5344CB8AC3E}">
        <p14:creationId xmlns:p14="http://schemas.microsoft.com/office/powerpoint/2010/main" val="2058410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3"/>
          <p:cNvSpPr>
            <a:spLocks noGrp="1"/>
          </p:cNvSpPr>
          <p:nvPr>
            <p:ph type="sldNum" sz="quarter" idx="4294967295"/>
          </p:nvPr>
        </p:nvSpPr>
        <p:spPr>
          <a:xfrm>
            <a:off x="150052" y="6379148"/>
            <a:ext cx="685075" cy="365125"/>
          </a:xfrm>
          <a:prstGeom prst="rect">
            <a:avLst/>
          </a:prstGeom>
        </p:spPr>
        <p:txBody>
          <a:bodyPr/>
          <a:lstStyle>
            <a:lvl1pPr>
              <a:defRPr>
                <a:solidFill>
                  <a:schemeClr val="tx1">
                    <a:lumMod val="65000"/>
                    <a:lumOff val="35000"/>
                  </a:schemeClr>
                </a:solidFill>
              </a:defRPr>
            </a:lvl1pPr>
          </a:lstStyle>
          <a:p>
            <a:fld id="{7CD1AB25-08E9-874C-9D3D-BA6ED8204D87}" type="slidenum">
              <a:rPr lang="en-US" smtClean="0"/>
              <a:pPr/>
              <a:t>‹#›</a:t>
            </a:fld>
            <a:endParaRPr lang="en-US" dirty="0"/>
          </a:p>
        </p:txBody>
      </p:sp>
    </p:spTree>
    <p:extLst>
      <p:ext uri="{BB962C8B-B14F-4D97-AF65-F5344CB8AC3E}">
        <p14:creationId xmlns:p14="http://schemas.microsoft.com/office/powerpoint/2010/main" val="3226496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3" name="Picture 2"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6524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0" y="266701"/>
            <a:ext cx="11025717" cy="696913"/>
          </a:xfrm>
          <a:prstGeom prst="rect">
            <a:avLst/>
          </a:prstGeom>
        </p:spPr>
        <p:txBody>
          <a:bodyPr>
            <a:normAutofit/>
          </a:bodyPr>
          <a:lstStyle/>
          <a:p>
            <a:pPr algn="l"/>
            <a:r>
              <a:rPr lang="en-US" sz="2800" b="1" dirty="0">
                <a:solidFill>
                  <a:schemeClr val="bg1"/>
                </a:solidFill>
                <a:latin typeface="Calibri"/>
                <a:cs typeface="Calibri"/>
              </a:rPr>
              <a:t>Header Text Here</a:t>
            </a:r>
          </a:p>
        </p:txBody>
      </p:sp>
      <p:pic>
        <p:nvPicPr>
          <p:cNvPr id="5" name="Picture 4"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1"/>
            <a:ext cx="12192000" cy="1152275"/>
          </a:xfrm>
          <a:prstGeom prst="rect">
            <a:avLst/>
          </a:prstGeom>
        </p:spPr>
      </p:pic>
      <p:sp>
        <p:nvSpPr>
          <p:cNvPr id="7" name="Slide Number Placeholder 3"/>
          <p:cNvSpPr>
            <a:spLocks noGrp="1"/>
          </p:cNvSpPr>
          <p:nvPr>
            <p:ph type="sldNum" sz="quarter" idx="4294967295"/>
          </p:nvPr>
        </p:nvSpPr>
        <p:spPr>
          <a:xfrm>
            <a:off x="150052" y="6379148"/>
            <a:ext cx="685075" cy="365125"/>
          </a:xfrm>
          <a:prstGeom prst="rect">
            <a:avLst/>
          </a:prstGeom>
        </p:spPr>
        <p:txBody>
          <a:bodyPr/>
          <a:lstStyle>
            <a:lvl1pPr>
              <a:defRPr>
                <a:solidFill>
                  <a:schemeClr val="tx1">
                    <a:lumMod val="65000"/>
                    <a:lumOff val="35000"/>
                  </a:schemeClr>
                </a:solidFill>
              </a:defRPr>
            </a:lvl1pPr>
          </a:lstStyle>
          <a:p>
            <a:fld id="{7CD1AB25-08E9-874C-9D3D-BA6ED8204D87}" type="slidenum">
              <a:rPr lang="en-US" smtClean="0"/>
              <a:pPr/>
              <a:t>‹#›</a:t>
            </a:fld>
            <a:endParaRPr lang="en-US" dirty="0"/>
          </a:p>
        </p:txBody>
      </p:sp>
    </p:spTree>
    <p:extLst>
      <p:ext uri="{BB962C8B-B14F-4D97-AF65-F5344CB8AC3E}">
        <p14:creationId xmlns:p14="http://schemas.microsoft.com/office/powerpoint/2010/main" val="2961511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Subtitle 2"/>
          <p:cNvSpPr>
            <a:spLocks noGrp="1"/>
          </p:cNvSpPr>
          <p:nvPr>
            <p:ph type="subTitle" idx="4294967295"/>
          </p:nvPr>
        </p:nvSpPr>
        <p:spPr>
          <a:xfrm>
            <a:off x="0" y="266701"/>
            <a:ext cx="11025717" cy="696913"/>
          </a:xfrm>
          <a:prstGeom prst="rect">
            <a:avLst/>
          </a:prstGeom>
        </p:spPr>
        <p:txBody>
          <a:bodyPr>
            <a:normAutofit/>
          </a:bodyPr>
          <a:lstStyle/>
          <a:p>
            <a:pPr algn="l"/>
            <a:r>
              <a:rPr lang="en-US" sz="2800" b="1" dirty="0">
                <a:solidFill>
                  <a:schemeClr val="bg1"/>
                </a:solidFill>
                <a:latin typeface="Calibri"/>
                <a:cs typeface="Calibri"/>
              </a:rPr>
              <a:t>Header Text Here</a:t>
            </a:r>
          </a:p>
        </p:txBody>
      </p:sp>
      <p:pic>
        <p:nvPicPr>
          <p:cNvPr id="8" name="Picture 7"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1"/>
            <a:ext cx="12192000" cy="1152275"/>
          </a:xfrm>
          <a:prstGeom prst="rect">
            <a:avLst/>
          </a:prstGeom>
        </p:spPr>
      </p:pic>
      <p:sp>
        <p:nvSpPr>
          <p:cNvPr id="12" name="Slide Number Placeholder 3"/>
          <p:cNvSpPr>
            <a:spLocks noGrp="1"/>
          </p:cNvSpPr>
          <p:nvPr>
            <p:ph type="sldNum" sz="quarter" idx="4294967295"/>
          </p:nvPr>
        </p:nvSpPr>
        <p:spPr>
          <a:xfrm>
            <a:off x="150052" y="6379148"/>
            <a:ext cx="685075" cy="365125"/>
          </a:xfrm>
          <a:prstGeom prst="rect">
            <a:avLst/>
          </a:prstGeom>
        </p:spPr>
        <p:txBody>
          <a:bodyPr/>
          <a:lstStyle>
            <a:lvl1pPr>
              <a:defRPr>
                <a:solidFill>
                  <a:schemeClr val="tx1">
                    <a:lumMod val="65000"/>
                    <a:lumOff val="35000"/>
                  </a:schemeClr>
                </a:solidFill>
              </a:defRPr>
            </a:lvl1pPr>
          </a:lstStyle>
          <a:p>
            <a:fld id="{7CD1AB25-08E9-874C-9D3D-BA6ED8204D87}" type="slidenum">
              <a:rPr lang="en-US" smtClean="0"/>
              <a:pPr/>
              <a:t>‹#›</a:t>
            </a:fld>
            <a:endParaRPr lang="en-US" dirty="0"/>
          </a:p>
        </p:txBody>
      </p:sp>
      <p:pic>
        <p:nvPicPr>
          <p:cNvPr id="7" name="Picture 6" descr="MD_SUN_Logo_Stacked_Colo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418980" y="5917397"/>
            <a:ext cx="1399117" cy="826875"/>
          </a:xfrm>
          <a:prstGeom prst="rect">
            <a:avLst/>
          </a:prstGeom>
        </p:spPr>
      </p:pic>
    </p:spTree>
    <p:extLst>
      <p:ext uri="{BB962C8B-B14F-4D97-AF65-F5344CB8AC3E}">
        <p14:creationId xmlns:p14="http://schemas.microsoft.com/office/powerpoint/2010/main" val="3823940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197" y="1600647"/>
            <a:ext cx="10971609" cy="4525119"/>
          </a:xfrm>
          <a:prstGeom prst="rect">
            <a:avLst/>
          </a:prstGeom>
        </p:spPr>
        <p:txBody>
          <a:bodyPr/>
          <a:lstStyle>
            <a:lvl1pPr marL="457200" indent="-457200">
              <a:buFont typeface="Arial" charset="0"/>
              <a:buChar cha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10196" y="6363594"/>
            <a:ext cx="2844105" cy="365001"/>
          </a:xfrm>
        </p:spPr>
        <p:txBody>
          <a:bodyPr/>
          <a:lstStyle>
            <a:lvl1pPr algn="l">
              <a:defRPr/>
            </a:lvl1pPr>
          </a:lstStyle>
          <a:p>
            <a:fld id="{5DE81EDB-9112-E343-BA3E-8AF1D0B4630E}" type="slidenum">
              <a:rPr lang="en-US" smtClean="0"/>
              <a:pPr/>
              <a:t>‹#›</a:t>
            </a:fld>
            <a:endParaRPr lang="en-US" dirty="0"/>
          </a:p>
        </p:txBody>
      </p:sp>
      <p:pic>
        <p:nvPicPr>
          <p:cNvPr id="7" name="Picture 6"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1"/>
            <a:ext cx="12192000" cy="1152275"/>
          </a:xfrm>
          <a:prstGeom prst="rect">
            <a:avLst/>
          </a:prstGeom>
        </p:spPr>
      </p:pic>
      <p:sp>
        <p:nvSpPr>
          <p:cNvPr id="11" name="Text Placeholder 20"/>
          <p:cNvSpPr>
            <a:spLocks noGrp="1"/>
          </p:cNvSpPr>
          <p:nvPr>
            <p:ph type="body" sz="quarter" idx="13" hasCustomPrompt="1"/>
          </p:nvPr>
        </p:nvSpPr>
        <p:spPr>
          <a:xfrm>
            <a:off x="609600" y="304800"/>
            <a:ext cx="5588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9" name="Picture 8" descr="SUN-logo-horizontal-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1116" y="6261176"/>
            <a:ext cx="3305203" cy="494407"/>
          </a:xfrm>
          <a:prstGeom prst="rect">
            <a:avLst/>
          </a:prstGeom>
        </p:spPr>
      </p:pic>
    </p:spTree>
    <p:extLst>
      <p:ext uri="{BB962C8B-B14F-4D97-AF65-F5344CB8AC3E}">
        <p14:creationId xmlns:p14="http://schemas.microsoft.com/office/powerpoint/2010/main" val="16210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197" y="1600647"/>
            <a:ext cx="10971609" cy="4525119"/>
          </a:xfrm>
          <a:prstGeom prst="rect">
            <a:avLst/>
          </a:prstGeom>
        </p:spPr>
        <p:txBody>
          <a:bodyPr/>
          <a:lstStyle>
            <a:lvl1pPr marL="457200" indent="-457200">
              <a:buFont typeface="Arial" charset="0"/>
              <a:buChar cha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10196" y="6363594"/>
            <a:ext cx="2844105" cy="365001"/>
          </a:xfrm>
        </p:spPr>
        <p:txBody>
          <a:bodyPr/>
          <a:lstStyle>
            <a:lvl1pPr algn="l">
              <a:defRPr/>
            </a:lvl1pPr>
          </a:lstStyle>
          <a:p>
            <a:fld id="{5DE81EDB-9112-E343-BA3E-8AF1D0B4630E}" type="slidenum">
              <a:rPr lang="en-US" smtClean="0"/>
              <a:pPr/>
              <a:t>‹#›</a:t>
            </a:fld>
            <a:endParaRPr lang="en-US" dirty="0"/>
          </a:p>
        </p:txBody>
      </p:sp>
      <p:pic>
        <p:nvPicPr>
          <p:cNvPr id="7" name="Picture 6" descr="AdobeStock_65254880.jpeg"/>
          <p:cNvPicPr>
            <a:picLocks noChangeAspect="1"/>
          </p:cNvPicPr>
          <p:nvPr userDrawn="1"/>
        </p:nvPicPr>
        <p:blipFill>
          <a:blip r:embed="rId2" cstate="screen">
            <a:alphaModFix/>
            <a:extLst>
              <a:ext uri="{28A0092B-C50C-407E-A947-70E740481C1C}">
                <a14:useLocalDpi xmlns:a14="http://schemas.microsoft.com/office/drawing/2010/main"/>
              </a:ext>
            </a:extLst>
          </a:blip>
          <a:stretch>
            <a:fillRect/>
          </a:stretch>
        </p:blipFill>
        <p:spPr>
          <a:xfrm>
            <a:off x="0" y="1"/>
            <a:ext cx="12192000" cy="1152275"/>
          </a:xfrm>
          <a:prstGeom prst="rect">
            <a:avLst/>
          </a:prstGeom>
        </p:spPr>
      </p:pic>
      <p:sp>
        <p:nvSpPr>
          <p:cNvPr id="11" name="Text Placeholder 20"/>
          <p:cNvSpPr>
            <a:spLocks noGrp="1"/>
          </p:cNvSpPr>
          <p:nvPr>
            <p:ph type="body" sz="quarter" idx="13" hasCustomPrompt="1"/>
          </p:nvPr>
        </p:nvSpPr>
        <p:spPr>
          <a:xfrm>
            <a:off x="609600" y="304800"/>
            <a:ext cx="5588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9" name="Picture 8" descr="SUN-logo-horizontal-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611116" y="6261176"/>
            <a:ext cx="3305203" cy="494407"/>
          </a:xfrm>
          <a:prstGeom prst="rect">
            <a:avLst/>
          </a:prstGeom>
        </p:spPr>
      </p:pic>
    </p:spTree>
    <p:extLst>
      <p:ext uri="{BB962C8B-B14F-4D97-AF65-F5344CB8AC3E}">
        <p14:creationId xmlns:p14="http://schemas.microsoft.com/office/powerpoint/2010/main" val="2476375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197" y="1600647"/>
            <a:ext cx="10971609" cy="4525119"/>
          </a:xfrm>
          <a:prstGeom prst="rect">
            <a:avLst/>
          </a:prstGeom>
        </p:spPr>
        <p:txBody>
          <a:bodyPr/>
          <a:lstStyle>
            <a:lvl1pPr marL="457200" indent="-457200">
              <a:buFont typeface="Arial" charset="0"/>
              <a:buChar char="•"/>
              <a:defRPr>
                <a:solidFill>
                  <a:schemeClr val="tx1">
                    <a:lumMod val="50000"/>
                    <a:lumOff val="50000"/>
                  </a:schemeClr>
                </a:solidFill>
              </a:defRPr>
            </a:lvl1pPr>
            <a:lvl2pPr>
              <a:defRPr>
                <a:solidFill>
                  <a:srgbClr val="FF9300"/>
                </a:solidFill>
              </a:defRPr>
            </a:lvl2pPr>
            <a:lvl3pPr>
              <a:defRPr>
                <a:solidFill>
                  <a:schemeClr val="tx1">
                    <a:lumMod val="50000"/>
                    <a:lumOff val="50000"/>
                  </a:schemeClr>
                </a:solidFill>
              </a:defRPr>
            </a:lvl3pPr>
            <a:lvl4pPr>
              <a:defRPr>
                <a:solidFill>
                  <a:schemeClr val="tx1">
                    <a:lumMod val="50000"/>
                    <a:lumOff val="50000"/>
                  </a:schemeClr>
                </a:solidFill>
              </a:defRPr>
            </a:lvl4pPr>
            <a:lvl5pPr marL="2055987" indent="-226583">
              <a:buFont typeface="Courier New" charset="0"/>
              <a:buChar char="o"/>
              <a:defRPr i="1">
                <a:solidFill>
                  <a:schemeClr val="tx1">
                    <a:lumMod val="50000"/>
                    <a:lumOff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10196" y="6363594"/>
            <a:ext cx="2844105" cy="365001"/>
          </a:xfrm>
        </p:spPr>
        <p:txBody>
          <a:bodyPr/>
          <a:lstStyle>
            <a:lvl1pPr algn="l">
              <a:defRPr/>
            </a:lvl1pPr>
          </a:lstStyle>
          <a:p>
            <a:fld id="{5DE81EDB-9112-E343-BA3E-8AF1D0B4630E}" type="slidenum">
              <a:rPr lang="en-US" smtClean="0"/>
              <a:pPr/>
              <a:t>‹#›</a:t>
            </a:fld>
            <a:endParaRPr lang="en-US" dirty="0"/>
          </a:p>
        </p:txBody>
      </p:sp>
      <p:pic>
        <p:nvPicPr>
          <p:cNvPr id="7" name="Picture 6" descr="AdobeStock_65254880.jpeg"/>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1"/>
            <a:ext cx="12192000" cy="1152275"/>
          </a:xfrm>
          <a:prstGeom prst="rect">
            <a:avLst/>
          </a:prstGeom>
        </p:spPr>
      </p:pic>
      <p:sp>
        <p:nvSpPr>
          <p:cNvPr id="11" name="Text Placeholder 20"/>
          <p:cNvSpPr>
            <a:spLocks noGrp="1"/>
          </p:cNvSpPr>
          <p:nvPr>
            <p:ph type="body" sz="quarter" idx="13" hasCustomPrompt="1"/>
          </p:nvPr>
        </p:nvSpPr>
        <p:spPr>
          <a:xfrm>
            <a:off x="609600" y="304800"/>
            <a:ext cx="5588000" cy="482600"/>
          </a:xfrm>
          <a:prstGeom prst="rect">
            <a:avLst/>
          </a:prstGeom>
        </p:spPr>
        <p:txBody>
          <a:bodyPr/>
          <a:lstStyle>
            <a:lvl1pPr marL="0" indent="0">
              <a:buFontTx/>
              <a:buNone/>
              <a:defRPr sz="2800" b="1">
                <a:solidFill>
                  <a:schemeClr val="bg1"/>
                </a:solidFill>
              </a:defRPr>
            </a:lvl1pPr>
          </a:lstStyle>
          <a:p>
            <a:pPr lvl="0"/>
            <a:r>
              <a:rPr lang="en-US" dirty="0"/>
              <a:t>Header Here</a:t>
            </a:r>
          </a:p>
        </p:txBody>
      </p:sp>
      <p:pic>
        <p:nvPicPr>
          <p:cNvPr id="9" name="Picture 8" descr="SUN-logo-horizontal-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11116" y="6261176"/>
            <a:ext cx="3305203" cy="494407"/>
          </a:xfrm>
          <a:prstGeom prst="rect">
            <a:avLst/>
          </a:prstGeom>
        </p:spPr>
      </p:pic>
    </p:spTree>
    <p:extLst>
      <p:ext uri="{BB962C8B-B14F-4D97-AF65-F5344CB8AC3E}">
        <p14:creationId xmlns:p14="http://schemas.microsoft.com/office/powerpoint/2010/main" val="2190593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259AC-F17E-0741-9F1E-F5B84806FD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8EA6966-7FAC-E945-A2EC-8E04B17BE1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2BDBA13-03F5-9C44-A959-DCAA660501E8}"/>
              </a:ext>
            </a:extLst>
          </p:cNvPr>
          <p:cNvSpPr>
            <a:spLocks noGrp="1"/>
          </p:cNvSpPr>
          <p:nvPr>
            <p:ph type="dt" sz="half" idx="10"/>
          </p:nvPr>
        </p:nvSpPr>
        <p:spPr/>
        <p:txBody>
          <a:bodyPr/>
          <a:lstStyle/>
          <a:p>
            <a:fld id="{3394D8AD-9587-E04B-92B9-CAE0B812C9A1}" type="datetimeFigureOut">
              <a:rPr lang="en-US" smtClean="0"/>
              <a:t>3/6/18</a:t>
            </a:fld>
            <a:endParaRPr lang="en-US"/>
          </a:p>
        </p:txBody>
      </p:sp>
      <p:sp>
        <p:nvSpPr>
          <p:cNvPr id="5" name="Footer Placeholder 4">
            <a:extLst>
              <a:ext uri="{FF2B5EF4-FFF2-40B4-BE49-F238E27FC236}">
                <a16:creationId xmlns="" xmlns:a16="http://schemas.microsoft.com/office/drawing/2014/main" id="{E8EE427D-CF5D-4443-A510-7CB5B435C4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DDA0112-06AE-D84D-8B2C-5BE8943586B0}"/>
              </a:ext>
            </a:extLst>
          </p:cNvPr>
          <p:cNvSpPr>
            <a:spLocks noGrp="1"/>
          </p:cNvSpPr>
          <p:nvPr>
            <p:ph type="sldNum" sz="quarter" idx="12"/>
          </p:nvPr>
        </p:nvSpPr>
        <p:spPr/>
        <p:txBody>
          <a:bodyPr/>
          <a:lstStyle/>
          <a:p>
            <a:fld id="{F7A625D2-DFA0-D24A-BC1B-A9B3EBACEA6F}" type="slidenum">
              <a:rPr lang="en-US" smtClean="0"/>
              <a:t>‹#›</a:t>
            </a:fld>
            <a:endParaRPr lang="en-US"/>
          </a:p>
        </p:txBody>
      </p:sp>
    </p:spTree>
    <p:extLst>
      <p:ext uri="{BB962C8B-B14F-4D97-AF65-F5344CB8AC3E}">
        <p14:creationId xmlns:p14="http://schemas.microsoft.com/office/powerpoint/2010/main" val="4113081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2D9A02-87AA-C74A-8EAB-114EF77436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9DF0006-7632-CA42-BD69-28F40150FB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D20B42C7-62B6-644E-A2D3-612503A6C856}"/>
              </a:ext>
            </a:extLst>
          </p:cNvPr>
          <p:cNvSpPr>
            <a:spLocks noGrp="1"/>
          </p:cNvSpPr>
          <p:nvPr>
            <p:ph type="dt" sz="half" idx="10"/>
          </p:nvPr>
        </p:nvSpPr>
        <p:spPr/>
        <p:txBody>
          <a:bodyPr/>
          <a:lstStyle/>
          <a:p>
            <a:fld id="{3394D8AD-9587-E04B-92B9-CAE0B812C9A1}" type="datetimeFigureOut">
              <a:rPr lang="en-US" smtClean="0"/>
              <a:t>3/6/18</a:t>
            </a:fld>
            <a:endParaRPr lang="en-US"/>
          </a:p>
        </p:txBody>
      </p:sp>
      <p:sp>
        <p:nvSpPr>
          <p:cNvPr id="5" name="Footer Placeholder 4">
            <a:extLst>
              <a:ext uri="{FF2B5EF4-FFF2-40B4-BE49-F238E27FC236}">
                <a16:creationId xmlns="" xmlns:a16="http://schemas.microsoft.com/office/drawing/2014/main" id="{5DDF7388-70DE-D04C-8889-AFA675B22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0B656DE-70B3-204D-B1B7-123E9C3038DB}"/>
              </a:ext>
            </a:extLst>
          </p:cNvPr>
          <p:cNvSpPr>
            <a:spLocks noGrp="1"/>
          </p:cNvSpPr>
          <p:nvPr>
            <p:ph type="sldNum" sz="quarter" idx="12"/>
          </p:nvPr>
        </p:nvSpPr>
        <p:spPr/>
        <p:txBody>
          <a:bodyPr/>
          <a:lstStyle/>
          <a:p>
            <a:fld id="{F7A625D2-DFA0-D24A-BC1B-A9B3EBACEA6F}" type="slidenum">
              <a:rPr lang="en-US" smtClean="0"/>
              <a:t>‹#›</a:t>
            </a:fld>
            <a:endParaRPr lang="en-US"/>
          </a:p>
        </p:txBody>
      </p:sp>
    </p:spTree>
    <p:extLst>
      <p:ext uri="{BB962C8B-B14F-4D97-AF65-F5344CB8AC3E}">
        <p14:creationId xmlns:p14="http://schemas.microsoft.com/office/powerpoint/2010/main" val="3562925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04BA6A-BEB9-7F40-A2B6-8993F7D740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CB5020D-F9A0-7C44-B415-4A0F42EF781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EDAF0C2-9020-4848-A123-9322941B0B0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7A21F49F-072A-8940-B3D9-CB3C6B9AE1B7}"/>
              </a:ext>
            </a:extLst>
          </p:cNvPr>
          <p:cNvSpPr>
            <a:spLocks noGrp="1"/>
          </p:cNvSpPr>
          <p:nvPr>
            <p:ph type="dt" sz="half" idx="10"/>
          </p:nvPr>
        </p:nvSpPr>
        <p:spPr/>
        <p:txBody>
          <a:bodyPr/>
          <a:lstStyle/>
          <a:p>
            <a:fld id="{3394D8AD-9587-E04B-92B9-CAE0B812C9A1}" type="datetimeFigureOut">
              <a:rPr lang="en-US" smtClean="0"/>
              <a:t>3/6/18</a:t>
            </a:fld>
            <a:endParaRPr lang="en-US"/>
          </a:p>
        </p:txBody>
      </p:sp>
      <p:sp>
        <p:nvSpPr>
          <p:cNvPr id="6" name="Footer Placeholder 5">
            <a:extLst>
              <a:ext uri="{FF2B5EF4-FFF2-40B4-BE49-F238E27FC236}">
                <a16:creationId xmlns="" xmlns:a16="http://schemas.microsoft.com/office/drawing/2014/main" id="{165CB163-AA88-1A45-B4C3-F1FDFBF7BF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33AE75C-E0B0-5C4C-B5AB-1D39F43C7A30}"/>
              </a:ext>
            </a:extLst>
          </p:cNvPr>
          <p:cNvSpPr>
            <a:spLocks noGrp="1"/>
          </p:cNvSpPr>
          <p:nvPr>
            <p:ph type="sldNum" sz="quarter" idx="12"/>
          </p:nvPr>
        </p:nvSpPr>
        <p:spPr/>
        <p:txBody>
          <a:bodyPr/>
          <a:lstStyle/>
          <a:p>
            <a:fld id="{F7A625D2-DFA0-D24A-BC1B-A9B3EBACEA6F}" type="slidenum">
              <a:rPr lang="en-US" smtClean="0"/>
              <a:t>‹#›</a:t>
            </a:fld>
            <a:endParaRPr lang="en-US"/>
          </a:p>
        </p:txBody>
      </p:sp>
    </p:spTree>
    <p:extLst>
      <p:ext uri="{BB962C8B-B14F-4D97-AF65-F5344CB8AC3E}">
        <p14:creationId xmlns:p14="http://schemas.microsoft.com/office/powerpoint/2010/main" val="1998415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895359D-134B-BE49-B3DE-841AE6E2A9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EEC54F59-8E43-A540-BAD9-C4244F6EB0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14B1AAC7-B2A3-B64B-971F-7B69CA3C78A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9703EB5-9449-F341-8D0B-1D72893D16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D3F2BBB9-F3F5-8542-B94D-59C137804E3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FC64C4A2-B933-0E4E-9332-D0CAC7525AF5}"/>
              </a:ext>
            </a:extLst>
          </p:cNvPr>
          <p:cNvSpPr>
            <a:spLocks noGrp="1"/>
          </p:cNvSpPr>
          <p:nvPr>
            <p:ph type="dt" sz="half" idx="10"/>
          </p:nvPr>
        </p:nvSpPr>
        <p:spPr/>
        <p:txBody>
          <a:bodyPr/>
          <a:lstStyle/>
          <a:p>
            <a:fld id="{3394D8AD-9587-E04B-92B9-CAE0B812C9A1}" type="datetimeFigureOut">
              <a:rPr lang="en-US" smtClean="0"/>
              <a:t>3/6/18</a:t>
            </a:fld>
            <a:endParaRPr lang="en-US"/>
          </a:p>
        </p:txBody>
      </p:sp>
      <p:sp>
        <p:nvSpPr>
          <p:cNvPr id="8" name="Footer Placeholder 7">
            <a:extLst>
              <a:ext uri="{FF2B5EF4-FFF2-40B4-BE49-F238E27FC236}">
                <a16:creationId xmlns="" xmlns:a16="http://schemas.microsoft.com/office/drawing/2014/main" id="{0E91464B-80EF-C34D-915B-179679E462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46835810-5174-974B-9EBB-272FD4054781}"/>
              </a:ext>
            </a:extLst>
          </p:cNvPr>
          <p:cNvSpPr>
            <a:spLocks noGrp="1"/>
          </p:cNvSpPr>
          <p:nvPr>
            <p:ph type="sldNum" sz="quarter" idx="12"/>
          </p:nvPr>
        </p:nvSpPr>
        <p:spPr/>
        <p:txBody>
          <a:bodyPr/>
          <a:lstStyle/>
          <a:p>
            <a:fld id="{F7A625D2-DFA0-D24A-BC1B-A9B3EBACEA6F}" type="slidenum">
              <a:rPr lang="en-US" smtClean="0"/>
              <a:t>‹#›</a:t>
            </a:fld>
            <a:endParaRPr lang="en-US"/>
          </a:p>
        </p:txBody>
      </p:sp>
    </p:spTree>
    <p:extLst>
      <p:ext uri="{BB962C8B-B14F-4D97-AF65-F5344CB8AC3E}">
        <p14:creationId xmlns:p14="http://schemas.microsoft.com/office/powerpoint/2010/main" val="1042095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73D699-BA1F-9A4A-B44D-B28D02B461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2C64184D-628B-204E-A643-69539C24DC2C}"/>
              </a:ext>
            </a:extLst>
          </p:cNvPr>
          <p:cNvSpPr>
            <a:spLocks noGrp="1"/>
          </p:cNvSpPr>
          <p:nvPr>
            <p:ph type="dt" sz="half" idx="10"/>
          </p:nvPr>
        </p:nvSpPr>
        <p:spPr/>
        <p:txBody>
          <a:bodyPr/>
          <a:lstStyle/>
          <a:p>
            <a:fld id="{3394D8AD-9587-E04B-92B9-CAE0B812C9A1}" type="datetimeFigureOut">
              <a:rPr lang="en-US" smtClean="0"/>
              <a:t>3/6/18</a:t>
            </a:fld>
            <a:endParaRPr lang="en-US"/>
          </a:p>
        </p:txBody>
      </p:sp>
      <p:sp>
        <p:nvSpPr>
          <p:cNvPr id="4" name="Footer Placeholder 3">
            <a:extLst>
              <a:ext uri="{FF2B5EF4-FFF2-40B4-BE49-F238E27FC236}">
                <a16:creationId xmlns="" xmlns:a16="http://schemas.microsoft.com/office/drawing/2014/main" id="{7F2891E7-2E6F-EC4B-8C8A-5E5F80065E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BE86BC9-B913-004F-8C58-88F40CA4C734}"/>
              </a:ext>
            </a:extLst>
          </p:cNvPr>
          <p:cNvSpPr>
            <a:spLocks noGrp="1"/>
          </p:cNvSpPr>
          <p:nvPr>
            <p:ph type="sldNum" sz="quarter" idx="12"/>
          </p:nvPr>
        </p:nvSpPr>
        <p:spPr/>
        <p:txBody>
          <a:bodyPr/>
          <a:lstStyle/>
          <a:p>
            <a:fld id="{F7A625D2-DFA0-D24A-BC1B-A9B3EBACEA6F}" type="slidenum">
              <a:rPr lang="en-US" smtClean="0"/>
              <a:t>‹#›</a:t>
            </a:fld>
            <a:endParaRPr lang="en-US"/>
          </a:p>
        </p:txBody>
      </p:sp>
    </p:spTree>
    <p:extLst>
      <p:ext uri="{BB962C8B-B14F-4D97-AF65-F5344CB8AC3E}">
        <p14:creationId xmlns:p14="http://schemas.microsoft.com/office/powerpoint/2010/main" val="3867070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8023FFF-11BC-C748-A07C-053BFED17604}"/>
              </a:ext>
            </a:extLst>
          </p:cNvPr>
          <p:cNvSpPr>
            <a:spLocks noGrp="1"/>
          </p:cNvSpPr>
          <p:nvPr>
            <p:ph type="dt" sz="half" idx="10"/>
          </p:nvPr>
        </p:nvSpPr>
        <p:spPr/>
        <p:txBody>
          <a:bodyPr/>
          <a:lstStyle/>
          <a:p>
            <a:fld id="{3394D8AD-9587-E04B-92B9-CAE0B812C9A1}" type="datetimeFigureOut">
              <a:rPr lang="en-US" smtClean="0"/>
              <a:t>3/6/18</a:t>
            </a:fld>
            <a:endParaRPr lang="en-US"/>
          </a:p>
        </p:txBody>
      </p:sp>
      <p:sp>
        <p:nvSpPr>
          <p:cNvPr id="3" name="Footer Placeholder 2">
            <a:extLst>
              <a:ext uri="{FF2B5EF4-FFF2-40B4-BE49-F238E27FC236}">
                <a16:creationId xmlns="" xmlns:a16="http://schemas.microsoft.com/office/drawing/2014/main" id="{DBAD4692-6DED-6848-B1BD-0509098E58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C055287-D610-1045-BC85-3F2D24623CDA}"/>
              </a:ext>
            </a:extLst>
          </p:cNvPr>
          <p:cNvSpPr>
            <a:spLocks noGrp="1"/>
          </p:cNvSpPr>
          <p:nvPr>
            <p:ph type="sldNum" sz="quarter" idx="12"/>
          </p:nvPr>
        </p:nvSpPr>
        <p:spPr/>
        <p:txBody>
          <a:bodyPr/>
          <a:lstStyle/>
          <a:p>
            <a:fld id="{F7A625D2-DFA0-D24A-BC1B-A9B3EBACEA6F}" type="slidenum">
              <a:rPr lang="en-US" smtClean="0"/>
              <a:t>‹#›</a:t>
            </a:fld>
            <a:endParaRPr lang="en-US"/>
          </a:p>
        </p:txBody>
      </p:sp>
    </p:spTree>
    <p:extLst>
      <p:ext uri="{BB962C8B-B14F-4D97-AF65-F5344CB8AC3E}">
        <p14:creationId xmlns:p14="http://schemas.microsoft.com/office/powerpoint/2010/main" val="2959987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D51610-C34E-C247-BC91-367C28360B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0AA59CE-D58D-0147-9402-A8A780C245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561FADA-6823-7449-A174-363B5EFFD1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20E32A70-DB29-BC41-956C-805EA14A4D3A}"/>
              </a:ext>
            </a:extLst>
          </p:cNvPr>
          <p:cNvSpPr>
            <a:spLocks noGrp="1"/>
          </p:cNvSpPr>
          <p:nvPr>
            <p:ph type="dt" sz="half" idx="10"/>
          </p:nvPr>
        </p:nvSpPr>
        <p:spPr/>
        <p:txBody>
          <a:bodyPr/>
          <a:lstStyle/>
          <a:p>
            <a:fld id="{3394D8AD-9587-E04B-92B9-CAE0B812C9A1}" type="datetimeFigureOut">
              <a:rPr lang="en-US" smtClean="0"/>
              <a:t>3/6/18</a:t>
            </a:fld>
            <a:endParaRPr lang="en-US"/>
          </a:p>
        </p:txBody>
      </p:sp>
      <p:sp>
        <p:nvSpPr>
          <p:cNvPr id="6" name="Footer Placeholder 5">
            <a:extLst>
              <a:ext uri="{FF2B5EF4-FFF2-40B4-BE49-F238E27FC236}">
                <a16:creationId xmlns="" xmlns:a16="http://schemas.microsoft.com/office/drawing/2014/main" id="{49DBEB8B-EDCF-1149-86AD-6038E260F7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C64EB47-D413-9244-8F2F-A26DC3164AA3}"/>
              </a:ext>
            </a:extLst>
          </p:cNvPr>
          <p:cNvSpPr>
            <a:spLocks noGrp="1"/>
          </p:cNvSpPr>
          <p:nvPr>
            <p:ph type="sldNum" sz="quarter" idx="12"/>
          </p:nvPr>
        </p:nvSpPr>
        <p:spPr/>
        <p:txBody>
          <a:bodyPr/>
          <a:lstStyle/>
          <a:p>
            <a:fld id="{F7A625D2-DFA0-D24A-BC1B-A9B3EBACEA6F}" type="slidenum">
              <a:rPr lang="en-US" smtClean="0"/>
              <a:t>‹#›</a:t>
            </a:fld>
            <a:endParaRPr lang="en-US"/>
          </a:p>
        </p:txBody>
      </p:sp>
    </p:spTree>
    <p:extLst>
      <p:ext uri="{BB962C8B-B14F-4D97-AF65-F5344CB8AC3E}">
        <p14:creationId xmlns:p14="http://schemas.microsoft.com/office/powerpoint/2010/main" val="1415600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B60304-690F-8248-ADD2-4688D530F2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FA07BDD-0B09-2749-8A33-B8019A7F6C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E144F29-5895-4D46-AF47-E0DC52361F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B4BB6EA-84DA-E844-B132-48B2C125B8EE}"/>
              </a:ext>
            </a:extLst>
          </p:cNvPr>
          <p:cNvSpPr>
            <a:spLocks noGrp="1"/>
          </p:cNvSpPr>
          <p:nvPr>
            <p:ph type="dt" sz="half" idx="10"/>
          </p:nvPr>
        </p:nvSpPr>
        <p:spPr/>
        <p:txBody>
          <a:bodyPr/>
          <a:lstStyle/>
          <a:p>
            <a:fld id="{3394D8AD-9587-E04B-92B9-CAE0B812C9A1}" type="datetimeFigureOut">
              <a:rPr lang="en-US" smtClean="0"/>
              <a:t>3/6/18</a:t>
            </a:fld>
            <a:endParaRPr lang="en-US"/>
          </a:p>
        </p:txBody>
      </p:sp>
      <p:sp>
        <p:nvSpPr>
          <p:cNvPr id="6" name="Footer Placeholder 5">
            <a:extLst>
              <a:ext uri="{FF2B5EF4-FFF2-40B4-BE49-F238E27FC236}">
                <a16:creationId xmlns="" xmlns:a16="http://schemas.microsoft.com/office/drawing/2014/main" id="{08D9D7BA-C135-414E-A9B0-A4751DAD19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46655A5-57B8-F64F-9541-F7F531F13E33}"/>
              </a:ext>
            </a:extLst>
          </p:cNvPr>
          <p:cNvSpPr>
            <a:spLocks noGrp="1"/>
          </p:cNvSpPr>
          <p:nvPr>
            <p:ph type="sldNum" sz="quarter" idx="12"/>
          </p:nvPr>
        </p:nvSpPr>
        <p:spPr/>
        <p:txBody>
          <a:bodyPr/>
          <a:lstStyle/>
          <a:p>
            <a:fld id="{F7A625D2-DFA0-D24A-BC1B-A9B3EBACEA6F}" type="slidenum">
              <a:rPr lang="en-US" smtClean="0"/>
              <a:t>‹#›</a:t>
            </a:fld>
            <a:endParaRPr lang="en-US"/>
          </a:p>
        </p:txBody>
      </p:sp>
    </p:spTree>
    <p:extLst>
      <p:ext uri="{BB962C8B-B14F-4D97-AF65-F5344CB8AC3E}">
        <p14:creationId xmlns:p14="http://schemas.microsoft.com/office/powerpoint/2010/main" val="481096455"/>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5831986-E0A9-8740-B2E9-551FD0A9E8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29B7853-1E7C-C443-91AC-A9BAFA70BF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36BDCFA-D317-064A-942C-D67A9FA773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4D8AD-9587-E04B-92B9-CAE0B812C9A1}" type="datetimeFigureOut">
              <a:rPr lang="en-US" smtClean="0"/>
              <a:t>3/6/18</a:t>
            </a:fld>
            <a:endParaRPr lang="en-US"/>
          </a:p>
        </p:txBody>
      </p:sp>
      <p:sp>
        <p:nvSpPr>
          <p:cNvPr id="5" name="Footer Placeholder 4">
            <a:extLst>
              <a:ext uri="{FF2B5EF4-FFF2-40B4-BE49-F238E27FC236}">
                <a16:creationId xmlns="" xmlns:a16="http://schemas.microsoft.com/office/drawing/2014/main" id="{FBBA49CB-217A-7D47-A1DE-6E12360D4A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CDCA56E2-70B6-1F4C-8017-B99313860A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625D2-DFA0-D24A-BC1B-A9B3EBACEA6F}" type="slidenum">
              <a:rPr lang="en-US" smtClean="0"/>
              <a:t>‹#›</a:t>
            </a:fld>
            <a:endParaRPr lang="en-US"/>
          </a:p>
        </p:txBody>
      </p:sp>
    </p:spTree>
    <p:extLst>
      <p:ext uri="{BB962C8B-B14F-4D97-AF65-F5344CB8AC3E}">
        <p14:creationId xmlns:p14="http://schemas.microsoft.com/office/powerpoint/2010/main" val="3138951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36.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3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8.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9.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40.tiff"/><Relationship Id="rId4" Type="http://schemas.openxmlformats.org/officeDocument/2006/relationships/image" Target="../media/image41.tiff"/><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4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3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4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5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hyperlink" Target="http://www.solarunitedneighbors.org/mdstorage" TargetMode="External"/><Relationship Id="rId5" Type="http://schemas.openxmlformats.org/officeDocument/2006/relationships/hyperlink" Target="http://www.flsun.org/newsletterlistserv-sign-up/" TargetMode="External"/><Relationship Id="rId6" Type="http://schemas.openxmlformats.org/officeDocument/2006/relationships/hyperlink" Target="mailto:mdteam@solarunitedneighbors.org" TargetMode="External"/><Relationship Id="rId1" Type="http://schemas.openxmlformats.org/officeDocument/2006/relationships/slideLayout" Target="../slideLayouts/slideLayout18.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jpeg"/><Relationship Id="rId3"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9" Type="http://schemas.openxmlformats.org/officeDocument/2006/relationships/image" Target="../media/image22.png"/><Relationship Id="rId10" Type="http://schemas.openxmlformats.org/officeDocument/2006/relationships/image" Target="../media/image23.png"/><Relationship Id="rId1" Type="http://schemas.openxmlformats.org/officeDocument/2006/relationships/slideLayout" Target="../slideLayouts/slideLayout15.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14.jpe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merican flag group.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021056"/>
            <a:ext cx="12192000" cy="3849645"/>
          </a:xfrm>
          <a:prstGeom prst="rect">
            <a:avLst/>
          </a:prstGeom>
        </p:spPr>
      </p:pic>
      <p:pic>
        <p:nvPicPr>
          <p:cNvPr id="8" name="Picture 7" descr="AdobeStock_65254880.jpeg"/>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0" y="2141428"/>
            <a:ext cx="12192000" cy="1479192"/>
          </a:xfrm>
          <a:prstGeom prst="rect">
            <a:avLst/>
          </a:prstGeom>
        </p:spPr>
      </p:pic>
      <p:sp>
        <p:nvSpPr>
          <p:cNvPr id="10" name="Subtitle 2"/>
          <p:cNvSpPr>
            <a:spLocks noGrp="1"/>
          </p:cNvSpPr>
          <p:nvPr>
            <p:ph type="subTitle" idx="4294967295"/>
          </p:nvPr>
        </p:nvSpPr>
        <p:spPr>
          <a:xfrm>
            <a:off x="0" y="2443163"/>
            <a:ext cx="11565467" cy="876300"/>
          </a:xfrm>
          <a:prstGeom prst="rect">
            <a:avLst/>
          </a:prstGeom>
        </p:spPr>
        <p:txBody>
          <a:bodyPr>
            <a:noAutofit/>
          </a:bodyPr>
          <a:lstStyle/>
          <a:p>
            <a:pPr marL="0" indent="0" algn="ctr">
              <a:buNone/>
            </a:pPr>
            <a:r>
              <a:rPr lang="en-US" sz="4800" b="1" dirty="0">
                <a:solidFill>
                  <a:schemeClr val="bg1"/>
                </a:solidFill>
                <a:latin typeface="Calibri"/>
                <a:cs typeface="Calibri"/>
              </a:rPr>
              <a:t>Storage Info Session</a:t>
            </a:r>
          </a:p>
        </p:txBody>
      </p:sp>
      <p:pic>
        <p:nvPicPr>
          <p:cNvPr id="1026" name="Picture 2"/>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313840" y="361079"/>
            <a:ext cx="3564320" cy="1479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1622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09431" y="272812"/>
            <a:ext cx="7363721" cy="695782"/>
          </a:xfrm>
        </p:spPr>
        <p:txBody>
          <a:bodyPr>
            <a:normAutofit/>
          </a:bodyPr>
          <a:lstStyle/>
          <a:p>
            <a:pPr marL="0" indent="0" algn="ctr">
              <a:buNone/>
            </a:pPr>
            <a:r>
              <a:rPr lang="en-US" sz="4000" dirty="0">
                <a:solidFill>
                  <a:schemeClr val="bg1"/>
                </a:solidFill>
                <a:latin typeface="Franklin Gothic Medium" panose="020B0603020102020204" pitchFamily="34" charset="0"/>
              </a:rPr>
              <a:t>Two things to consider</a:t>
            </a:r>
          </a:p>
        </p:txBody>
      </p:sp>
      <p:sp>
        <p:nvSpPr>
          <p:cNvPr id="7" name="Subtitle 2"/>
          <p:cNvSpPr txBox="1">
            <a:spLocks/>
          </p:cNvSpPr>
          <p:nvPr/>
        </p:nvSpPr>
        <p:spPr>
          <a:xfrm>
            <a:off x="1796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000" dirty="0">
              <a:solidFill>
                <a:schemeClr val="bg1"/>
              </a:solidFill>
              <a:latin typeface="Calibri"/>
              <a:cs typeface="Calibri"/>
            </a:endParaRPr>
          </a:p>
        </p:txBody>
      </p:sp>
      <p:sp>
        <p:nvSpPr>
          <p:cNvPr id="8" name="Subtitle 2">
            <a:extLst>
              <a:ext uri="{FF2B5EF4-FFF2-40B4-BE49-F238E27FC236}">
                <a16:creationId xmlns="" xmlns:a16="http://schemas.microsoft.com/office/drawing/2014/main" id="{BB9493BB-AA80-49CB-814B-79FF8908D7B2}"/>
              </a:ext>
            </a:extLst>
          </p:cNvPr>
          <p:cNvSpPr txBox="1">
            <a:spLocks/>
          </p:cNvSpPr>
          <p:nvPr/>
        </p:nvSpPr>
        <p:spPr>
          <a:xfrm>
            <a:off x="1524000" y="191353"/>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6000" dirty="0">
              <a:solidFill>
                <a:schemeClr val="bg1"/>
              </a:solidFill>
              <a:latin typeface="Franklin Gothic Medium" panose="020B0603020102020204" pitchFamily="34" charset="0"/>
              <a:cs typeface="Calibri"/>
            </a:endParaRPr>
          </a:p>
        </p:txBody>
      </p:sp>
      <p:grpSp>
        <p:nvGrpSpPr>
          <p:cNvPr id="4" name="Group 3"/>
          <p:cNvGrpSpPr/>
          <p:nvPr/>
        </p:nvGrpSpPr>
        <p:grpSpPr>
          <a:xfrm>
            <a:off x="2405865" y="2549369"/>
            <a:ext cx="3025404" cy="2539867"/>
            <a:chOff x="1179899" y="2768171"/>
            <a:chExt cx="3025404" cy="2539867"/>
          </a:xfrm>
        </p:grpSpPr>
        <p:sp>
          <p:nvSpPr>
            <p:cNvPr id="13" name="Lightning Bolt 12"/>
            <p:cNvSpPr/>
            <p:nvPr/>
          </p:nvSpPr>
          <p:spPr>
            <a:xfrm>
              <a:off x="1179899" y="2768171"/>
              <a:ext cx="3025404" cy="2539867"/>
            </a:xfrm>
            <a:prstGeom prst="lightningBolt">
              <a:avLst/>
            </a:prstGeom>
            <a:solidFill>
              <a:srgbClr val="EE9129"/>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Content Placeholder 1"/>
            <p:cNvSpPr txBox="1">
              <a:spLocks/>
            </p:cNvSpPr>
            <p:nvPr/>
          </p:nvSpPr>
          <p:spPr>
            <a:xfrm>
              <a:off x="1603445" y="2997541"/>
              <a:ext cx="2344983" cy="1718871"/>
            </a:xfrm>
            <a:prstGeom prst="rect">
              <a:avLst/>
            </a:prstGeom>
          </p:spPr>
          <p:txBody>
            <a:bodyPr/>
            <a:lstStyle>
              <a:lvl1pPr marL="457200" indent="-4572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400" b="1" dirty="0">
                  <a:solidFill>
                    <a:schemeClr val="tx1">
                      <a:lumMod val="75000"/>
                      <a:lumOff val="25000"/>
                    </a:schemeClr>
                  </a:solidFill>
                  <a:latin typeface="Franklin Gothic Medium" panose="020B0603020102020204" pitchFamily="34" charset="0"/>
                </a:rPr>
                <a:t>Backup </a:t>
              </a:r>
            </a:p>
            <a:p>
              <a:pPr marL="0" indent="0" algn="ctr">
                <a:buNone/>
              </a:pPr>
              <a:r>
                <a:rPr lang="en-US" sz="4400" b="1" dirty="0">
                  <a:solidFill>
                    <a:schemeClr val="tx1">
                      <a:lumMod val="75000"/>
                      <a:lumOff val="25000"/>
                    </a:schemeClr>
                  </a:solidFill>
                  <a:latin typeface="Franklin Gothic Medium" panose="020B0603020102020204" pitchFamily="34" charset="0"/>
                </a:rPr>
                <a:t>Power for you</a:t>
              </a:r>
            </a:p>
          </p:txBody>
        </p:sp>
      </p:grpSp>
      <p:grpSp>
        <p:nvGrpSpPr>
          <p:cNvPr id="14" name="Group 13"/>
          <p:cNvGrpSpPr/>
          <p:nvPr/>
        </p:nvGrpSpPr>
        <p:grpSpPr>
          <a:xfrm>
            <a:off x="6499454" y="2956251"/>
            <a:ext cx="4319180" cy="1882033"/>
            <a:chOff x="1305177" y="2804000"/>
            <a:chExt cx="4500334" cy="2184985"/>
          </a:xfrm>
        </p:grpSpPr>
        <p:sp>
          <p:nvSpPr>
            <p:cNvPr id="15" name="Lightning Bolt 14"/>
            <p:cNvSpPr/>
            <p:nvPr/>
          </p:nvSpPr>
          <p:spPr>
            <a:xfrm>
              <a:off x="1305177" y="2804000"/>
              <a:ext cx="2622164" cy="2184985"/>
            </a:xfrm>
            <a:prstGeom prst="lightningBolt">
              <a:avLst/>
            </a:prstGeom>
            <a:solidFill>
              <a:srgbClr val="EE9129"/>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Content Placeholder 1"/>
            <p:cNvSpPr txBox="1">
              <a:spLocks/>
            </p:cNvSpPr>
            <p:nvPr/>
          </p:nvSpPr>
          <p:spPr>
            <a:xfrm>
              <a:off x="3460527" y="2884343"/>
              <a:ext cx="2344984" cy="1986070"/>
            </a:xfrm>
            <a:prstGeom prst="rect">
              <a:avLst/>
            </a:prstGeom>
          </p:spPr>
          <p:txBody>
            <a:bodyPr/>
            <a:lstStyle>
              <a:lvl1pPr marL="457200" indent="-4572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800" b="1" dirty="0">
                  <a:solidFill>
                    <a:schemeClr val="tx1">
                      <a:lumMod val="75000"/>
                      <a:lumOff val="25000"/>
                    </a:schemeClr>
                  </a:solidFill>
                  <a:latin typeface="Franklin Gothic Medium" panose="020B0603020102020204" pitchFamily="34" charset="0"/>
                </a:rPr>
                <a:t>Save money or get paid to help the Grid</a:t>
              </a:r>
            </a:p>
          </p:txBody>
        </p:sp>
      </p:grpSp>
      <p:sp>
        <p:nvSpPr>
          <p:cNvPr id="17" name="Rounded Rectangle 16"/>
          <p:cNvSpPr/>
          <p:nvPr/>
        </p:nvSpPr>
        <p:spPr>
          <a:xfrm>
            <a:off x="2082211" y="2138915"/>
            <a:ext cx="3681860" cy="3483777"/>
          </a:xfrm>
          <a:prstGeom prst="round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2" name="Straight Connector 11">
            <a:extLst>
              <a:ext uri="{FF2B5EF4-FFF2-40B4-BE49-F238E27FC236}">
                <a16:creationId xmlns="" xmlns:a16="http://schemas.microsoft.com/office/drawing/2014/main" id="{83DEB915-70EB-0644-858C-8E38EBBA462F}"/>
              </a:ext>
            </a:extLst>
          </p:cNvPr>
          <p:cNvCxnSpPr/>
          <p:nvPr/>
        </p:nvCxnSpPr>
        <p:spPr>
          <a:xfrm>
            <a:off x="7104843" y="2700773"/>
            <a:ext cx="2603500" cy="2237057"/>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 xmlns:a16="http://schemas.microsoft.com/office/drawing/2014/main" id="{6AE9CD54-EB7F-6B44-8AF5-0E6268E3D325}"/>
              </a:ext>
            </a:extLst>
          </p:cNvPr>
          <p:cNvCxnSpPr/>
          <p:nvPr/>
        </p:nvCxnSpPr>
        <p:spPr>
          <a:xfrm flipV="1">
            <a:off x="7125500" y="2700773"/>
            <a:ext cx="2335470" cy="2310497"/>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065697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09431" y="272812"/>
            <a:ext cx="7363721" cy="695782"/>
          </a:xfrm>
        </p:spPr>
        <p:txBody>
          <a:bodyPr>
            <a:normAutofit/>
          </a:bodyPr>
          <a:lstStyle/>
          <a:p>
            <a:pPr marL="0" indent="0" algn="ctr">
              <a:buNone/>
            </a:pPr>
            <a:r>
              <a:rPr lang="en-US" sz="4000" dirty="0">
                <a:solidFill>
                  <a:schemeClr val="bg1"/>
                </a:solidFill>
                <a:latin typeface="Franklin Gothic Medium" panose="020B0603020102020204" pitchFamily="34" charset="0"/>
              </a:rPr>
              <a:t>Batteries similar to generator</a:t>
            </a:r>
          </a:p>
        </p:txBody>
      </p:sp>
      <p:sp>
        <p:nvSpPr>
          <p:cNvPr id="7" name="Subtitle 2"/>
          <p:cNvSpPr txBox="1">
            <a:spLocks/>
          </p:cNvSpPr>
          <p:nvPr/>
        </p:nvSpPr>
        <p:spPr>
          <a:xfrm>
            <a:off x="1796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000" dirty="0">
              <a:solidFill>
                <a:schemeClr val="bg1"/>
              </a:solidFill>
              <a:latin typeface="Calibri"/>
              <a:cs typeface="Calibri"/>
            </a:endParaRPr>
          </a:p>
        </p:txBody>
      </p:sp>
      <p:sp>
        <p:nvSpPr>
          <p:cNvPr id="8" name="Subtitle 2">
            <a:extLst>
              <a:ext uri="{FF2B5EF4-FFF2-40B4-BE49-F238E27FC236}">
                <a16:creationId xmlns="" xmlns:a16="http://schemas.microsoft.com/office/drawing/2014/main" id="{BB9493BB-AA80-49CB-814B-79FF8908D7B2}"/>
              </a:ext>
            </a:extLst>
          </p:cNvPr>
          <p:cNvSpPr txBox="1">
            <a:spLocks/>
          </p:cNvSpPr>
          <p:nvPr/>
        </p:nvSpPr>
        <p:spPr>
          <a:xfrm>
            <a:off x="1524000" y="191353"/>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6000" dirty="0">
              <a:solidFill>
                <a:schemeClr val="bg1"/>
              </a:solidFill>
              <a:latin typeface="Franklin Gothic Medium" panose="020B0603020102020204" pitchFamily="34" charset="0"/>
              <a:cs typeface="Calibri"/>
            </a:endParaRPr>
          </a:p>
        </p:txBody>
      </p:sp>
      <p:pic>
        <p:nvPicPr>
          <p:cNvPr id="3" name="Picture 2">
            <a:extLst>
              <a:ext uri="{FF2B5EF4-FFF2-40B4-BE49-F238E27FC236}">
                <a16:creationId xmlns="" xmlns:a16="http://schemas.microsoft.com/office/drawing/2014/main" id="{4C9AA190-7960-5D4F-8683-9E0241E5291A}"/>
              </a:ext>
            </a:extLst>
          </p:cNvPr>
          <p:cNvPicPr>
            <a:picLocks noChangeAspect="1"/>
          </p:cNvPicPr>
          <p:nvPr/>
        </p:nvPicPr>
        <p:blipFill>
          <a:blip r:embed="rId3"/>
          <a:stretch>
            <a:fillRect/>
          </a:stretch>
        </p:blipFill>
        <p:spPr>
          <a:xfrm>
            <a:off x="6242195" y="2535754"/>
            <a:ext cx="4775168" cy="2521155"/>
          </a:xfrm>
          <a:prstGeom prst="roundRect">
            <a:avLst/>
          </a:prstGeom>
        </p:spPr>
      </p:pic>
      <p:sp>
        <p:nvSpPr>
          <p:cNvPr id="5" name="TextBox 4">
            <a:extLst>
              <a:ext uri="{FF2B5EF4-FFF2-40B4-BE49-F238E27FC236}">
                <a16:creationId xmlns="" xmlns:a16="http://schemas.microsoft.com/office/drawing/2014/main" id="{6A2AC5F9-F0BD-FB4B-84B5-27A78348019D}"/>
              </a:ext>
            </a:extLst>
          </p:cNvPr>
          <p:cNvSpPr txBox="1"/>
          <p:nvPr/>
        </p:nvSpPr>
        <p:spPr>
          <a:xfrm>
            <a:off x="7167939" y="5056909"/>
            <a:ext cx="2705213" cy="307777"/>
          </a:xfrm>
          <a:prstGeom prst="rect">
            <a:avLst/>
          </a:prstGeom>
          <a:noFill/>
        </p:spPr>
        <p:txBody>
          <a:bodyPr wrap="square" rtlCol="0">
            <a:spAutoFit/>
          </a:bodyPr>
          <a:lstStyle/>
          <a:p>
            <a:r>
              <a:rPr lang="en-US" sz="1400" dirty="0"/>
              <a:t>Source: </a:t>
            </a:r>
            <a:r>
              <a:rPr lang="en-US" sz="1400" dirty="0" err="1"/>
              <a:t>alarmcentralsecurity.com</a:t>
            </a:r>
            <a:endParaRPr lang="en-US" sz="1400" dirty="0"/>
          </a:p>
        </p:txBody>
      </p:sp>
      <p:pic>
        <p:nvPicPr>
          <p:cNvPr id="6" name="Picture 5">
            <a:extLst>
              <a:ext uri="{FF2B5EF4-FFF2-40B4-BE49-F238E27FC236}">
                <a16:creationId xmlns="" xmlns:a16="http://schemas.microsoft.com/office/drawing/2014/main" id="{9411F0EE-8AB0-1A4C-9398-153EE9B8C8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1875" y="1575651"/>
            <a:ext cx="3219827" cy="4550992"/>
          </a:xfrm>
          <a:prstGeom prst="roundRect">
            <a:avLst/>
          </a:prstGeom>
        </p:spPr>
      </p:pic>
      <p:sp>
        <p:nvSpPr>
          <p:cNvPr id="10" name="TextBox 9">
            <a:extLst>
              <a:ext uri="{FF2B5EF4-FFF2-40B4-BE49-F238E27FC236}">
                <a16:creationId xmlns="" xmlns:a16="http://schemas.microsoft.com/office/drawing/2014/main" id="{C2D415C3-D28A-D94A-9D46-D521775486A3}"/>
              </a:ext>
            </a:extLst>
          </p:cNvPr>
          <p:cNvSpPr txBox="1"/>
          <p:nvPr/>
        </p:nvSpPr>
        <p:spPr>
          <a:xfrm>
            <a:off x="2687780" y="6140497"/>
            <a:ext cx="1318566" cy="307777"/>
          </a:xfrm>
          <a:prstGeom prst="rect">
            <a:avLst/>
          </a:prstGeom>
          <a:noFill/>
        </p:spPr>
        <p:txBody>
          <a:bodyPr wrap="none" rtlCol="0">
            <a:spAutoFit/>
          </a:bodyPr>
          <a:lstStyle/>
          <a:p>
            <a:r>
              <a:rPr lang="en-US" sz="1400" dirty="0"/>
              <a:t>Source: </a:t>
            </a:r>
            <a:r>
              <a:rPr lang="en-US" sz="1400" dirty="0" err="1"/>
              <a:t>Sonnen</a:t>
            </a:r>
            <a:endParaRPr lang="en-US" sz="1400" dirty="0"/>
          </a:p>
        </p:txBody>
      </p:sp>
    </p:spTree>
    <p:extLst>
      <p:ext uri="{BB962C8B-B14F-4D97-AF65-F5344CB8AC3E}">
        <p14:creationId xmlns:p14="http://schemas.microsoft.com/office/powerpoint/2010/main" val="23810879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09431" y="272812"/>
            <a:ext cx="7363721" cy="695782"/>
          </a:xfrm>
        </p:spPr>
        <p:txBody>
          <a:bodyPr>
            <a:normAutofit/>
          </a:bodyPr>
          <a:lstStyle/>
          <a:p>
            <a:pPr marL="0" indent="0" algn="ctr">
              <a:buNone/>
            </a:pPr>
            <a:r>
              <a:rPr lang="en-US" sz="4000" dirty="0">
                <a:solidFill>
                  <a:schemeClr val="bg1"/>
                </a:solidFill>
                <a:latin typeface="Franklin Gothic Medium" panose="020B0603020102020204" pitchFamily="34" charset="0"/>
              </a:rPr>
              <a:t>What can batteries power?</a:t>
            </a:r>
          </a:p>
        </p:txBody>
      </p:sp>
      <p:sp>
        <p:nvSpPr>
          <p:cNvPr id="7" name="Subtitle 2"/>
          <p:cNvSpPr txBox="1">
            <a:spLocks/>
          </p:cNvSpPr>
          <p:nvPr/>
        </p:nvSpPr>
        <p:spPr>
          <a:xfrm>
            <a:off x="1796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000" dirty="0">
              <a:solidFill>
                <a:schemeClr val="bg1"/>
              </a:solidFill>
              <a:latin typeface="Calibri"/>
              <a:cs typeface="Calibri"/>
            </a:endParaRPr>
          </a:p>
        </p:txBody>
      </p:sp>
      <p:sp>
        <p:nvSpPr>
          <p:cNvPr id="8" name="Subtitle 2">
            <a:extLst>
              <a:ext uri="{FF2B5EF4-FFF2-40B4-BE49-F238E27FC236}">
                <a16:creationId xmlns="" xmlns:a16="http://schemas.microsoft.com/office/drawing/2014/main" id="{BB9493BB-AA80-49CB-814B-79FF8908D7B2}"/>
              </a:ext>
            </a:extLst>
          </p:cNvPr>
          <p:cNvSpPr txBox="1">
            <a:spLocks/>
          </p:cNvSpPr>
          <p:nvPr/>
        </p:nvSpPr>
        <p:spPr>
          <a:xfrm>
            <a:off x="1524000" y="191353"/>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6000" dirty="0">
              <a:solidFill>
                <a:schemeClr val="bg1"/>
              </a:solidFill>
              <a:latin typeface="Franklin Gothic Medium" panose="020B0603020102020204" pitchFamily="34" charset="0"/>
              <a:cs typeface="Calibri"/>
            </a:endParaRPr>
          </a:p>
        </p:txBody>
      </p:sp>
      <p:sp>
        <p:nvSpPr>
          <p:cNvPr id="4" name="TextBox 3">
            <a:extLst>
              <a:ext uri="{FF2B5EF4-FFF2-40B4-BE49-F238E27FC236}">
                <a16:creationId xmlns="" xmlns:a16="http://schemas.microsoft.com/office/drawing/2014/main" id="{EE0F0560-BCC9-104E-A0B1-03BB14413982}"/>
              </a:ext>
            </a:extLst>
          </p:cNvPr>
          <p:cNvSpPr txBox="1"/>
          <p:nvPr/>
        </p:nvSpPr>
        <p:spPr>
          <a:xfrm>
            <a:off x="1228405" y="1344384"/>
            <a:ext cx="3366426" cy="584776"/>
          </a:xfrm>
          <a:prstGeom prst="rect">
            <a:avLst/>
          </a:prstGeom>
          <a:noFill/>
        </p:spPr>
        <p:txBody>
          <a:bodyPr wrap="none" rtlCol="0">
            <a:spAutoFit/>
          </a:bodyPr>
          <a:lstStyle/>
          <a:p>
            <a:r>
              <a:rPr lang="en-US" sz="3200" dirty="0"/>
              <a:t>Critical home loads</a:t>
            </a:r>
          </a:p>
        </p:txBody>
      </p:sp>
      <p:pic>
        <p:nvPicPr>
          <p:cNvPr id="11" name="Picture 10">
            <a:extLst>
              <a:ext uri="{FF2B5EF4-FFF2-40B4-BE49-F238E27FC236}">
                <a16:creationId xmlns="" xmlns:a16="http://schemas.microsoft.com/office/drawing/2014/main" id="{E0EC3969-E088-134C-AE88-B5BF622AA2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2554" y="2126630"/>
            <a:ext cx="5258200" cy="3796261"/>
          </a:xfrm>
          <a:prstGeom prst="roundRect">
            <a:avLst/>
          </a:prstGeom>
        </p:spPr>
      </p:pic>
      <p:sp>
        <p:nvSpPr>
          <p:cNvPr id="12" name="TextBox 11">
            <a:extLst>
              <a:ext uri="{FF2B5EF4-FFF2-40B4-BE49-F238E27FC236}">
                <a16:creationId xmlns="" xmlns:a16="http://schemas.microsoft.com/office/drawing/2014/main" id="{2658980B-BF83-F343-985A-F32DA7C93EA2}"/>
              </a:ext>
            </a:extLst>
          </p:cNvPr>
          <p:cNvSpPr txBox="1"/>
          <p:nvPr/>
        </p:nvSpPr>
        <p:spPr>
          <a:xfrm>
            <a:off x="2173657" y="6084576"/>
            <a:ext cx="1770286" cy="369332"/>
          </a:xfrm>
          <a:prstGeom prst="rect">
            <a:avLst/>
          </a:prstGeom>
          <a:noFill/>
        </p:spPr>
        <p:txBody>
          <a:bodyPr wrap="none" rtlCol="0">
            <a:spAutoFit/>
          </a:bodyPr>
          <a:lstStyle/>
          <a:p>
            <a:r>
              <a:rPr lang="en-US" dirty="0"/>
              <a:t>Source: </a:t>
            </a:r>
            <a:r>
              <a:rPr lang="en-US" dirty="0" err="1"/>
              <a:t>SolarCity</a:t>
            </a:r>
            <a:endParaRPr lang="en-US" dirty="0"/>
          </a:p>
        </p:txBody>
      </p:sp>
      <p:sp>
        <p:nvSpPr>
          <p:cNvPr id="13" name="Rectangle 12">
            <a:extLst>
              <a:ext uri="{FF2B5EF4-FFF2-40B4-BE49-F238E27FC236}">
                <a16:creationId xmlns="" xmlns:a16="http://schemas.microsoft.com/office/drawing/2014/main" id="{3FA7CD96-9E9A-9649-A4EB-B1EFD5262663}"/>
              </a:ext>
            </a:extLst>
          </p:cNvPr>
          <p:cNvSpPr/>
          <p:nvPr/>
        </p:nvSpPr>
        <p:spPr>
          <a:xfrm>
            <a:off x="5832763" y="2505045"/>
            <a:ext cx="6096000" cy="3108544"/>
          </a:xfrm>
          <a:prstGeom prst="rect">
            <a:avLst/>
          </a:prstGeom>
        </p:spPr>
        <p:txBody>
          <a:bodyPr>
            <a:spAutoFit/>
          </a:bodyPr>
          <a:lstStyle/>
          <a:p>
            <a:r>
              <a:rPr lang="en-US" sz="2800" b="1" dirty="0"/>
              <a:t>Storage during a utility outage</a:t>
            </a:r>
          </a:p>
          <a:p>
            <a:endParaRPr lang="en-US" sz="2800" b="1" dirty="0"/>
          </a:p>
          <a:p>
            <a:pPr marL="285750" indent="-285750">
              <a:buFont typeface="Arial" charset="0"/>
              <a:buChar char="•"/>
            </a:pPr>
            <a:r>
              <a:rPr lang="en-US" sz="2800" dirty="0"/>
              <a:t>Seamless backup power</a:t>
            </a:r>
          </a:p>
          <a:p>
            <a:endParaRPr lang="en-US" sz="2800" dirty="0"/>
          </a:p>
          <a:p>
            <a:pPr marL="285750" indent="-285750">
              <a:buFont typeface="Arial" charset="0"/>
              <a:buChar char="•"/>
            </a:pPr>
            <a:r>
              <a:rPr lang="en-US" sz="2800" dirty="0"/>
              <a:t>Typically only power critical loads</a:t>
            </a:r>
          </a:p>
          <a:p>
            <a:pPr marL="742950" lvl="1" indent="-285750">
              <a:buFont typeface="Arial" charset="0"/>
              <a:buChar char="•"/>
            </a:pPr>
            <a:r>
              <a:rPr lang="en-US" sz="2800" dirty="0"/>
              <a:t>Matched to battery size/amount </a:t>
            </a:r>
          </a:p>
          <a:p>
            <a:pPr marL="742950" lvl="1" indent="-285750">
              <a:buFont typeface="Arial" charset="0"/>
              <a:buChar char="•"/>
            </a:pPr>
            <a:r>
              <a:rPr lang="en-US" sz="2800" dirty="0"/>
              <a:t>“Critical loads sub-panel”</a:t>
            </a:r>
          </a:p>
        </p:txBody>
      </p:sp>
    </p:spTree>
    <p:extLst>
      <p:ext uri="{BB962C8B-B14F-4D97-AF65-F5344CB8AC3E}">
        <p14:creationId xmlns:p14="http://schemas.microsoft.com/office/powerpoint/2010/main" val="339620336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796142" y="272812"/>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000" dirty="0">
              <a:solidFill>
                <a:schemeClr val="bg1"/>
              </a:solidFill>
              <a:latin typeface="Calibri"/>
              <a:cs typeface="Calibri"/>
            </a:endParaRPr>
          </a:p>
        </p:txBody>
      </p:sp>
      <p:sp>
        <p:nvSpPr>
          <p:cNvPr id="8" name="Subtitle 2">
            <a:extLst>
              <a:ext uri="{FF2B5EF4-FFF2-40B4-BE49-F238E27FC236}">
                <a16:creationId xmlns="" xmlns:a16="http://schemas.microsoft.com/office/drawing/2014/main" id="{BB9493BB-AA80-49CB-814B-79FF8908D7B2}"/>
              </a:ext>
            </a:extLst>
          </p:cNvPr>
          <p:cNvSpPr txBox="1">
            <a:spLocks/>
          </p:cNvSpPr>
          <p:nvPr/>
        </p:nvSpPr>
        <p:spPr>
          <a:xfrm>
            <a:off x="1524000" y="191353"/>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6000" dirty="0">
              <a:solidFill>
                <a:schemeClr val="bg1"/>
              </a:solidFill>
              <a:latin typeface="Franklin Gothic Medium" panose="020B0603020102020204" pitchFamily="34" charset="0"/>
              <a:cs typeface="Calibri"/>
            </a:endParaRPr>
          </a:p>
        </p:txBody>
      </p:sp>
      <p:sp>
        <p:nvSpPr>
          <p:cNvPr id="9" name="TextBox 8"/>
          <p:cNvSpPr txBox="1"/>
          <p:nvPr/>
        </p:nvSpPr>
        <p:spPr>
          <a:xfrm>
            <a:off x="390675" y="3737897"/>
            <a:ext cx="3719372" cy="2246769"/>
          </a:xfrm>
          <a:prstGeom prst="rect">
            <a:avLst/>
          </a:prstGeom>
          <a:noFill/>
          <a:ln w="12700">
            <a:solidFill>
              <a:schemeClr val="tx1">
                <a:lumMod val="75000"/>
                <a:lumOff val="25000"/>
              </a:schemeClr>
            </a:solidFill>
          </a:ln>
        </p:spPr>
        <p:txBody>
          <a:bodyPr wrap="square" rtlCol="0">
            <a:spAutoFit/>
          </a:bodyPr>
          <a:lstStyle/>
          <a:p>
            <a:pPr algn="ctr"/>
            <a:r>
              <a:rPr lang="en-US" sz="2800" dirty="0">
                <a:solidFill>
                  <a:schemeClr val="tx1">
                    <a:lumMod val="75000"/>
                    <a:lumOff val="25000"/>
                  </a:schemeClr>
                </a:solidFill>
              </a:rPr>
              <a:t>The Johnsons lose power from the utility several times a year. </a:t>
            </a:r>
          </a:p>
          <a:p>
            <a:pPr algn="ctr"/>
            <a:r>
              <a:rPr lang="en-US" sz="2800" dirty="0">
                <a:solidFill>
                  <a:schemeClr val="tx1">
                    <a:lumMod val="75000"/>
                    <a:lumOff val="25000"/>
                  </a:schemeClr>
                </a:solidFill>
              </a:rPr>
              <a:t>Each time the power is out for at least a day.</a:t>
            </a:r>
            <a:endParaRPr lang="en-US" sz="2800" b="1" dirty="0">
              <a:solidFill>
                <a:schemeClr val="tx1">
                  <a:lumMod val="75000"/>
                  <a:lumOff val="25000"/>
                </a:schemeClr>
              </a:solidFill>
            </a:endParaRPr>
          </a:p>
        </p:txBody>
      </p:sp>
      <p:pic>
        <p:nvPicPr>
          <p:cNvPr id="10" name="Picture 9" descr="5cd9316f93807fa188ba612390c4548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325" y="1667067"/>
            <a:ext cx="3725844" cy="2097937"/>
          </a:xfrm>
          <a:prstGeom prst="rect">
            <a:avLst/>
          </a:prstGeom>
        </p:spPr>
      </p:pic>
      <p:sp>
        <p:nvSpPr>
          <p:cNvPr id="11" name="TextBox 10"/>
          <p:cNvSpPr txBox="1"/>
          <p:nvPr/>
        </p:nvSpPr>
        <p:spPr>
          <a:xfrm>
            <a:off x="4610628" y="1428988"/>
            <a:ext cx="7112896" cy="4708981"/>
          </a:xfrm>
          <a:prstGeom prst="rect">
            <a:avLst/>
          </a:prstGeom>
          <a:noFill/>
          <a:ln w="12700">
            <a:solidFill>
              <a:schemeClr val="tx1">
                <a:lumMod val="75000"/>
                <a:lumOff val="25000"/>
              </a:schemeClr>
            </a:solidFill>
          </a:ln>
        </p:spPr>
        <p:txBody>
          <a:bodyPr wrap="square" rtlCol="0">
            <a:spAutoFit/>
          </a:bodyPr>
          <a:lstStyle/>
          <a:p>
            <a:r>
              <a:rPr lang="en-US" sz="3000" b="1" dirty="0">
                <a:solidFill>
                  <a:schemeClr val="tx1">
                    <a:lumMod val="75000"/>
                    <a:lumOff val="25000"/>
                  </a:schemeClr>
                </a:solidFill>
              </a:rPr>
              <a:t>6 kWh Battery Bank</a:t>
            </a:r>
            <a:endParaRPr lang="en-US" sz="3000" dirty="0">
              <a:solidFill>
                <a:schemeClr val="tx1">
                  <a:lumMod val="75000"/>
                  <a:lumOff val="25000"/>
                </a:schemeClr>
              </a:solidFill>
            </a:endParaRPr>
          </a:p>
          <a:p>
            <a:pPr marL="914400" lvl="1" indent="-457200">
              <a:buFont typeface="Arial"/>
              <a:buChar char="•"/>
            </a:pPr>
            <a:r>
              <a:rPr lang="en-US" sz="3000" dirty="0">
                <a:solidFill>
                  <a:schemeClr val="tx1">
                    <a:lumMod val="75000"/>
                    <a:lumOff val="25000"/>
                  </a:schemeClr>
                </a:solidFill>
              </a:rPr>
              <a:t>Fully re-charged by solar (5.6 kW) daily</a:t>
            </a:r>
          </a:p>
          <a:p>
            <a:pPr marL="914400" lvl="1" indent="-457200">
              <a:buFont typeface="Arial"/>
              <a:buChar char="•"/>
            </a:pPr>
            <a:r>
              <a:rPr lang="en-US" sz="3000" dirty="0">
                <a:solidFill>
                  <a:schemeClr val="tx1">
                    <a:lumMod val="75000"/>
                    <a:lumOff val="25000"/>
                  </a:schemeClr>
                </a:solidFill>
              </a:rPr>
              <a:t>NOTE: No solar = 1 day only</a:t>
            </a:r>
          </a:p>
          <a:p>
            <a:endParaRPr lang="en-US" sz="3000" dirty="0">
              <a:solidFill>
                <a:schemeClr val="tx1">
                  <a:lumMod val="75000"/>
                  <a:lumOff val="25000"/>
                </a:schemeClr>
              </a:solidFill>
            </a:endParaRPr>
          </a:p>
          <a:p>
            <a:r>
              <a:rPr lang="en-US" sz="3000" b="1" dirty="0">
                <a:solidFill>
                  <a:schemeClr val="tx1">
                    <a:lumMod val="75000"/>
                    <a:lumOff val="25000"/>
                  </a:schemeClr>
                </a:solidFill>
              </a:rPr>
              <a:t>What will run when the power is out:</a:t>
            </a:r>
            <a:endParaRPr lang="en-US" sz="3000" dirty="0">
              <a:solidFill>
                <a:schemeClr val="tx1">
                  <a:lumMod val="75000"/>
                  <a:lumOff val="25000"/>
                </a:schemeClr>
              </a:solidFill>
            </a:endParaRPr>
          </a:p>
          <a:p>
            <a:pPr marL="914400" lvl="1" indent="-457200">
              <a:buFont typeface="Arial"/>
              <a:buChar char="•"/>
            </a:pPr>
            <a:r>
              <a:rPr lang="en-US" sz="3000" dirty="0">
                <a:solidFill>
                  <a:schemeClr val="tx1">
                    <a:lumMod val="75000"/>
                    <a:lumOff val="25000"/>
                  </a:schemeClr>
                </a:solidFill>
              </a:rPr>
              <a:t>Refrigerator; small microwave</a:t>
            </a:r>
          </a:p>
          <a:p>
            <a:pPr marL="914400" lvl="1" indent="-457200">
              <a:buFont typeface="Arial"/>
              <a:buChar char="•"/>
            </a:pPr>
            <a:r>
              <a:rPr lang="en-US" sz="3000" dirty="0">
                <a:solidFill>
                  <a:schemeClr val="tx1">
                    <a:lumMod val="75000"/>
                    <a:lumOff val="25000"/>
                  </a:schemeClr>
                </a:solidFill>
              </a:rPr>
              <a:t>Some lights; some outlets</a:t>
            </a:r>
          </a:p>
          <a:p>
            <a:pPr marL="914400" lvl="1" indent="-457200">
              <a:buFont typeface="Arial"/>
              <a:buChar char="•"/>
            </a:pPr>
            <a:r>
              <a:rPr lang="en-US" sz="3000" dirty="0">
                <a:solidFill>
                  <a:schemeClr val="tx1">
                    <a:lumMod val="75000"/>
                    <a:lumOff val="25000"/>
                  </a:schemeClr>
                </a:solidFill>
              </a:rPr>
              <a:t>Cable modem</a:t>
            </a:r>
          </a:p>
          <a:p>
            <a:r>
              <a:rPr lang="en-US" sz="3000" b="1" dirty="0">
                <a:solidFill>
                  <a:schemeClr val="tx1">
                    <a:lumMod val="75000"/>
                    <a:lumOff val="25000"/>
                  </a:schemeClr>
                </a:solidFill>
              </a:rPr>
              <a:t>What they chose not to power:</a:t>
            </a:r>
          </a:p>
          <a:p>
            <a:pPr marL="914400" lvl="1" indent="-457200">
              <a:buFont typeface="Arial"/>
              <a:buChar char="•"/>
            </a:pPr>
            <a:r>
              <a:rPr lang="en-US" sz="3000" dirty="0">
                <a:solidFill>
                  <a:schemeClr val="tx1">
                    <a:lumMod val="75000"/>
                    <a:lumOff val="25000"/>
                  </a:schemeClr>
                </a:solidFill>
              </a:rPr>
              <a:t>Stove; dryer; electric water heater</a:t>
            </a:r>
          </a:p>
        </p:txBody>
      </p:sp>
      <p:sp>
        <p:nvSpPr>
          <p:cNvPr id="12" name="Content Placeholder 1"/>
          <p:cNvSpPr txBox="1">
            <a:spLocks/>
          </p:cNvSpPr>
          <p:nvPr/>
        </p:nvSpPr>
        <p:spPr>
          <a:xfrm>
            <a:off x="1214064" y="272812"/>
            <a:ext cx="9065678" cy="695782"/>
          </a:xfrm>
          <a:prstGeom prst="rect">
            <a:avLst/>
          </a:prstGeom>
        </p:spPr>
        <p:txBody>
          <a:bodyPr vert="horz" lIns="91440" tIns="45720" rIns="91440" bIns="45720" rtlCol="0">
            <a:normAutofit fontScale="92500"/>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000" dirty="0">
                <a:solidFill>
                  <a:schemeClr val="bg1"/>
                </a:solidFill>
                <a:latin typeface="Franklin Gothic Medium" panose="020B0603020102020204" pitchFamily="34" charset="0"/>
              </a:rPr>
              <a:t>What can batteries power? (small example)</a:t>
            </a:r>
          </a:p>
        </p:txBody>
      </p:sp>
    </p:spTree>
    <p:extLst>
      <p:ext uri="{BB962C8B-B14F-4D97-AF65-F5344CB8AC3E}">
        <p14:creationId xmlns:p14="http://schemas.microsoft.com/office/powerpoint/2010/main" val="15392601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796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000" dirty="0">
              <a:solidFill>
                <a:schemeClr val="bg1"/>
              </a:solidFill>
              <a:latin typeface="Calibri"/>
              <a:cs typeface="Calibri"/>
            </a:endParaRPr>
          </a:p>
        </p:txBody>
      </p:sp>
      <p:sp>
        <p:nvSpPr>
          <p:cNvPr id="8" name="Subtitle 2">
            <a:extLst>
              <a:ext uri="{FF2B5EF4-FFF2-40B4-BE49-F238E27FC236}">
                <a16:creationId xmlns="" xmlns:a16="http://schemas.microsoft.com/office/drawing/2014/main" id="{BB9493BB-AA80-49CB-814B-79FF8908D7B2}"/>
              </a:ext>
            </a:extLst>
          </p:cNvPr>
          <p:cNvSpPr txBox="1">
            <a:spLocks/>
          </p:cNvSpPr>
          <p:nvPr/>
        </p:nvSpPr>
        <p:spPr>
          <a:xfrm>
            <a:off x="1524000" y="191353"/>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6000" dirty="0">
              <a:solidFill>
                <a:schemeClr val="bg1"/>
              </a:solidFill>
              <a:latin typeface="Franklin Gothic Medium" panose="020B0603020102020204" pitchFamily="34" charset="0"/>
              <a:cs typeface="Calibri"/>
            </a:endParaRPr>
          </a:p>
        </p:txBody>
      </p:sp>
      <p:pic>
        <p:nvPicPr>
          <p:cNvPr id="2" name="Picture 1"/>
          <p:cNvPicPr>
            <a:picLocks noChangeAspect="1"/>
          </p:cNvPicPr>
          <p:nvPr/>
        </p:nvPicPr>
        <p:blipFill>
          <a:blip r:embed="rId3"/>
          <a:stretch>
            <a:fillRect/>
          </a:stretch>
        </p:blipFill>
        <p:spPr>
          <a:xfrm>
            <a:off x="6434667" y="1469019"/>
            <a:ext cx="5316137" cy="4646303"/>
          </a:xfrm>
          <a:prstGeom prst="roundRect">
            <a:avLst/>
          </a:prstGeom>
        </p:spPr>
      </p:pic>
      <p:sp>
        <p:nvSpPr>
          <p:cNvPr id="3" name="TextBox 2"/>
          <p:cNvSpPr txBox="1"/>
          <p:nvPr/>
        </p:nvSpPr>
        <p:spPr>
          <a:xfrm>
            <a:off x="8531333" y="5599259"/>
            <a:ext cx="1612942" cy="369332"/>
          </a:xfrm>
          <a:prstGeom prst="rect">
            <a:avLst/>
          </a:prstGeom>
          <a:noFill/>
        </p:spPr>
        <p:txBody>
          <a:bodyPr wrap="none" rtlCol="0">
            <a:spAutoFit/>
          </a:bodyPr>
          <a:lstStyle/>
          <a:p>
            <a:r>
              <a:rPr lang="en-US" dirty="0"/>
              <a:t>Source: </a:t>
            </a:r>
            <a:r>
              <a:rPr lang="en-US" dirty="0" err="1"/>
              <a:t>Sunrun</a:t>
            </a:r>
            <a:endParaRPr lang="en-US" dirty="0"/>
          </a:p>
        </p:txBody>
      </p:sp>
      <p:sp>
        <p:nvSpPr>
          <p:cNvPr id="6" name="TextBox 5"/>
          <p:cNvSpPr txBox="1"/>
          <p:nvPr/>
        </p:nvSpPr>
        <p:spPr>
          <a:xfrm>
            <a:off x="2680975" y="246078"/>
            <a:ext cx="7796926" cy="707886"/>
          </a:xfrm>
          <a:prstGeom prst="rect">
            <a:avLst/>
          </a:prstGeom>
          <a:noFill/>
        </p:spPr>
        <p:txBody>
          <a:bodyPr wrap="none" rtlCol="0">
            <a:spAutoFit/>
          </a:bodyPr>
          <a:lstStyle/>
          <a:p>
            <a:r>
              <a:rPr lang="en-US" sz="4000" dirty="0">
                <a:solidFill>
                  <a:schemeClr val="bg1"/>
                </a:solidFill>
                <a:latin typeface="Franklin Gothic Medium"/>
                <a:cs typeface="Franklin Gothic Medium"/>
              </a:rPr>
              <a:t>How does storage work with solar?</a:t>
            </a:r>
          </a:p>
        </p:txBody>
      </p:sp>
      <p:sp>
        <p:nvSpPr>
          <p:cNvPr id="10" name="TextBox 9"/>
          <p:cNvSpPr txBox="1"/>
          <p:nvPr/>
        </p:nvSpPr>
        <p:spPr>
          <a:xfrm>
            <a:off x="820495" y="1745456"/>
            <a:ext cx="5096933" cy="4154983"/>
          </a:xfrm>
          <a:prstGeom prst="rect">
            <a:avLst/>
          </a:prstGeom>
          <a:noFill/>
        </p:spPr>
        <p:txBody>
          <a:bodyPr wrap="square" rtlCol="0">
            <a:spAutoFit/>
          </a:bodyPr>
          <a:lstStyle/>
          <a:p>
            <a:r>
              <a:rPr lang="en-US" sz="2400" b="1" dirty="0"/>
              <a:t>Installation:</a:t>
            </a:r>
          </a:p>
          <a:p>
            <a:pPr marL="285750" indent="-285750">
              <a:buFont typeface="Arial" charset="0"/>
              <a:buChar char="•"/>
            </a:pPr>
            <a:r>
              <a:rPr lang="en-US" sz="2400" dirty="0"/>
              <a:t>Same time as solar or retrofitted</a:t>
            </a:r>
          </a:p>
          <a:p>
            <a:pPr marL="285750" indent="-285750">
              <a:buFont typeface="Arial" charset="0"/>
              <a:buChar char="•"/>
            </a:pPr>
            <a:r>
              <a:rPr lang="en-US" sz="2400" dirty="0"/>
              <a:t>May require additional hardware</a:t>
            </a:r>
          </a:p>
          <a:p>
            <a:endParaRPr lang="en-US" sz="2400" dirty="0"/>
          </a:p>
          <a:p>
            <a:r>
              <a:rPr lang="en-US" sz="2400" b="1" dirty="0"/>
              <a:t>Solar + Storage:</a:t>
            </a:r>
          </a:p>
          <a:p>
            <a:pPr marL="285750" indent="-285750">
              <a:buFont typeface="Arial" charset="0"/>
              <a:buChar char="•"/>
            </a:pPr>
            <a:r>
              <a:rPr lang="en-US" sz="2400" dirty="0"/>
              <a:t>Solar charges batteries for later use</a:t>
            </a:r>
          </a:p>
          <a:p>
            <a:pPr marL="285750" indent="-285750">
              <a:buFont typeface="Arial" charset="0"/>
              <a:buChar char="•"/>
            </a:pPr>
            <a:r>
              <a:rPr lang="en-US" sz="2400" dirty="0"/>
              <a:t>Grid energy can also charge batteries</a:t>
            </a:r>
          </a:p>
          <a:p>
            <a:pPr marL="285750" indent="-285750">
              <a:buFont typeface="Arial" charset="0"/>
              <a:buChar char="•"/>
            </a:pPr>
            <a:r>
              <a:rPr lang="en-US" sz="2400" dirty="0"/>
              <a:t>Small amounts of energy keep batteries “topped off” </a:t>
            </a:r>
          </a:p>
          <a:p>
            <a:pPr marL="285750" indent="-285750">
              <a:buFont typeface="Arial" charset="0"/>
              <a:buChar char="•"/>
            </a:pPr>
            <a:r>
              <a:rPr lang="en-US" sz="2400" dirty="0"/>
              <a:t>Batteries only kick in (automatically!) when power is out</a:t>
            </a:r>
          </a:p>
        </p:txBody>
      </p:sp>
    </p:spTree>
    <p:extLst>
      <p:ext uri="{BB962C8B-B14F-4D97-AF65-F5344CB8AC3E}">
        <p14:creationId xmlns:p14="http://schemas.microsoft.com/office/powerpoint/2010/main" val="10538924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796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000" dirty="0">
              <a:solidFill>
                <a:schemeClr val="bg1"/>
              </a:solidFill>
              <a:latin typeface="Calibri"/>
              <a:cs typeface="Calibri"/>
            </a:endParaRPr>
          </a:p>
        </p:txBody>
      </p:sp>
      <p:sp>
        <p:nvSpPr>
          <p:cNvPr id="8" name="Subtitle 2">
            <a:extLst>
              <a:ext uri="{FF2B5EF4-FFF2-40B4-BE49-F238E27FC236}">
                <a16:creationId xmlns="" xmlns:a16="http://schemas.microsoft.com/office/drawing/2014/main" id="{BB9493BB-AA80-49CB-814B-79FF8908D7B2}"/>
              </a:ext>
            </a:extLst>
          </p:cNvPr>
          <p:cNvSpPr txBox="1">
            <a:spLocks/>
          </p:cNvSpPr>
          <p:nvPr/>
        </p:nvSpPr>
        <p:spPr>
          <a:xfrm>
            <a:off x="1524000" y="191353"/>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6000" dirty="0">
              <a:solidFill>
                <a:schemeClr val="bg1"/>
              </a:solidFill>
              <a:latin typeface="Franklin Gothic Medium" panose="020B0603020102020204" pitchFamily="34" charset="0"/>
              <a:cs typeface="Calibri"/>
            </a:endParaRPr>
          </a:p>
        </p:txBody>
      </p:sp>
      <p:sp>
        <p:nvSpPr>
          <p:cNvPr id="10" name="TextBox 9"/>
          <p:cNvSpPr txBox="1"/>
          <p:nvPr/>
        </p:nvSpPr>
        <p:spPr>
          <a:xfrm>
            <a:off x="3761759" y="209234"/>
            <a:ext cx="4898747" cy="707886"/>
          </a:xfrm>
          <a:prstGeom prst="rect">
            <a:avLst/>
          </a:prstGeom>
          <a:noFill/>
        </p:spPr>
        <p:txBody>
          <a:bodyPr wrap="none" rtlCol="0">
            <a:spAutoFit/>
          </a:bodyPr>
          <a:lstStyle/>
          <a:p>
            <a:r>
              <a:rPr lang="en-US" sz="4000" dirty="0">
                <a:solidFill>
                  <a:schemeClr val="bg1"/>
                </a:solidFill>
                <a:latin typeface="Franklin Gothic Medium"/>
                <a:cs typeface="Franklin Gothic Medium"/>
              </a:rPr>
              <a:t>How is storage sized?</a:t>
            </a:r>
          </a:p>
        </p:txBody>
      </p:sp>
      <p:sp>
        <p:nvSpPr>
          <p:cNvPr id="11" name="TextBox 10"/>
          <p:cNvSpPr txBox="1"/>
          <p:nvPr/>
        </p:nvSpPr>
        <p:spPr>
          <a:xfrm>
            <a:off x="1263928" y="1505621"/>
            <a:ext cx="2927204" cy="584776"/>
          </a:xfrm>
          <a:prstGeom prst="rect">
            <a:avLst/>
          </a:prstGeom>
          <a:noFill/>
        </p:spPr>
        <p:txBody>
          <a:bodyPr wrap="none" rtlCol="0">
            <a:spAutoFit/>
          </a:bodyPr>
          <a:lstStyle/>
          <a:p>
            <a:r>
              <a:rPr lang="en-US" sz="3200" dirty="0"/>
              <a:t>Energy vs Power</a:t>
            </a:r>
          </a:p>
        </p:txBody>
      </p:sp>
      <p:sp>
        <p:nvSpPr>
          <p:cNvPr id="19" name="TextBox 18"/>
          <p:cNvSpPr txBox="1"/>
          <p:nvPr/>
        </p:nvSpPr>
        <p:spPr>
          <a:xfrm>
            <a:off x="5685293" y="1813770"/>
            <a:ext cx="6261206" cy="1200328"/>
          </a:xfrm>
          <a:prstGeom prst="rect">
            <a:avLst/>
          </a:prstGeom>
          <a:noFill/>
        </p:spPr>
        <p:txBody>
          <a:bodyPr wrap="square" rtlCol="0">
            <a:spAutoFit/>
          </a:bodyPr>
          <a:lstStyle/>
          <a:p>
            <a:r>
              <a:rPr lang="en-US" sz="2400" b="1" dirty="0"/>
              <a:t>Energy</a:t>
            </a:r>
          </a:p>
          <a:p>
            <a:pPr marL="285750" indent="-285750">
              <a:buFont typeface="Arial" charset="0"/>
              <a:buChar char="•"/>
            </a:pPr>
            <a:r>
              <a:rPr lang="en-US" sz="2400" dirty="0"/>
              <a:t>Amount of work the battery can do </a:t>
            </a:r>
            <a:r>
              <a:rPr lang="en-US" sz="2400" u="sng" dirty="0"/>
              <a:t>over time</a:t>
            </a:r>
          </a:p>
          <a:p>
            <a:pPr marL="285750" indent="-285750">
              <a:buFont typeface="Arial" charset="0"/>
              <a:buChar char="•"/>
            </a:pPr>
            <a:r>
              <a:rPr lang="en-US" sz="2400" dirty="0"/>
              <a:t>Measured in kWh</a:t>
            </a:r>
          </a:p>
        </p:txBody>
      </p:sp>
      <p:sp>
        <p:nvSpPr>
          <p:cNvPr id="20" name="TextBox 19"/>
          <p:cNvSpPr txBox="1"/>
          <p:nvPr/>
        </p:nvSpPr>
        <p:spPr>
          <a:xfrm>
            <a:off x="5685293" y="3056979"/>
            <a:ext cx="5959033" cy="1200328"/>
          </a:xfrm>
          <a:prstGeom prst="rect">
            <a:avLst/>
          </a:prstGeom>
          <a:noFill/>
        </p:spPr>
        <p:txBody>
          <a:bodyPr wrap="square" rtlCol="0">
            <a:spAutoFit/>
          </a:bodyPr>
          <a:lstStyle/>
          <a:p>
            <a:r>
              <a:rPr lang="en-US" sz="2400" b="1" dirty="0"/>
              <a:t>Power</a:t>
            </a:r>
          </a:p>
          <a:p>
            <a:pPr marL="285750" indent="-285750">
              <a:buFont typeface="Arial" charset="0"/>
              <a:buChar char="•"/>
            </a:pPr>
            <a:r>
              <a:rPr lang="en-US" sz="2400" dirty="0"/>
              <a:t>Maximum work it can do </a:t>
            </a:r>
            <a:r>
              <a:rPr lang="en-US" sz="2400" u="sng" dirty="0"/>
              <a:t>at any given time</a:t>
            </a:r>
          </a:p>
          <a:p>
            <a:pPr marL="285750" indent="-285750">
              <a:buFont typeface="Arial" charset="0"/>
              <a:buChar char="•"/>
            </a:pPr>
            <a:r>
              <a:rPr lang="en-US" sz="2400" dirty="0"/>
              <a:t>Measured in kW</a:t>
            </a:r>
          </a:p>
        </p:txBody>
      </p:sp>
      <p:sp>
        <p:nvSpPr>
          <p:cNvPr id="21" name="TextBox 20"/>
          <p:cNvSpPr txBox="1"/>
          <p:nvPr/>
        </p:nvSpPr>
        <p:spPr>
          <a:xfrm>
            <a:off x="5685293" y="4331053"/>
            <a:ext cx="6371240" cy="1569660"/>
          </a:xfrm>
          <a:prstGeom prst="rect">
            <a:avLst/>
          </a:prstGeom>
          <a:noFill/>
        </p:spPr>
        <p:txBody>
          <a:bodyPr wrap="square" rtlCol="0">
            <a:spAutoFit/>
          </a:bodyPr>
          <a:lstStyle/>
          <a:p>
            <a:r>
              <a:rPr lang="en-US" sz="2400" b="1" dirty="0"/>
              <a:t>Your storage system will be custom for you:</a:t>
            </a:r>
          </a:p>
          <a:p>
            <a:pPr marL="285750" indent="-285750">
              <a:buFont typeface="Arial" charset="0"/>
              <a:buChar char="•"/>
            </a:pPr>
            <a:r>
              <a:rPr lang="en-US" sz="2400" dirty="0"/>
              <a:t>How much energy do you consume?</a:t>
            </a:r>
          </a:p>
          <a:p>
            <a:pPr marL="285750" indent="-285750">
              <a:buFont typeface="Arial" charset="0"/>
              <a:buChar char="•"/>
            </a:pPr>
            <a:r>
              <a:rPr lang="en-US" sz="2400" dirty="0"/>
              <a:t>What do you need to power during an outage?</a:t>
            </a:r>
          </a:p>
          <a:p>
            <a:pPr marL="285750" indent="-285750">
              <a:buFont typeface="Arial" charset="0"/>
              <a:buChar char="•"/>
            </a:pPr>
            <a:r>
              <a:rPr lang="en-US" sz="2400" dirty="0"/>
              <a:t>Available space for storage?</a:t>
            </a:r>
          </a:p>
        </p:txBody>
      </p:sp>
      <p:pic>
        <p:nvPicPr>
          <p:cNvPr id="22" name="Picture 2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3632" y="2243767"/>
            <a:ext cx="4594323" cy="3999772"/>
          </a:xfrm>
          <a:prstGeom prst="roundRect">
            <a:avLst/>
          </a:prstGeom>
        </p:spPr>
      </p:pic>
      <p:sp>
        <p:nvSpPr>
          <p:cNvPr id="23" name="TextBox 22"/>
          <p:cNvSpPr txBox="1"/>
          <p:nvPr/>
        </p:nvSpPr>
        <p:spPr>
          <a:xfrm>
            <a:off x="1795623" y="6300852"/>
            <a:ext cx="1803699" cy="369332"/>
          </a:xfrm>
          <a:prstGeom prst="rect">
            <a:avLst/>
          </a:prstGeom>
          <a:noFill/>
        </p:spPr>
        <p:txBody>
          <a:bodyPr wrap="none" rtlCol="0">
            <a:spAutoFit/>
          </a:bodyPr>
          <a:lstStyle/>
          <a:p>
            <a:r>
              <a:rPr lang="en-US" dirty="0"/>
              <a:t>Source: </a:t>
            </a:r>
            <a:r>
              <a:rPr lang="en-US" dirty="0" err="1"/>
              <a:t>SimpliPhi</a:t>
            </a:r>
            <a:endParaRPr lang="en-US" dirty="0"/>
          </a:p>
        </p:txBody>
      </p:sp>
    </p:spTree>
    <p:extLst>
      <p:ext uri="{BB962C8B-B14F-4D97-AF65-F5344CB8AC3E}">
        <p14:creationId xmlns:p14="http://schemas.microsoft.com/office/powerpoint/2010/main" val="162898606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48030" y="272812"/>
            <a:ext cx="9148635" cy="695782"/>
          </a:xfrm>
        </p:spPr>
        <p:txBody>
          <a:bodyPr>
            <a:normAutofit/>
          </a:bodyPr>
          <a:lstStyle/>
          <a:p>
            <a:pPr marL="0" indent="0" algn="ctr">
              <a:buNone/>
            </a:pPr>
            <a:r>
              <a:rPr lang="en-US" sz="4000" dirty="0" smtClean="0">
                <a:solidFill>
                  <a:schemeClr val="bg1"/>
                </a:solidFill>
                <a:latin typeface="Franklin Gothic Medium" panose="020B0603020102020204" pitchFamily="34" charset="0"/>
              </a:rPr>
              <a:t>Connecting your batteries to your home</a:t>
            </a:r>
            <a:endParaRPr lang="en-US" sz="4000" dirty="0">
              <a:solidFill>
                <a:schemeClr val="bg1"/>
              </a:solidFill>
              <a:latin typeface="Franklin Gothic Medium" panose="020B0603020102020204" pitchFamily="34" charset="0"/>
            </a:endParaRPr>
          </a:p>
        </p:txBody>
      </p:sp>
      <p:sp>
        <p:nvSpPr>
          <p:cNvPr id="7" name="Subtitle 2"/>
          <p:cNvSpPr txBox="1">
            <a:spLocks/>
          </p:cNvSpPr>
          <p:nvPr/>
        </p:nvSpPr>
        <p:spPr>
          <a:xfrm>
            <a:off x="1796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000" dirty="0">
              <a:solidFill>
                <a:schemeClr val="bg1"/>
              </a:solidFill>
              <a:latin typeface="Calibri"/>
              <a:cs typeface="Calibri"/>
            </a:endParaRPr>
          </a:p>
        </p:txBody>
      </p:sp>
      <p:sp>
        <p:nvSpPr>
          <p:cNvPr id="8" name="Subtitle 2">
            <a:extLst>
              <a:ext uri="{FF2B5EF4-FFF2-40B4-BE49-F238E27FC236}">
                <a16:creationId xmlns="" xmlns:a16="http://schemas.microsoft.com/office/drawing/2014/main" id="{BB9493BB-AA80-49CB-814B-79FF8908D7B2}"/>
              </a:ext>
            </a:extLst>
          </p:cNvPr>
          <p:cNvSpPr txBox="1">
            <a:spLocks/>
          </p:cNvSpPr>
          <p:nvPr/>
        </p:nvSpPr>
        <p:spPr>
          <a:xfrm>
            <a:off x="1524000" y="191353"/>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6000" dirty="0">
              <a:solidFill>
                <a:schemeClr val="bg1"/>
              </a:solidFill>
              <a:latin typeface="Franklin Gothic Medium" panose="020B0603020102020204" pitchFamily="34" charset="0"/>
              <a:cs typeface="Calibri"/>
            </a:endParaRPr>
          </a:p>
        </p:txBody>
      </p:sp>
      <p:sp>
        <p:nvSpPr>
          <p:cNvPr id="9" name="TextBox 8"/>
          <p:cNvSpPr txBox="1"/>
          <p:nvPr/>
        </p:nvSpPr>
        <p:spPr>
          <a:xfrm>
            <a:off x="1348030" y="1513956"/>
            <a:ext cx="3533362" cy="584776"/>
          </a:xfrm>
          <a:prstGeom prst="rect">
            <a:avLst/>
          </a:prstGeom>
          <a:noFill/>
        </p:spPr>
        <p:txBody>
          <a:bodyPr wrap="square" rtlCol="0">
            <a:spAutoFit/>
          </a:bodyPr>
          <a:lstStyle/>
          <a:p>
            <a:pPr algn="ctr"/>
            <a:r>
              <a:rPr lang="en-US" sz="3200" dirty="0"/>
              <a:t>“AC Coupled”</a:t>
            </a:r>
          </a:p>
        </p:txBody>
      </p:sp>
      <p:sp>
        <p:nvSpPr>
          <p:cNvPr id="10" name="TextBox 9"/>
          <p:cNvSpPr txBox="1"/>
          <p:nvPr/>
        </p:nvSpPr>
        <p:spPr>
          <a:xfrm>
            <a:off x="6963302" y="1513956"/>
            <a:ext cx="3533362" cy="584776"/>
          </a:xfrm>
          <a:prstGeom prst="rect">
            <a:avLst/>
          </a:prstGeom>
          <a:noFill/>
        </p:spPr>
        <p:txBody>
          <a:bodyPr wrap="square" rtlCol="0">
            <a:spAutoFit/>
          </a:bodyPr>
          <a:lstStyle/>
          <a:p>
            <a:pPr algn="ctr"/>
            <a:r>
              <a:rPr lang="en-US" sz="3200" dirty="0"/>
              <a:t>“DC Coupled”</a:t>
            </a:r>
          </a:p>
        </p:txBody>
      </p:sp>
      <p:sp>
        <p:nvSpPr>
          <p:cNvPr id="11" name="Rounded Rectangle 10"/>
          <p:cNvSpPr/>
          <p:nvPr/>
        </p:nvSpPr>
        <p:spPr>
          <a:xfrm>
            <a:off x="598224" y="2354743"/>
            <a:ext cx="5100415" cy="3483777"/>
          </a:xfrm>
          <a:prstGeom prst="round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TextBox 12"/>
          <p:cNvSpPr txBox="1"/>
          <p:nvPr/>
        </p:nvSpPr>
        <p:spPr>
          <a:xfrm>
            <a:off x="1071152" y="3046552"/>
            <a:ext cx="1508108" cy="83099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400" dirty="0"/>
              <a:t>Solar</a:t>
            </a:r>
          </a:p>
          <a:p>
            <a:pPr algn="ctr"/>
            <a:r>
              <a:rPr lang="en-US" sz="2400" dirty="0"/>
              <a:t>Panels</a:t>
            </a:r>
          </a:p>
        </p:txBody>
      </p:sp>
      <p:sp>
        <p:nvSpPr>
          <p:cNvPr id="14" name="TextBox 13"/>
          <p:cNvSpPr txBox="1"/>
          <p:nvPr/>
        </p:nvSpPr>
        <p:spPr>
          <a:xfrm>
            <a:off x="1071152" y="4174764"/>
            <a:ext cx="1508108" cy="46166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400" dirty="0"/>
              <a:t>Inverter</a:t>
            </a:r>
          </a:p>
        </p:txBody>
      </p:sp>
      <p:sp>
        <p:nvSpPr>
          <p:cNvPr id="18" name="Rounded Rectangle 17"/>
          <p:cNvSpPr/>
          <p:nvPr/>
        </p:nvSpPr>
        <p:spPr>
          <a:xfrm>
            <a:off x="3029830" y="2553040"/>
            <a:ext cx="2515788" cy="3077229"/>
          </a:xfrm>
          <a:prstGeom prst="roundRect">
            <a:avLst/>
          </a:prstGeom>
          <a:noFill/>
          <a:ln w="38100" cmpd="sng">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9" name="TextBox 18"/>
          <p:cNvSpPr txBox="1"/>
          <p:nvPr/>
        </p:nvSpPr>
        <p:spPr>
          <a:xfrm>
            <a:off x="2877625" y="3007478"/>
            <a:ext cx="2821014" cy="892552"/>
          </a:xfrm>
          <a:prstGeom prst="rect">
            <a:avLst/>
          </a:prstGeom>
          <a:noFill/>
        </p:spPr>
        <p:txBody>
          <a:bodyPr wrap="square" rtlCol="0">
            <a:spAutoFit/>
          </a:bodyPr>
          <a:lstStyle/>
          <a:p>
            <a:pPr algn="ctr"/>
            <a:r>
              <a:rPr lang="en-US" sz="2600" dirty="0"/>
              <a:t>Standard Home</a:t>
            </a:r>
          </a:p>
          <a:p>
            <a:pPr algn="ctr"/>
            <a:r>
              <a:rPr lang="en-US" sz="2600" dirty="0"/>
              <a:t>Electrical System</a:t>
            </a:r>
          </a:p>
        </p:txBody>
      </p:sp>
      <p:sp>
        <p:nvSpPr>
          <p:cNvPr id="20" name="Rounded Rectangle 19"/>
          <p:cNvSpPr/>
          <p:nvPr/>
        </p:nvSpPr>
        <p:spPr>
          <a:xfrm>
            <a:off x="6305308" y="2299092"/>
            <a:ext cx="5100415" cy="3483777"/>
          </a:xfrm>
          <a:prstGeom prst="round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1" name="TextBox 20"/>
          <p:cNvSpPr txBox="1"/>
          <p:nvPr/>
        </p:nvSpPr>
        <p:spPr>
          <a:xfrm>
            <a:off x="6717650" y="2990901"/>
            <a:ext cx="1568694" cy="830997"/>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400" dirty="0"/>
              <a:t>Solar</a:t>
            </a:r>
          </a:p>
          <a:p>
            <a:pPr algn="ctr"/>
            <a:r>
              <a:rPr lang="en-US" sz="2400" dirty="0"/>
              <a:t>Panels</a:t>
            </a:r>
          </a:p>
        </p:txBody>
      </p:sp>
      <p:sp>
        <p:nvSpPr>
          <p:cNvPr id="22" name="TextBox 21"/>
          <p:cNvSpPr txBox="1"/>
          <p:nvPr/>
        </p:nvSpPr>
        <p:spPr>
          <a:xfrm>
            <a:off x="6717650" y="4219024"/>
            <a:ext cx="1568694" cy="46166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400" dirty="0"/>
              <a:t>Inverter(s)</a:t>
            </a:r>
          </a:p>
        </p:txBody>
      </p:sp>
      <p:sp>
        <p:nvSpPr>
          <p:cNvPr id="23" name="TextBox 22"/>
          <p:cNvSpPr txBox="1"/>
          <p:nvPr/>
        </p:nvSpPr>
        <p:spPr>
          <a:xfrm>
            <a:off x="6717650" y="4911521"/>
            <a:ext cx="1568694" cy="46166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400" dirty="0"/>
              <a:t>Batteries</a:t>
            </a:r>
          </a:p>
        </p:txBody>
      </p:sp>
      <p:sp>
        <p:nvSpPr>
          <p:cNvPr id="24" name="Rounded Rectangle 23"/>
          <p:cNvSpPr/>
          <p:nvPr/>
        </p:nvSpPr>
        <p:spPr>
          <a:xfrm>
            <a:off x="8736914" y="2497389"/>
            <a:ext cx="2515788" cy="3077229"/>
          </a:xfrm>
          <a:prstGeom prst="roundRect">
            <a:avLst/>
          </a:prstGeom>
          <a:noFill/>
          <a:ln w="38100" cmpd="sng">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5" name="TextBox 24"/>
          <p:cNvSpPr txBox="1"/>
          <p:nvPr/>
        </p:nvSpPr>
        <p:spPr>
          <a:xfrm>
            <a:off x="8584709" y="2984997"/>
            <a:ext cx="2821014" cy="892552"/>
          </a:xfrm>
          <a:prstGeom prst="rect">
            <a:avLst/>
          </a:prstGeom>
          <a:noFill/>
        </p:spPr>
        <p:txBody>
          <a:bodyPr wrap="square" rtlCol="0">
            <a:spAutoFit/>
          </a:bodyPr>
          <a:lstStyle/>
          <a:p>
            <a:pPr algn="ctr"/>
            <a:r>
              <a:rPr lang="en-US" sz="2600" dirty="0"/>
              <a:t>Standard Home</a:t>
            </a:r>
          </a:p>
          <a:p>
            <a:pPr algn="ctr"/>
            <a:r>
              <a:rPr lang="en-US" sz="2600" dirty="0"/>
              <a:t>Electrical System</a:t>
            </a:r>
          </a:p>
        </p:txBody>
      </p:sp>
      <p:sp>
        <p:nvSpPr>
          <p:cNvPr id="28" name="TextBox 27"/>
          <p:cNvSpPr txBox="1"/>
          <p:nvPr/>
        </p:nvSpPr>
        <p:spPr>
          <a:xfrm>
            <a:off x="3503574" y="4177235"/>
            <a:ext cx="1568694" cy="46166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400" dirty="0"/>
              <a:t>Inverter</a:t>
            </a:r>
          </a:p>
        </p:txBody>
      </p:sp>
      <p:sp>
        <p:nvSpPr>
          <p:cNvPr id="29" name="TextBox 28"/>
          <p:cNvSpPr txBox="1"/>
          <p:nvPr/>
        </p:nvSpPr>
        <p:spPr>
          <a:xfrm>
            <a:off x="3503574" y="4869732"/>
            <a:ext cx="1568694" cy="46166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2400" dirty="0"/>
              <a:t>Batteries</a:t>
            </a:r>
          </a:p>
        </p:txBody>
      </p:sp>
    </p:spTree>
    <p:extLst>
      <p:ext uri="{BB962C8B-B14F-4D97-AF65-F5344CB8AC3E}">
        <p14:creationId xmlns:p14="http://schemas.microsoft.com/office/powerpoint/2010/main" val="15102752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1796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000" dirty="0">
              <a:solidFill>
                <a:schemeClr val="bg1"/>
              </a:solidFill>
              <a:latin typeface="Calibri"/>
              <a:cs typeface="Calibri"/>
            </a:endParaRPr>
          </a:p>
        </p:txBody>
      </p:sp>
      <p:sp>
        <p:nvSpPr>
          <p:cNvPr id="8" name="Subtitle 2">
            <a:extLst>
              <a:ext uri="{FF2B5EF4-FFF2-40B4-BE49-F238E27FC236}">
                <a16:creationId xmlns="" xmlns:a16="http://schemas.microsoft.com/office/drawing/2014/main" id="{BB9493BB-AA80-49CB-814B-79FF8908D7B2}"/>
              </a:ext>
            </a:extLst>
          </p:cNvPr>
          <p:cNvSpPr txBox="1">
            <a:spLocks/>
          </p:cNvSpPr>
          <p:nvPr/>
        </p:nvSpPr>
        <p:spPr>
          <a:xfrm>
            <a:off x="1524000" y="191353"/>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6000" dirty="0">
              <a:solidFill>
                <a:schemeClr val="bg1"/>
              </a:solidFill>
              <a:latin typeface="Franklin Gothic Medium" panose="020B0603020102020204" pitchFamily="34" charset="0"/>
              <a:cs typeface="Calibri"/>
            </a:endParaRPr>
          </a:p>
        </p:txBody>
      </p:sp>
      <p:sp>
        <p:nvSpPr>
          <p:cNvPr id="2" name="TextBox 1"/>
          <p:cNvSpPr txBox="1"/>
          <p:nvPr/>
        </p:nvSpPr>
        <p:spPr>
          <a:xfrm>
            <a:off x="2818712" y="231172"/>
            <a:ext cx="6809577" cy="707886"/>
          </a:xfrm>
          <a:prstGeom prst="rect">
            <a:avLst/>
          </a:prstGeom>
          <a:noFill/>
        </p:spPr>
        <p:txBody>
          <a:bodyPr wrap="none" rtlCol="0">
            <a:spAutoFit/>
          </a:bodyPr>
          <a:lstStyle/>
          <a:p>
            <a:r>
              <a:rPr lang="en-US" sz="4000" dirty="0">
                <a:solidFill>
                  <a:schemeClr val="bg1"/>
                </a:solidFill>
                <a:latin typeface="Franklin Gothic Medium"/>
                <a:cs typeface="Franklin Gothic Medium"/>
              </a:rPr>
              <a:t>Most common home batteries</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4981" y="1752664"/>
            <a:ext cx="1726702" cy="1726702"/>
          </a:xfrm>
          <a:prstGeom prst="rect">
            <a:avLst/>
          </a:prstGeom>
        </p:spPr>
      </p:pic>
      <p:sp>
        <p:nvSpPr>
          <p:cNvPr id="4" name="TextBox 3"/>
          <p:cNvSpPr txBox="1"/>
          <p:nvPr/>
        </p:nvSpPr>
        <p:spPr>
          <a:xfrm>
            <a:off x="1070623" y="1277028"/>
            <a:ext cx="1451038" cy="461665"/>
          </a:xfrm>
          <a:prstGeom prst="rect">
            <a:avLst/>
          </a:prstGeom>
          <a:noFill/>
        </p:spPr>
        <p:txBody>
          <a:bodyPr wrap="none" rtlCol="0">
            <a:spAutoFit/>
          </a:bodyPr>
          <a:lstStyle/>
          <a:p>
            <a:r>
              <a:rPr lang="en-US" sz="2400" b="1" dirty="0"/>
              <a:t>Lead-acid </a:t>
            </a:r>
          </a:p>
        </p:txBody>
      </p:sp>
      <p:sp>
        <p:nvSpPr>
          <p:cNvPr id="5" name="TextBox 4"/>
          <p:cNvSpPr txBox="1"/>
          <p:nvPr/>
        </p:nvSpPr>
        <p:spPr>
          <a:xfrm>
            <a:off x="297675" y="3546320"/>
            <a:ext cx="4088122" cy="3139321"/>
          </a:xfrm>
          <a:prstGeom prst="rect">
            <a:avLst/>
          </a:prstGeom>
          <a:noFill/>
        </p:spPr>
        <p:txBody>
          <a:bodyPr wrap="square" rtlCol="0">
            <a:spAutoFit/>
          </a:bodyPr>
          <a:lstStyle/>
          <a:p>
            <a:r>
              <a:rPr lang="en-US" sz="2200" u="sng" dirty="0"/>
              <a:t>Pros:</a:t>
            </a:r>
          </a:p>
          <a:p>
            <a:pPr marL="285750" indent="-285750">
              <a:buFont typeface="Arial" charset="0"/>
              <a:buChar char="•"/>
            </a:pPr>
            <a:r>
              <a:rPr lang="en-US" sz="2200" dirty="0"/>
              <a:t>Lower upfront cost</a:t>
            </a:r>
          </a:p>
          <a:p>
            <a:pPr marL="285750" indent="-285750">
              <a:buFont typeface="Arial" charset="0"/>
              <a:buChar char="•"/>
            </a:pPr>
            <a:r>
              <a:rPr lang="en-US" sz="2200" dirty="0"/>
              <a:t>Tried and true</a:t>
            </a:r>
          </a:p>
          <a:p>
            <a:r>
              <a:rPr lang="en-US" sz="2200" u="sng" dirty="0"/>
              <a:t>Cons:</a:t>
            </a:r>
          </a:p>
          <a:p>
            <a:pPr marL="285750" indent="-285750">
              <a:buFont typeface="Arial" charset="0"/>
              <a:buChar char="•"/>
            </a:pPr>
            <a:r>
              <a:rPr lang="en-US" sz="2200" dirty="0"/>
              <a:t>Maintenance requirement</a:t>
            </a:r>
          </a:p>
          <a:p>
            <a:pPr marL="285750" indent="-285750">
              <a:buFont typeface="Arial" charset="0"/>
              <a:buChar char="•"/>
            </a:pPr>
            <a:r>
              <a:rPr lang="en-US" sz="2200" dirty="0"/>
              <a:t>Slow energy discharge (power)</a:t>
            </a:r>
          </a:p>
          <a:p>
            <a:pPr marL="285750" indent="-285750">
              <a:buFont typeface="Arial" charset="0"/>
              <a:buChar char="•"/>
            </a:pPr>
            <a:r>
              <a:rPr lang="en-US" sz="2200" dirty="0"/>
              <a:t>High space requirement</a:t>
            </a:r>
          </a:p>
          <a:p>
            <a:pPr marL="285750" indent="-285750">
              <a:buFont typeface="Arial" charset="0"/>
              <a:buChar char="•"/>
            </a:pPr>
            <a:r>
              <a:rPr lang="en-US" sz="2200" dirty="0"/>
              <a:t>Shorter lifespan</a:t>
            </a:r>
          </a:p>
          <a:p>
            <a:pPr marL="285750" indent="-285750">
              <a:buFont typeface="Arial" charset="0"/>
              <a:buChar char="•"/>
            </a:pPr>
            <a:r>
              <a:rPr lang="en-US" sz="2200" dirty="0"/>
              <a:t>Less usable energy per cycle</a:t>
            </a: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20468" y="1774015"/>
            <a:ext cx="2068093" cy="1530388"/>
          </a:xfrm>
          <a:prstGeom prst="rect">
            <a:avLst/>
          </a:prstGeom>
        </p:spPr>
      </p:pic>
      <p:sp>
        <p:nvSpPr>
          <p:cNvPr id="10" name="TextBox 9"/>
          <p:cNvSpPr txBox="1"/>
          <p:nvPr/>
        </p:nvSpPr>
        <p:spPr>
          <a:xfrm>
            <a:off x="5297544" y="1277027"/>
            <a:ext cx="1635634" cy="461665"/>
          </a:xfrm>
          <a:prstGeom prst="rect">
            <a:avLst/>
          </a:prstGeom>
          <a:noFill/>
        </p:spPr>
        <p:txBody>
          <a:bodyPr wrap="none" rtlCol="0">
            <a:spAutoFit/>
          </a:bodyPr>
          <a:lstStyle/>
          <a:p>
            <a:r>
              <a:rPr lang="en-US" sz="2400" b="1" dirty="0"/>
              <a:t>Lithium Ion</a:t>
            </a:r>
          </a:p>
        </p:txBody>
      </p:sp>
      <p:sp>
        <p:nvSpPr>
          <p:cNvPr id="11" name="TextBox 10"/>
          <p:cNvSpPr txBox="1"/>
          <p:nvPr/>
        </p:nvSpPr>
        <p:spPr>
          <a:xfrm>
            <a:off x="4736180" y="3546319"/>
            <a:ext cx="4119953" cy="3139321"/>
          </a:xfrm>
          <a:prstGeom prst="rect">
            <a:avLst/>
          </a:prstGeom>
          <a:noFill/>
        </p:spPr>
        <p:txBody>
          <a:bodyPr wrap="square" rtlCol="0">
            <a:spAutoFit/>
          </a:bodyPr>
          <a:lstStyle/>
          <a:p>
            <a:r>
              <a:rPr lang="en-US" sz="2200" u="sng" dirty="0"/>
              <a:t>Pros:</a:t>
            </a:r>
          </a:p>
          <a:p>
            <a:pPr marL="285750" indent="-285750">
              <a:buFont typeface="Arial" charset="0"/>
              <a:buChar char="•"/>
            </a:pPr>
            <a:r>
              <a:rPr lang="en-US" sz="2200" dirty="0"/>
              <a:t>High energy density</a:t>
            </a:r>
          </a:p>
          <a:p>
            <a:pPr marL="285750" indent="-285750">
              <a:buFont typeface="Arial" charset="0"/>
              <a:buChar char="•"/>
            </a:pPr>
            <a:r>
              <a:rPr lang="en-US" sz="2200" dirty="0"/>
              <a:t>Lower lifetime costs</a:t>
            </a:r>
          </a:p>
          <a:p>
            <a:pPr marL="285750" indent="-285750">
              <a:buFont typeface="Arial" charset="0"/>
              <a:buChar char="•"/>
            </a:pPr>
            <a:r>
              <a:rPr lang="en-US" sz="2200" dirty="0"/>
              <a:t>Longer lifespan</a:t>
            </a:r>
          </a:p>
          <a:p>
            <a:pPr marL="285750" indent="-285750">
              <a:buFont typeface="Arial" charset="0"/>
              <a:buChar char="•"/>
            </a:pPr>
            <a:r>
              <a:rPr lang="en-US" sz="2200" dirty="0"/>
              <a:t>Small space requirement</a:t>
            </a:r>
          </a:p>
          <a:p>
            <a:pPr marL="285750" indent="-285750">
              <a:buFont typeface="Arial" charset="0"/>
              <a:buChar char="•"/>
            </a:pPr>
            <a:r>
              <a:rPr lang="en-US" sz="2200" dirty="0"/>
              <a:t>More usable energy per cycle</a:t>
            </a:r>
          </a:p>
          <a:p>
            <a:r>
              <a:rPr lang="en-US" sz="2200" u="sng" dirty="0"/>
              <a:t>Cons:</a:t>
            </a:r>
          </a:p>
          <a:p>
            <a:pPr marL="285750" indent="-285750">
              <a:buFont typeface="Arial" charset="0"/>
              <a:buChar char="•"/>
            </a:pPr>
            <a:r>
              <a:rPr lang="en-US" sz="2200" dirty="0"/>
              <a:t>Higher upfront cost</a:t>
            </a:r>
          </a:p>
          <a:p>
            <a:pPr marL="285750" indent="-285750">
              <a:buFont typeface="Arial" charset="0"/>
              <a:buChar char="•"/>
            </a:pPr>
            <a:r>
              <a:rPr lang="en-US" sz="2200" dirty="0"/>
              <a:t>Newer to market</a:t>
            </a:r>
          </a:p>
        </p:txBody>
      </p:sp>
      <p:sp>
        <p:nvSpPr>
          <p:cNvPr id="6" name="Cloud 5"/>
          <p:cNvSpPr/>
          <p:nvPr/>
        </p:nvSpPr>
        <p:spPr>
          <a:xfrm>
            <a:off x="7998251" y="1662890"/>
            <a:ext cx="3014134" cy="1752639"/>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But wait, there’s more!</a:t>
            </a:r>
          </a:p>
        </p:txBody>
      </p:sp>
      <p:sp>
        <p:nvSpPr>
          <p:cNvPr id="14" name="Oval 13"/>
          <p:cNvSpPr/>
          <p:nvPr/>
        </p:nvSpPr>
        <p:spPr>
          <a:xfrm>
            <a:off x="10015624" y="3415530"/>
            <a:ext cx="652376" cy="6167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10498667" y="4184631"/>
            <a:ext cx="478644" cy="38737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8856133" y="4842935"/>
            <a:ext cx="2963334" cy="1200329"/>
          </a:xfrm>
          <a:prstGeom prst="rect">
            <a:avLst/>
          </a:prstGeom>
          <a:noFill/>
        </p:spPr>
        <p:txBody>
          <a:bodyPr wrap="square" rtlCol="0">
            <a:spAutoFit/>
          </a:bodyPr>
          <a:lstStyle/>
          <a:p>
            <a:r>
              <a:rPr lang="en-US" dirty="0"/>
              <a:t>There are other chemistries used in battery applications, but their deployment is </a:t>
            </a:r>
            <a:r>
              <a:rPr lang="en-US" b="1" dirty="0"/>
              <a:t>much less common</a:t>
            </a:r>
          </a:p>
        </p:txBody>
      </p:sp>
    </p:spTree>
    <p:extLst>
      <p:ext uri="{BB962C8B-B14F-4D97-AF65-F5344CB8AC3E}">
        <p14:creationId xmlns:p14="http://schemas.microsoft.com/office/powerpoint/2010/main" val="9590091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211681" y="272812"/>
            <a:ext cx="11772709" cy="69578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000" dirty="0">
                <a:solidFill>
                  <a:schemeClr val="bg1"/>
                </a:solidFill>
                <a:latin typeface="Franklin Gothic Medium" panose="020B0603020102020204" pitchFamily="34" charset="0"/>
              </a:rPr>
              <a:t>Operations and Maintenance</a:t>
            </a:r>
          </a:p>
        </p:txBody>
      </p:sp>
      <p:sp>
        <p:nvSpPr>
          <p:cNvPr id="5" name="TextBox 4"/>
          <p:cNvSpPr txBox="1"/>
          <p:nvPr/>
        </p:nvSpPr>
        <p:spPr>
          <a:xfrm>
            <a:off x="3367915" y="1174034"/>
            <a:ext cx="5178777" cy="646331"/>
          </a:xfrm>
          <a:prstGeom prst="rect">
            <a:avLst/>
          </a:prstGeom>
          <a:noFill/>
        </p:spPr>
        <p:txBody>
          <a:bodyPr wrap="square" rtlCol="0">
            <a:spAutoFit/>
          </a:bodyPr>
          <a:lstStyle/>
          <a:p>
            <a:pPr algn="ctr"/>
            <a:r>
              <a:rPr lang="en-US" sz="3600" dirty="0"/>
              <a:t>Space Requirements </a:t>
            </a:r>
          </a:p>
        </p:txBody>
      </p:sp>
      <p:sp>
        <p:nvSpPr>
          <p:cNvPr id="6" name="TextBox 5"/>
          <p:cNvSpPr txBox="1"/>
          <p:nvPr/>
        </p:nvSpPr>
        <p:spPr>
          <a:xfrm>
            <a:off x="4894843" y="4548928"/>
            <a:ext cx="4600222" cy="1754327"/>
          </a:xfrm>
          <a:prstGeom prst="rect">
            <a:avLst/>
          </a:prstGeom>
          <a:noFill/>
        </p:spPr>
        <p:txBody>
          <a:bodyPr wrap="square" rtlCol="0">
            <a:spAutoFit/>
          </a:bodyPr>
          <a:lstStyle/>
          <a:p>
            <a:r>
              <a:rPr lang="en-US" sz="2400" b="1" dirty="0"/>
              <a:t>Lithium Ion</a:t>
            </a:r>
          </a:p>
          <a:p>
            <a:endParaRPr lang="en-US" dirty="0"/>
          </a:p>
          <a:p>
            <a:pPr marL="285750" indent="-285750">
              <a:buFont typeface="Arial"/>
              <a:buChar char="•"/>
            </a:pPr>
            <a:r>
              <a:rPr lang="en-US" sz="2200" dirty="0"/>
              <a:t>Single, larger box</a:t>
            </a:r>
          </a:p>
          <a:p>
            <a:pPr marL="285750" indent="-285750">
              <a:buFont typeface="Arial"/>
              <a:buChar char="•"/>
            </a:pPr>
            <a:r>
              <a:rPr lang="en-US" sz="2200" dirty="0"/>
              <a:t>Wall-mounted or floor-mounted</a:t>
            </a:r>
          </a:p>
          <a:p>
            <a:pPr marL="285750" indent="-285750">
              <a:buFont typeface="Arial"/>
              <a:buChar char="•"/>
            </a:pPr>
            <a:r>
              <a:rPr lang="en-US" sz="2200" dirty="0"/>
              <a:t>Can often also be wired together</a:t>
            </a:r>
          </a:p>
        </p:txBody>
      </p:sp>
      <p:sp>
        <p:nvSpPr>
          <p:cNvPr id="7" name="TextBox 6"/>
          <p:cNvSpPr txBox="1"/>
          <p:nvPr/>
        </p:nvSpPr>
        <p:spPr>
          <a:xfrm>
            <a:off x="3435642" y="2043859"/>
            <a:ext cx="5018034" cy="2092881"/>
          </a:xfrm>
          <a:prstGeom prst="rect">
            <a:avLst/>
          </a:prstGeom>
          <a:noFill/>
        </p:spPr>
        <p:txBody>
          <a:bodyPr wrap="square" rtlCol="0">
            <a:spAutoFit/>
          </a:bodyPr>
          <a:lstStyle/>
          <a:p>
            <a:r>
              <a:rPr lang="en-US" sz="2400" b="1" dirty="0"/>
              <a:t>Lead Acid</a:t>
            </a:r>
          </a:p>
          <a:p>
            <a:endParaRPr lang="en-US" dirty="0"/>
          </a:p>
          <a:p>
            <a:pPr marL="285750" indent="-285750">
              <a:buFont typeface="Arial"/>
              <a:buChar char="•"/>
            </a:pPr>
            <a:r>
              <a:rPr lang="en-US" sz="2200" dirty="0"/>
              <a:t>Small, shoe box-sized battery</a:t>
            </a:r>
          </a:p>
          <a:p>
            <a:pPr marL="285750" indent="-285750">
              <a:buFont typeface="Arial"/>
              <a:buChar char="•"/>
            </a:pPr>
            <a:r>
              <a:rPr lang="en-US" sz="2200" dirty="0"/>
              <a:t>Wired together in a group</a:t>
            </a:r>
          </a:p>
          <a:p>
            <a:pPr marL="285750" indent="-285750">
              <a:buFont typeface="Arial"/>
              <a:buChar char="•"/>
            </a:pPr>
            <a:r>
              <a:rPr lang="en-US" sz="2200" dirty="0"/>
              <a:t>Can sit directly on floor or shelf</a:t>
            </a:r>
          </a:p>
          <a:p>
            <a:pPr marL="285750" indent="-285750">
              <a:buFont typeface="Arial"/>
              <a:buChar char="•"/>
            </a:pPr>
            <a:r>
              <a:rPr lang="en-US" sz="2200" dirty="0"/>
              <a:t>Requires more space </a:t>
            </a:r>
          </a:p>
        </p:txBody>
      </p:sp>
      <p:sp>
        <p:nvSpPr>
          <p:cNvPr id="11" name="TextBox 10"/>
          <p:cNvSpPr txBox="1"/>
          <p:nvPr/>
        </p:nvSpPr>
        <p:spPr>
          <a:xfrm>
            <a:off x="276198" y="5237661"/>
            <a:ext cx="3091717" cy="307777"/>
          </a:xfrm>
          <a:prstGeom prst="rect">
            <a:avLst/>
          </a:prstGeom>
          <a:noFill/>
        </p:spPr>
        <p:txBody>
          <a:bodyPr wrap="square" rtlCol="0">
            <a:spAutoFit/>
          </a:bodyPr>
          <a:lstStyle/>
          <a:p>
            <a:r>
              <a:rPr lang="en-US" sz="1400" dirty="0"/>
              <a:t>Source: Fire Mountain Solar</a:t>
            </a: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04671" y="2682472"/>
            <a:ext cx="3962044" cy="2823488"/>
          </a:xfrm>
          <a:prstGeom prst="roundRect">
            <a:avLst/>
          </a:prstGeom>
        </p:spPr>
      </p:pic>
      <p:sp>
        <p:nvSpPr>
          <p:cNvPr id="12" name="TextBox 11"/>
          <p:cNvSpPr txBox="1"/>
          <p:nvPr/>
        </p:nvSpPr>
        <p:spPr>
          <a:xfrm>
            <a:off x="9716926" y="5579109"/>
            <a:ext cx="2267464" cy="307777"/>
          </a:xfrm>
          <a:prstGeom prst="rect">
            <a:avLst/>
          </a:prstGeom>
          <a:noFill/>
        </p:spPr>
        <p:txBody>
          <a:bodyPr wrap="square" rtlCol="0">
            <a:spAutoFit/>
          </a:bodyPr>
          <a:lstStyle/>
          <a:p>
            <a:r>
              <a:rPr lang="en-US" sz="1400" dirty="0"/>
              <a:t>Source: Clean </a:t>
            </a:r>
            <a:r>
              <a:rPr lang="en-US" sz="1400" dirty="0" err="1"/>
              <a:t>Technica</a:t>
            </a:r>
            <a:endParaRPr lang="en-US" sz="1400" dirty="0"/>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2345" y="2322010"/>
            <a:ext cx="3135570" cy="2915651"/>
          </a:xfrm>
          <a:prstGeom prst="roundRect">
            <a:avLst/>
          </a:prstGeom>
        </p:spPr>
      </p:pic>
    </p:spTree>
    <p:extLst>
      <p:ext uri="{BB962C8B-B14F-4D97-AF65-F5344CB8AC3E}">
        <p14:creationId xmlns:p14="http://schemas.microsoft.com/office/powerpoint/2010/main" val="319849421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1681" y="272812"/>
            <a:ext cx="11772709" cy="695782"/>
          </a:xfrm>
        </p:spPr>
        <p:txBody>
          <a:bodyPr>
            <a:normAutofit/>
          </a:bodyPr>
          <a:lstStyle/>
          <a:p>
            <a:pPr marL="0" indent="0" algn="ctr">
              <a:buNone/>
            </a:pPr>
            <a:r>
              <a:rPr lang="en-US" sz="4000" dirty="0">
                <a:solidFill>
                  <a:schemeClr val="bg1"/>
                </a:solidFill>
                <a:latin typeface="Franklin Gothic Medium" panose="020B0603020102020204" pitchFamily="34" charset="0"/>
              </a:rPr>
              <a:t>Operations and Maintenance</a:t>
            </a:r>
          </a:p>
        </p:txBody>
      </p:sp>
      <p:sp>
        <p:nvSpPr>
          <p:cNvPr id="7" name="Subtitle 2"/>
          <p:cNvSpPr txBox="1">
            <a:spLocks/>
          </p:cNvSpPr>
          <p:nvPr/>
        </p:nvSpPr>
        <p:spPr>
          <a:xfrm>
            <a:off x="1796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000" dirty="0">
              <a:solidFill>
                <a:schemeClr val="bg1"/>
              </a:solidFill>
              <a:latin typeface="Calibri"/>
              <a:cs typeface="Calibri"/>
            </a:endParaRPr>
          </a:p>
        </p:txBody>
      </p:sp>
      <p:sp>
        <p:nvSpPr>
          <p:cNvPr id="8" name="Subtitle 2">
            <a:extLst>
              <a:ext uri="{FF2B5EF4-FFF2-40B4-BE49-F238E27FC236}">
                <a16:creationId xmlns="" xmlns:a16="http://schemas.microsoft.com/office/drawing/2014/main" id="{BB9493BB-AA80-49CB-814B-79FF8908D7B2}"/>
              </a:ext>
            </a:extLst>
          </p:cNvPr>
          <p:cNvSpPr txBox="1">
            <a:spLocks/>
          </p:cNvSpPr>
          <p:nvPr/>
        </p:nvSpPr>
        <p:spPr>
          <a:xfrm>
            <a:off x="1524000" y="191353"/>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6000" dirty="0">
              <a:solidFill>
                <a:schemeClr val="bg1"/>
              </a:solidFill>
              <a:latin typeface="Franklin Gothic Medium" panose="020B0603020102020204" pitchFamily="34" charset="0"/>
              <a:cs typeface="Calibri"/>
            </a:endParaRPr>
          </a:p>
        </p:txBody>
      </p:sp>
      <p:sp>
        <p:nvSpPr>
          <p:cNvPr id="5" name="TextBox 4"/>
          <p:cNvSpPr txBox="1"/>
          <p:nvPr/>
        </p:nvSpPr>
        <p:spPr>
          <a:xfrm>
            <a:off x="211681" y="2192832"/>
            <a:ext cx="8658766" cy="3785652"/>
          </a:xfrm>
          <a:prstGeom prst="rect">
            <a:avLst/>
          </a:prstGeom>
          <a:noFill/>
        </p:spPr>
        <p:txBody>
          <a:bodyPr wrap="square" rtlCol="0">
            <a:spAutoFit/>
          </a:bodyPr>
          <a:lstStyle/>
          <a:p>
            <a:pPr marL="285750" indent="-285750">
              <a:buFont typeface="Arial"/>
              <a:buChar char="•"/>
            </a:pPr>
            <a:r>
              <a:rPr lang="en-US" sz="2400" dirty="0"/>
              <a:t>Batteries function best in </a:t>
            </a:r>
            <a:r>
              <a:rPr lang="en-US" sz="2400" b="1" dirty="0"/>
              <a:t>controlled environments</a:t>
            </a:r>
          </a:p>
          <a:p>
            <a:pPr marL="285750" indent="-285750">
              <a:buFont typeface="Arial"/>
              <a:buChar char="•"/>
            </a:pPr>
            <a:r>
              <a:rPr lang="en-US" sz="2400" dirty="0"/>
              <a:t>Specific conditions depends on chemistry:</a:t>
            </a:r>
          </a:p>
          <a:p>
            <a:pPr marL="742950" lvl="1" indent="-285750">
              <a:buFont typeface="Arial"/>
              <a:buChar char="•"/>
            </a:pPr>
            <a:r>
              <a:rPr lang="en-US" sz="2400" dirty="0"/>
              <a:t>Lead-acid</a:t>
            </a:r>
          </a:p>
          <a:p>
            <a:pPr marL="1200150" lvl="2" indent="-285750">
              <a:buFont typeface="Arial"/>
              <a:buChar char="•"/>
            </a:pPr>
            <a:r>
              <a:rPr lang="en-US" sz="2400" dirty="0"/>
              <a:t>Stable temperatures (ideal: 50℉ – 80℉)</a:t>
            </a:r>
          </a:p>
          <a:p>
            <a:pPr marL="1200150" lvl="2" indent="-285750">
              <a:buFont typeface="Arial"/>
              <a:buChar char="•"/>
            </a:pPr>
            <a:r>
              <a:rPr lang="en-US" sz="2400" dirty="0"/>
              <a:t>No extreme heat or freezing air </a:t>
            </a:r>
          </a:p>
          <a:p>
            <a:pPr marL="1200150" lvl="2" indent="-285750">
              <a:buFont typeface="Arial"/>
              <a:buChar char="•"/>
            </a:pPr>
            <a:r>
              <a:rPr lang="en-US" sz="2400" dirty="0"/>
              <a:t>Often installed indoors (garage/basement)</a:t>
            </a:r>
          </a:p>
          <a:p>
            <a:pPr marL="1200150" lvl="2" indent="-285750">
              <a:buFont typeface="Arial"/>
              <a:buChar char="•"/>
            </a:pPr>
            <a:r>
              <a:rPr lang="en-US" sz="2400" dirty="0"/>
              <a:t>Special ventilation required for unsealed batteries</a:t>
            </a:r>
          </a:p>
          <a:p>
            <a:pPr marL="742950" lvl="1" indent="-285750">
              <a:buFont typeface="Arial"/>
              <a:buChar char="•"/>
            </a:pPr>
            <a:r>
              <a:rPr lang="en-US" sz="2400" dirty="0"/>
              <a:t>Lithium Ion</a:t>
            </a:r>
          </a:p>
          <a:p>
            <a:pPr marL="1200150" lvl="2" indent="-285750">
              <a:buFont typeface="Arial"/>
              <a:buChar char="•"/>
            </a:pPr>
            <a:r>
              <a:rPr lang="en-US" sz="2400" dirty="0"/>
              <a:t>Wider temperature range (~32℉ - 100℉)</a:t>
            </a:r>
          </a:p>
          <a:p>
            <a:pPr marL="1200150" lvl="2" indent="-285750">
              <a:buFont typeface="Arial"/>
              <a:buChar char="•"/>
            </a:pPr>
            <a:r>
              <a:rPr lang="en-US" sz="2400" dirty="0"/>
              <a:t>Some can be installed outdoors in stable climates</a:t>
            </a:r>
          </a:p>
        </p:txBody>
      </p:sp>
      <p:sp>
        <p:nvSpPr>
          <p:cNvPr id="6" name="TextBox 5"/>
          <p:cNvSpPr txBox="1"/>
          <p:nvPr/>
        </p:nvSpPr>
        <p:spPr>
          <a:xfrm>
            <a:off x="3886750" y="1204632"/>
            <a:ext cx="4422327" cy="646331"/>
          </a:xfrm>
          <a:prstGeom prst="rect">
            <a:avLst/>
          </a:prstGeom>
          <a:noFill/>
        </p:spPr>
        <p:txBody>
          <a:bodyPr wrap="square" rtlCol="0">
            <a:spAutoFit/>
          </a:bodyPr>
          <a:lstStyle/>
          <a:p>
            <a:r>
              <a:rPr lang="en-US" sz="3600" dirty="0"/>
              <a:t>Siting Considerations </a:t>
            </a:r>
          </a:p>
        </p:txBody>
      </p:sp>
      <p:pic>
        <p:nvPicPr>
          <p:cNvPr id="10" name="Picture 9" descr="images.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752562" y="2252863"/>
            <a:ext cx="4202158" cy="2796345"/>
          </a:xfrm>
          <a:prstGeom prst="roundRect">
            <a:avLst/>
          </a:prstGeom>
        </p:spPr>
      </p:pic>
    </p:spTree>
    <p:extLst>
      <p:ext uri="{BB962C8B-B14F-4D97-AF65-F5344CB8AC3E}">
        <p14:creationId xmlns:p14="http://schemas.microsoft.com/office/powerpoint/2010/main" val="66011574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62856" y="190276"/>
            <a:ext cx="11311467" cy="898298"/>
          </a:xfrm>
          <a:prstGeom prst="rect">
            <a:avLst/>
          </a:prstGeom>
        </p:spPr>
        <p:txBody>
          <a:bodyPr>
            <a:noAutofit/>
          </a:bodyPr>
          <a:lstStyle/>
          <a:p>
            <a:pPr marL="0" indent="0" algn="ctr">
              <a:lnSpc>
                <a:spcPct val="80000"/>
              </a:lnSpc>
              <a:buNone/>
            </a:pPr>
            <a:r>
              <a:rPr lang="en-US" sz="4800" b="1" dirty="0" smtClean="0">
                <a:solidFill>
                  <a:schemeClr val="bg1"/>
                </a:solidFill>
                <a:latin typeface="Calibri"/>
                <a:cs typeface="Calibri"/>
              </a:rPr>
              <a:t>Housekeeping</a:t>
            </a:r>
            <a:endParaRPr lang="en-US" sz="4000" dirty="0">
              <a:solidFill>
                <a:schemeClr val="bg1"/>
              </a:solidFill>
              <a:latin typeface="Calibri"/>
              <a:cs typeface="Calibri"/>
            </a:endParaRPr>
          </a:p>
        </p:txBody>
      </p:sp>
      <p:sp>
        <p:nvSpPr>
          <p:cNvPr id="4" name="Rectangle 3">
            <a:extLst>
              <a:ext uri="{FF2B5EF4-FFF2-40B4-BE49-F238E27FC236}">
                <a16:creationId xmlns="" xmlns:a16="http://schemas.microsoft.com/office/drawing/2014/main" id="{3FA7CD96-9E9A-9649-A4EB-B1EFD5262663}"/>
              </a:ext>
            </a:extLst>
          </p:cNvPr>
          <p:cNvSpPr/>
          <p:nvPr/>
        </p:nvSpPr>
        <p:spPr>
          <a:xfrm>
            <a:off x="362856" y="3453780"/>
            <a:ext cx="8664776" cy="1384995"/>
          </a:xfrm>
          <a:prstGeom prst="rect">
            <a:avLst/>
          </a:prstGeom>
        </p:spPr>
        <p:txBody>
          <a:bodyPr wrap="square">
            <a:spAutoFit/>
          </a:bodyPr>
          <a:lstStyle/>
          <a:p>
            <a:pPr marL="285750" indent="-285750">
              <a:buFont typeface="Arial" charset="0"/>
              <a:buChar char="•"/>
            </a:pPr>
            <a:r>
              <a:rPr lang="en-US" sz="2800" dirty="0" smtClean="0"/>
              <a:t>45 minutes + Q&amp;A</a:t>
            </a:r>
          </a:p>
          <a:p>
            <a:pPr marL="285750" indent="-285750">
              <a:buFont typeface="Arial" charset="0"/>
              <a:buChar char="•"/>
            </a:pPr>
            <a:r>
              <a:rPr lang="en-US" sz="2800" dirty="0" smtClean="0"/>
              <a:t>Send us questions via the Q&amp;A feature</a:t>
            </a:r>
          </a:p>
          <a:p>
            <a:pPr marL="285750" indent="-285750">
              <a:buFont typeface="Arial" charset="0"/>
              <a:buChar char="•"/>
            </a:pPr>
            <a:r>
              <a:rPr lang="en-US" sz="2800" dirty="0" smtClean="0"/>
              <a:t>We’ll post a recording + slides on our website</a:t>
            </a:r>
            <a:endParaRPr lang="en-US" sz="2800" dirty="0"/>
          </a:p>
        </p:txBody>
      </p:sp>
      <p:pic>
        <p:nvPicPr>
          <p:cNvPr id="5" name="Picture 4"/>
          <p:cNvPicPr>
            <a:picLocks noChangeAspect="1"/>
          </p:cNvPicPr>
          <p:nvPr/>
        </p:nvPicPr>
        <p:blipFill>
          <a:blip r:embed="rId3"/>
          <a:stretch>
            <a:fillRect/>
          </a:stretch>
        </p:blipFill>
        <p:spPr>
          <a:xfrm>
            <a:off x="1223200" y="1659056"/>
            <a:ext cx="7383585" cy="987944"/>
          </a:xfrm>
          <a:prstGeom prst="rect">
            <a:avLst/>
          </a:prstGeom>
        </p:spPr>
      </p:pic>
      <p:sp>
        <p:nvSpPr>
          <p:cNvPr id="6" name="Oval 5"/>
          <p:cNvSpPr/>
          <p:nvPr/>
        </p:nvSpPr>
        <p:spPr>
          <a:xfrm>
            <a:off x="3303170" y="1580904"/>
            <a:ext cx="1173480" cy="117348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p:cNvPicPr>
            <a:picLocks noChangeAspect="1"/>
          </p:cNvPicPr>
          <p:nvPr/>
        </p:nvPicPr>
        <p:blipFill>
          <a:blip r:embed="rId4"/>
          <a:stretch>
            <a:fillRect/>
          </a:stretch>
        </p:blipFill>
        <p:spPr>
          <a:xfrm>
            <a:off x="7502769" y="1819604"/>
            <a:ext cx="4346305" cy="4826955"/>
          </a:xfrm>
          <a:prstGeom prst="rect">
            <a:avLst/>
          </a:prstGeom>
        </p:spPr>
      </p:pic>
    </p:spTree>
    <p:extLst>
      <p:ext uri="{BB962C8B-B14F-4D97-AF65-F5344CB8AC3E}">
        <p14:creationId xmlns:p14="http://schemas.microsoft.com/office/powerpoint/2010/main" val="204306659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1681" y="272812"/>
            <a:ext cx="11772709" cy="695782"/>
          </a:xfrm>
        </p:spPr>
        <p:txBody>
          <a:bodyPr>
            <a:normAutofit/>
          </a:bodyPr>
          <a:lstStyle/>
          <a:p>
            <a:pPr marL="0" indent="0" algn="ctr">
              <a:buNone/>
            </a:pPr>
            <a:r>
              <a:rPr lang="en-US" sz="4000" dirty="0">
                <a:solidFill>
                  <a:schemeClr val="bg1"/>
                </a:solidFill>
                <a:latin typeface="Franklin Gothic Medium" panose="020B0603020102020204" pitchFamily="34" charset="0"/>
              </a:rPr>
              <a:t>Operations and Maintenance</a:t>
            </a:r>
          </a:p>
        </p:txBody>
      </p:sp>
      <p:sp>
        <p:nvSpPr>
          <p:cNvPr id="7" name="Subtitle 2"/>
          <p:cNvSpPr txBox="1">
            <a:spLocks/>
          </p:cNvSpPr>
          <p:nvPr/>
        </p:nvSpPr>
        <p:spPr>
          <a:xfrm>
            <a:off x="1796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000" dirty="0">
              <a:solidFill>
                <a:schemeClr val="bg1"/>
              </a:solidFill>
              <a:latin typeface="Calibri"/>
              <a:cs typeface="Calibri"/>
            </a:endParaRPr>
          </a:p>
        </p:txBody>
      </p:sp>
      <p:sp>
        <p:nvSpPr>
          <p:cNvPr id="8" name="Subtitle 2">
            <a:extLst>
              <a:ext uri="{FF2B5EF4-FFF2-40B4-BE49-F238E27FC236}">
                <a16:creationId xmlns="" xmlns:a16="http://schemas.microsoft.com/office/drawing/2014/main" id="{BB9493BB-AA80-49CB-814B-79FF8908D7B2}"/>
              </a:ext>
            </a:extLst>
          </p:cNvPr>
          <p:cNvSpPr txBox="1">
            <a:spLocks/>
          </p:cNvSpPr>
          <p:nvPr/>
        </p:nvSpPr>
        <p:spPr>
          <a:xfrm>
            <a:off x="1524000" y="191353"/>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6000" dirty="0">
              <a:solidFill>
                <a:schemeClr val="bg1"/>
              </a:solidFill>
              <a:latin typeface="Franklin Gothic Medium" panose="020B0603020102020204" pitchFamily="34" charset="0"/>
              <a:cs typeface="Calibri"/>
            </a:endParaRPr>
          </a:p>
        </p:txBody>
      </p:sp>
      <p:sp>
        <p:nvSpPr>
          <p:cNvPr id="3" name="TextBox 2"/>
          <p:cNvSpPr txBox="1"/>
          <p:nvPr/>
        </p:nvSpPr>
        <p:spPr>
          <a:xfrm>
            <a:off x="380999" y="1212224"/>
            <a:ext cx="8424333" cy="5539978"/>
          </a:xfrm>
          <a:prstGeom prst="rect">
            <a:avLst/>
          </a:prstGeom>
          <a:noFill/>
        </p:spPr>
        <p:txBody>
          <a:bodyPr wrap="square" rtlCol="0">
            <a:spAutoFit/>
          </a:bodyPr>
          <a:lstStyle/>
          <a:p>
            <a:pPr lvl="8"/>
            <a:r>
              <a:rPr lang="en-US" sz="3600" dirty="0"/>
              <a:t>       Warranties</a:t>
            </a:r>
          </a:p>
          <a:p>
            <a:endParaRPr lang="en-US" dirty="0"/>
          </a:p>
          <a:p>
            <a:pPr marL="285750" indent="-285750">
              <a:buFont typeface="Arial"/>
              <a:buChar char="•"/>
            </a:pPr>
            <a:r>
              <a:rPr lang="en-US" sz="2400" dirty="0"/>
              <a:t>Two common warranty types:</a:t>
            </a:r>
          </a:p>
          <a:p>
            <a:pPr marL="742950" lvl="1" indent="-285750">
              <a:buFont typeface="Arial"/>
              <a:buChar char="•"/>
            </a:pPr>
            <a:r>
              <a:rPr lang="en-US" sz="2400" dirty="0"/>
              <a:t>Specific time period (</a:t>
            </a:r>
            <a:r>
              <a:rPr lang="en-US" sz="2400" b="1" dirty="0"/>
              <a:t>years</a:t>
            </a:r>
            <a:r>
              <a:rPr lang="en-US" sz="2400" dirty="0"/>
              <a:t>) OR duration of use (</a:t>
            </a:r>
            <a:r>
              <a:rPr lang="en-US" sz="2400" b="1" dirty="0"/>
              <a:t>cycles</a:t>
            </a:r>
            <a:r>
              <a:rPr lang="en-US" sz="2400" dirty="0"/>
              <a:t>)</a:t>
            </a:r>
          </a:p>
          <a:p>
            <a:pPr lvl="1"/>
            <a:endParaRPr lang="en-US" sz="2400" dirty="0"/>
          </a:p>
          <a:p>
            <a:pPr marL="285750" indent="-285750">
              <a:buFont typeface="Arial"/>
              <a:buChar char="•"/>
            </a:pPr>
            <a:r>
              <a:rPr lang="en-US" sz="2400" dirty="0"/>
              <a:t>Typical Li-ion warranty: 10 years</a:t>
            </a:r>
          </a:p>
          <a:p>
            <a:pPr marL="285750" indent="-285750">
              <a:buFont typeface="Arial"/>
              <a:buChar char="•"/>
            </a:pPr>
            <a:r>
              <a:rPr lang="en-US" sz="2400" dirty="0"/>
              <a:t>Examples:</a:t>
            </a:r>
          </a:p>
          <a:p>
            <a:pPr marL="742950" lvl="1" indent="-285750">
              <a:buFont typeface="Arial"/>
              <a:buChar char="•"/>
            </a:pPr>
            <a:r>
              <a:rPr lang="en-US" sz="2400" dirty="0" err="1"/>
              <a:t>Sonnen</a:t>
            </a:r>
            <a:r>
              <a:rPr lang="en-US" sz="2400" dirty="0"/>
              <a:t>: 70% of max. capacity for 10,000 cycles (or 10 years)</a:t>
            </a:r>
          </a:p>
          <a:p>
            <a:pPr marL="742950" lvl="1" indent="-285750">
              <a:buFont typeface="Arial"/>
              <a:buChar char="•"/>
            </a:pPr>
            <a:r>
              <a:rPr lang="en-US" sz="2400" dirty="0"/>
              <a:t>Tesla: Free of defects for 10 years with unlimited cycles</a:t>
            </a:r>
          </a:p>
          <a:p>
            <a:pPr marL="285750" indent="-285750">
              <a:buFont typeface="Arial"/>
              <a:buChar char="•"/>
            </a:pPr>
            <a:r>
              <a:rPr lang="en-US" sz="2400" dirty="0"/>
              <a:t>Typical lead acid warranty: 2 to 5 years</a:t>
            </a:r>
          </a:p>
          <a:p>
            <a:pPr marL="285750" indent="-285750">
              <a:buFont typeface="Arial"/>
              <a:buChar char="•"/>
            </a:pPr>
            <a:r>
              <a:rPr lang="en-US" sz="2400" dirty="0"/>
              <a:t>Installer’s labor should be warranted (wiring) </a:t>
            </a:r>
          </a:p>
          <a:p>
            <a:pPr marL="285750" indent="-285750">
              <a:buFont typeface="Arial"/>
              <a:buChar char="•"/>
            </a:pPr>
            <a:endParaRPr lang="en-US" sz="2400" dirty="0"/>
          </a:p>
          <a:p>
            <a:r>
              <a:rPr lang="en-US" sz="2400" dirty="0"/>
              <a:t>Note: Solar panels are warranted for 25 years </a:t>
            </a:r>
          </a:p>
          <a:p>
            <a:pPr marL="285750" indent="-285750">
              <a:buFont typeface="Arial"/>
              <a:buChar char="•"/>
            </a:pPr>
            <a:endParaRPr lang="en-US" dirty="0"/>
          </a:p>
          <a:p>
            <a:endParaRPr lang="en-US" dirty="0"/>
          </a:p>
        </p:txBody>
      </p:sp>
      <p:sp>
        <p:nvSpPr>
          <p:cNvPr id="5" name="TextBox 4"/>
          <p:cNvSpPr txBox="1"/>
          <p:nvPr/>
        </p:nvSpPr>
        <p:spPr>
          <a:xfrm>
            <a:off x="479777" y="6212426"/>
            <a:ext cx="7400838" cy="307777"/>
          </a:xfrm>
          <a:prstGeom prst="rect">
            <a:avLst/>
          </a:prstGeom>
          <a:noFill/>
        </p:spPr>
        <p:txBody>
          <a:bodyPr wrap="square" rtlCol="0">
            <a:spAutoFit/>
          </a:bodyPr>
          <a:lstStyle/>
          <a:p>
            <a:r>
              <a:rPr lang="en-US" sz="1400" dirty="0"/>
              <a:t>Source: </a:t>
            </a:r>
            <a:r>
              <a:rPr lang="is-IS" sz="1400" dirty="0"/>
              <a:t>https://blog.pickmysolar.com/home-battery-backup-comparison-tesla-sonnenbatterie</a:t>
            </a:r>
            <a:r>
              <a:rPr lang="en-US" sz="1400" dirty="0"/>
              <a:t> </a:t>
            </a:r>
          </a:p>
        </p:txBody>
      </p:sp>
      <p:pic>
        <p:nvPicPr>
          <p:cNvPr id="6" name="Picture 5" descr="images-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46795" y="1181626"/>
            <a:ext cx="3443872" cy="2807654"/>
          </a:xfrm>
          <a:prstGeom prst="rect">
            <a:avLst/>
          </a:prstGeom>
        </p:spPr>
      </p:pic>
    </p:spTree>
    <p:extLst>
      <p:ext uri="{BB962C8B-B14F-4D97-AF65-F5344CB8AC3E}">
        <p14:creationId xmlns:p14="http://schemas.microsoft.com/office/powerpoint/2010/main" val="1045158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211681" y="272812"/>
            <a:ext cx="11772709" cy="69578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000" dirty="0">
                <a:solidFill>
                  <a:schemeClr val="bg1"/>
                </a:solidFill>
                <a:latin typeface="Franklin Gothic Medium" panose="020B0603020102020204" pitchFamily="34" charset="0"/>
              </a:rPr>
              <a:t>Other considerations</a:t>
            </a:r>
          </a:p>
        </p:txBody>
      </p:sp>
      <p:sp>
        <p:nvSpPr>
          <p:cNvPr id="7" name="TextBox 6"/>
          <p:cNvSpPr txBox="1"/>
          <p:nvPr/>
        </p:nvSpPr>
        <p:spPr>
          <a:xfrm>
            <a:off x="780703" y="2011220"/>
            <a:ext cx="6588027" cy="4062651"/>
          </a:xfrm>
          <a:prstGeom prst="rect">
            <a:avLst/>
          </a:prstGeom>
          <a:noFill/>
        </p:spPr>
        <p:txBody>
          <a:bodyPr wrap="square" rtlCol="0">
            <a:spAutoFit/>
          </a:bodyPr>
          <a:lstStyle/>
          <a:p>
            <a:pPr marL="285750" indent="-285750">
              <a:lnSpc>
                <a:spcPct val="120000"/>
              </a:lnSpc>
              <a:buFont typeface="Arial"/>
              <a:buChar char="•"/>
            </a:pPr>
            <a:r>
              <a:rPr lang="en-US" sz="3600" dirty="0" smtClean="0"/>
              <a:t>Insurance</a:t>
            </a:r>
          </a:p>
          <a:p>
            <a:pPr marL="285750" indent="-285750">
              <a:lnSpc>
                <a:spcPct val="120000"/>
              </a:lnSpc>
              <a:buFont typeface="Arial"/>
              <a:buChar char="•"/>
            </a:pPr>
            <a:r>
              <a:rPr lang="en-US" sz="3600" dirty="0" smtClean="0"/>
              <a:t>Local </a:t>
            </a:r>
            <a:r>
              <a:rPr lang="en-US" sz="3600" dirty="0"/>
              <a:t>permitting requirements</a:t>
            </a:r>
          </a:p>
          <a:p>
            <a:pPr marL="285750" indent="-285750">
              <a:lnSpc>
                <a:spcPct val="120000"/>
              </a:lnSpc>
              <a:buFont typeface="Arial"/>
              <a:buChar char="•"/>
            </a:pPr>
            <a:r>
              <a:rPr lang="en-US" sz="3600" dirty="0"/>
              <a:t>Utility requirements</a:t>
            </a:r>
          </a:p>
          <a:p>
            <a:pPr marL="285750" indent="-285750">
              <a:lnSpc>
                <a:spcPct val="120000"/>
              </a:lnSpc>
              <a:buFont typeface="Arial"/>
              <a:buChar char="•"/>
            </a:pPr>
            <a:r>
              <a:rPr lang="en-US" sz="3600" dirty="0"/>
              <a:t>Installer qualifications</a:t>
            </a:r>
          </a:p>
          <a:p>
            <a:pPr marL="285750" indent="-285750">
              <a:lnSpc>
                <a:spcPct val="120000"/>
              </a:lnSpc>
              <a:buFont typeface="Arial"/>
              <a:buChar char="•"/>
            </a:pPr>
            <a:r>
              <a:rPr lang="en-US" sz="3600" dirty="0"/>
              <a:t>Equipment availability</a:t>
            </a:r>
          </a:p>
          <a:p>
            <a:pPr marL="285750" indent="-285750">
              <a:lnSpc>
                <a:spcPct val="120000"/>
              </a:lnSpc>
              <a:buFont typeface="Arial"/>
              <a:buChar char="•"/>
            </a:pPr>
            <a:r>
              <a:rPr lang="en-US" sz="3600" dirty="0"/>
              <a:t>EVs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7478" y="3189258"/>
            <a:ext cx="4445788" cy="2460234"/>
          </a:xfrm>
          <a:prstGeom prst="roundRect">
            <a:avLst/>
          </a:prstGeom>
        </p:spPr>
      </p:pic>
      <p:sp>
        <p:nvSpPr>
          <p:cNvPr id="8" name="TextBox 7">
            <a:extLst>
              <a:ext uri="{FF2B5EF4-FFF2-40B4-BE49-F238E27FC236}">
                <a16:creationId xmlns="" xmlns:a16="http://schemas.microsoft.com/office/drawing/2014/main" id="{1D5F04DB-DEDA-354A-BA2D-2EFBB71F3C34}"/>
              </a:ext>
            </a:extLst>
          </p:cNvPr>
          <p:cNvSpPr txBox="1"/>
          <p:nvPr/>
        </p:nvSpPr>
        <p:spPr>
          <a:xfrm>
            <a:off x="7608862" y="5767017"/>
            <a:ext cx="2807567" cy="369332"/>
          </a:xfrm>
          <a:prstGeom prst="rect">
            <a:avLst/>
          </a:prstGeom>
          <a:noFill/>
        </p:spPr>
        <p:txBody>
          <a:bodyPr wrap="none" rtlCol="0">
            <a:spAutoFit/>
          </a:bodyPr>
          <a:lstStyle/>
          <a:p>
            <a:r>
              <a:rPr lang="en-US" dirty="0"/>
              <a:t>Source: www.24hplans.com</a:t>
            </a:r>
          </a:p>
        </p:txBody>
      </p:sp>
    </p:spTree>
    <p:extLst>
      <p:ext uri="{BB962C8B-B14F-4D97-AF65-F5344CB8AC3E}">
        <p14:creationId xmlns:p14="http://schemas.microsoft.com/office/powerpoint/2010/main" val="22579063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5" name="Subtitle 2"/>
          <p:cNvSpPr txBox="1">
            <a:spLocks/>
          </p:cNvSpPr>
          <p:nvPr/>
        </p:nvSpPr>
        <p:spPr>
          <a:xfrm>
            <a:off x="581324" y="2787726"/>
            <a:ext cx="11311467" cy="898525"/>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Calibri"/>
                <a:cs typeface="Calibri"/>
              </a:rPr>
              <a:t>Part 2: Economics</a:t>
            </a:r>
            <a:endParaRPr lang="en-US" sz="4000" dirty="0">
              <a:solidFill>
                <a:schemeClr val="bg1"/>
              </a:solidFill>
              <a:latin typeface="Calibri"/>
              <a:cs typeface="Calibri"/>
            </a:endParaRPr>
          </a:p>
        </p:txBody>
      </p:sp>
    </p:spTree>
    <p:extLst>
      <p:ext uri="{BB962C8B-B14F-4D97-AF65-F5344CB8AC3E}">
        <p14:creationId xmlns:p14="http://schemas.microsoft.com/office/powerpoint/2010/main" val="112175823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1681" y="272812"/>
            <a:ext cx="11772709" cy="695782"/>
          </a:xfrm>
        </p:spPr>
        <p:txBody>
          <a:bodyPr>
            <a:normAutofit/>
          </a:bodyPr>
          <a:lstStyle/>
          <a:p>
            <a:pPr marL="0" indent="0" algn="ctr">
              <a:buNone/>
            </a:pPr>
            <a:r>
              <a:rPr lang="en-US" sz="4000" dirty="0">
                <a:solidFill>
                  <a:schemeClr val="bg1"/>
                </a:solidFill>
                <a:latin typeface="Franklin Gothic Medium" panose="020B0603020102020204" pitchFamily="34" charset="0"/>
              </a:rPr>
              <a:t>Installing Storage with Solar vs. Later</a:t>
            </a:r>
          </a:p>
        </p:txBody>
      </p:sp>
      <p:sp>
        <p:nvSpPr>
          <p:cNvPr id="7" name="Subtitle 2"/>
          <p:cNvSpPr txBox="1">
            <a:spLocks/>
          </p:cNvSpPr>
          <p:nvPr/>
        </p:nvSpPr>
        <p:spPr>
          <a:xfrm>
            <a:off x="1796142" y="209234"/>
            <a:ext cx="8483600"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4000" dirty="0">
              <a:solidFill>
                <a:schemeClr val="bg1"/>
              </a:solidFill>
              <a:latin typeface="Calibri"/>
              <a:cs typeface="Calibri"/>
            </a:endParaRPr>
          </a:p>
        </p:txBody>
      </p:sp>
      <p:sp>
        <p:nvSpPr>
          <p:cNvPr id="8" name="Subtitle 2">
            <a:extLst>
              <a:ext uri="{FF2B5EF4-FFF2-40B4-BE49-F238E27FC236}">
                <a16:creationId xmlns="" xmlns:a16="http://schemas.microsoft.com/office/drawing/2014/main" id="{BB9493BB-AA80-49CB-814B-79FF8908D7B2}"/>
              </a:ext>
            </a:extLst>
          </p:cNvPr>
          <p:cNvSpPr txBox="1">
            <a:spLocks/>
          </p:cNvSpPr>
          <p:nvPr/>
        </p:nvSpPr>
        <p:spPr>
          <a:xfrm>
            <a:off x="1524000" y="191353"/>
            <a:ext cx="9144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None/>
            </a:pPr>
            <a:endParaRPr lang="en-US" sz="6000" dirty="0">
              <a:solidFill>
                <a:schemeClr val="bg1"/>
              </a:solidFill>
              <a:latin typeface="Franklin Gothic Medium" panose="020B0603020102020204" pitchFamily="34" charset="0"/>
              <a:cs typeface="Calibri"/>
            </a:endParaRPr>
          </a:p>
        </p:txBody>
      </p:sp>
      <p:sp>
        <p:nvSpPr>
          <p:cNvPr id="5" name="TextBox 4"/>
          <p:cNvSpPr txBox="1"/>
          <p:nvPr/>
        </p:nvSpPr>
        <p:spPr>
          <a:xfrm>
            <a:off x="6671747" y="1641533"/>
            <a:ext cx="4741333" cy="3760004"/>
          </a:xfrm>
          <a:prstGeom prst="rect">
            <a:avLst/>
          </a:prstGeom>
          <a:noFill/>
          <a:ln w="28575">
            <a:noFill/>
          </a:ln>
        </p:spPr>
        <p:txBody>
          <a:bodyPr wrap="square" rtlCol="0">
            <a:spAutoFit/>
          </a:bodyPr>
          <a:lstStyle/>
          <a:p>
            <a:r>
              <a:rPr lang="en-US" sz="2600" b="1" dirty="0"/>
              <a:t>Later</a:t>
            </a:r>
          </a:p>
          <a:p>
            <a:endParaRPr lang="en-US" sz="2600" b="1" dirty="0"/>
          </a:p>
          <a:p>
            <a:pPr marL="285750" indent="-285750">
              <a:lnSpc>
                <a:spcPct val="120000"/>
              </a:lnSpc>
              <a:buFont typeface="Arial"/>
              <a:buChar char="•"/>
            </a:pPr>
            <a:r>
              <a:rPr lang="en-US" sz="2600" dirty="0"/>
              <a:t>Solar now and wait for battery prices to fall further</a:t>
            </a:r>
          </a:p>
          <a:p>
            <a:pPr marL="285750" indent="-285750">
              <a:lnSpc>
                <a:spcPct val="120000"/>
              </a:lnSpc>
              <a:buFont typeface="Arial"/>
              <a:buChar char="•"/>
            </a:pPr>
            <a:r>
              <a:rPr lang="en-US" sz="2600" dirty="0"/>
              <a:t>Most likely AC-coupled </a:t>
            </a:r>
          </a:p>
          <a:p>
            <a:pPr marL="285750" indent="-285750">
              <a:lnSpc>
                <a:spcPct val="120000"/>
              </a:lnSpc>
              <a:buFont typeface="Arial"/>
              <a:buChar char="•"/>
            </a:pPr>
            <a:r>
              <a:rPr lang="en-US" sz="2600" dirty="0"/>
              <a:t>Requires an additional inverter</a:t>
            </a:r>
            <a:endParaRPr lang="en-US" sz="2600" b="1" dirty="0"/>
          </a:p>
          <a:p>
            <a:pPr marL="285750" indent="-285750">
              <a:lnSpc>
                <a:spcPct val="120000"/>
              </a:lnSpc>
              <a:buFont typeface="Arial"/>
              <a:buChar char="•"/>
            </a:pPr>
            <a:r>
              <a:rPr lang="en-US" sz="2600" dirty="0"/>
              <a:t>Uncertain eligibility for solar Federal Tax Credit</a:t>
            </a:r>
          </a:p>
        </p:txBody>
      </p:sp>
      <p:sp>
        <p:nvSpPr>
          <p:cNvPr id="19" name="TextBox 18"/>
          <p:cNvSpPr txBox="1"/>
          <p:nvPr/>
        </p:nvSpPr>
        <p:spPr>
          <a:xfrm>
            <a:off x="914521" y="1687430"/>
            <a:ext cx="5241773" cy="3279872"/>
          </a:xfrm>
          <a:prstGeom prst="rect">
            <a:avLst/>
          </a:prstGeom>
          <a:noFill/>
        </p:spPr>
        <p:txBody>
          <a:bodyPr wrap="square" rtlCol="0">
            <a:spAutoFit/>
          </a:bodyPr>
          <a:lstStyle/>
          <a:p>
            <a:r>
              <a:rPr lang="en-US" sz="2600" b="1" dirty="0"/>
              <a:t>With Solar</a:t>
            </a:r>
          </a:p>
          <a:p>
            <a:endParaRPr lang="en-US" sz="2600" b="1" dirty="0"/>
          </a:p>
          <a:p>
            <a:pPr marL="285750" indent="-285750">
              <a:lnSpc>
                <a:spcPct val="120000"/>
              </a:lnSpc>
              <a:buFont typeface="Arial"/>
              <a:buChar char="•"/>
            </a:pPr>
            <a:r>
              <a:rPr lang="en-US" sz="2600" dirty="0"/>
              <a:t>Immediate backup power benefits</a:t>
            </a:r>
          </a:p>
          <a:p>
            <a:pPr marL="285750" indent="-285750">
              <a:lnSpc>
                <a:spcPct val="120000"/>
              </a:lnSpc>
              <a:buFont typeface="Arial"/>
              <a:buChar char="•"/>
            </a:pPr>
            <a:r>
              <a:rPr lang="en-US" sz="2600" dirty="0"/>
              <a:t>May reduce some shared labor and admin costs by paying a contractor once instead of twice</a:t>
            </a:r>
          </a:p>
          <a:p>
            <a:pPr marL="285750" indent="-285750">
              <a:lnSpc>
                <a:spcPct val="120000"/>
              </a:lnSpc>
              <a:buFont typeface="Arial"/>
              <a:buChar char="•"/>
            </a:pPr>
            <a:r>
              <a:rPr lang="en-US" sz="2600" dirty="0"/>
              <a:t>Eligible for solar Federal Tax Credit</a:t>
            </a:r>
          </a:p>
        </p:txBody>
      </p:sp>
    </p:spTree>
    <p:extLst>
      <p:ext uri="{BB962C8B-B14F-4D97-AF65-F5344CB8AC3E}">
        <p14:creationId xmlns:p14="http://schemas.microsoft.com/office/powerpoint/2010/main" val="229543394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211681" y="272812"/>
            <a:ext cx="11772709" cy="69578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000" dirty="0">
                <a:solidFill>
                  <a:schemeClr val="bg1"/>
                </a:solidFill>
                <a:latin typeface="Franklin Gothic Medium" panose="020B0603020102020204" pitchFamily="34" charset="0"/>
              </a:rPr>
              <a:t>How is storage priced?</a:t>
            </a:r>
          </a:p>
        </p:txBody>
      </p:sp>
      <p:sp>
        <p:nvSpPr>
          <p:cNvPr id="5" name="TextBox 4"/>
          <p:cNvSpPr txBox="1"/>
          <p:nvPr/>
        </p:nvSpPr>
        <p:spPr>
          <a:xfrm>
            <a:off x="211681" y="1658610"/>
            <a:ext cx="11772709" cy="523220"/>
          </a:xfrm>
          <a:prstGeom prst="rect">
            <a:avLst/>
          </a:prstGeom>
          <a:noFill/>
        </p:spPr>
        <p:txBody>
          <a:bodyPr wrap="square" rtlCol="0">
            <a:spAutoFit/>
          </a:bodyPr>
          <a:lstStyle/>
          <a:p>
            <a:pPr algn="ctr"/>
            <a:r>
              <a:rPr lang="en-US" sz="2800" b="1" dirty="0"/>
              <a:t>Total cost </a:t>
            </a:r>
            <a:r>
              <a:rPr lang="en-US" sz="2800" dirty="0"/>
              <a:t>= hardware costs + installation costs + lifetime maintenance costs  </a:t>
            </a:r>
          </a:p>
        </p:txBody>
      </p:sp>
      <p:sp>
        <p:nvSpPr>
          <p:cNvPr id="6" name="Rectangle 5"/>
          <p:cNvSpPr/>
          <p:nvPr/>
        </p:nvSpPr>
        <p:spPr>
          <a:xfrm>
            <a:off x="677333" y="2418925"/>
            <a:ext cx="4233334" cy="3139321"/>
          </a:xfrm>
          <a:prstGeom prst="rect">
            <a:avLst/>
          </a:prstGeom>
          <a:ln>
            <a:solidFill>
              <a:schemeClr val="accent2"/>
            </a:solidFill>
          </a:ln>
        </p:spPr>
        <p:txBody>
          <a:bodyPr wrap="square">
            <a:spAutoFit/>
          </a:bodyPr>
          <a:lstStyle/>
          <a:p>
            <a:r>
              <a:rPr lang="en-US" sz="2200" b="1" dirty="0"/>
              <a:t>Hardware +</a:t>
            </a:r>
          </a:p>
          <a:p>
            <a:endParaRPr lang="en-US" sz="2200" dirty="0"/>
          </a:p>
          <a:p>
            <a:pPr marL="285750" indent="-285750">
              <a:buFont typeface="Arial"/>
              <a:buChar char="•"/>
            </a:pPr>
            <a:r>
              <a:rPr lang="en-US" sz="2200" dirty="0"/>
              <a:t>Price per kW (power)</a:t>
            </a:r>
          </a:p>
          <a:p>
            <a:r>
              <a:rPr lang="en-US" sz="2200" dirty="0"/>
              <a:t>          OR</a:t>
            </a:r>
          </a:p>
          <a:p>
            <a:pPr marL="285750" indent="-285750">
              <a:buFont typeface="Arial"/>
              <a:buChar char="•"/>
            </a:pPr>
            <a:r>
              <a:rPr lang="en-US" sz="2200" dirty="0"/>
              <a:t>Price per kWh (energy)</a:t>
            </a:r>
          </a:p>
          <a:p>
            <a:endParaRPr lang="en-US" sz="2200" dirty="0"/>
          </a:p>
          <a:p>
            <a:r>
              <a:rPr lang="en-US" sz="2200" dirty="0"/>
              <a:t>Note: Depends on battery type and and installation of new inverter </a:t>
            </a:r>
          </a:p>
          <a:p>
            <a:r>
              <a:rPr lang="en-US" sz="2200" dirty="0"/>
              <a:t>(for AC coupling) </a:t>
            </a:r>
          </a:p>
        </p:txBody>
      </p:sp>
      <p:sp>
        <p:nvSpPr>
          <p:cNvPr id="7" name="Rectangle 6"/>
          <p:cNvSpPr/>
          <p:nvPr/>
        </p:nvSpPr>
        <p:spPr>
          <a:xfrm>
            <a:off x="5263441" y="2418925"/>
            <a:ext cx="2681111" cy="3139321"/>
          </a:xfrm>
          <a:prstGeom prst="rect">
            <a:avLst/>
          </a:prstGeom>
          <a:ln>
            <a:solidFill>
              <a:srgbClr val="ED7D31"/>
            </a:solidFill>
          </a:ln>
        </p:spPr>
        <p:txBody>
          <a:bodyPr wrap="square">
            <a:spAutoFit/>
          </a:bodyPr>
          <a:lstStyle/>
          <a:p>
            <a:r>
              <a:rPr lang="en-US" sz="2200" b="1" dirty="0"/>
              <a:t>Installation +</a:t>
            </a:r>
          </a:p>
          <a:p>
            <a:endParaRPr lang="en-US" sz="2200" dirty="0"/>
          </a:p>
          <a:p>
            <a:pPr marL="285750" indent="-285750">
              <a:buFont typeface="Arial"/>
              <a:buChar char="•"/>
            </a:pPr>
            <a:r>
              <a:rPr lang="en-US" sz="2200" dirty="0"/>
              <a:t>Cost of design, installation, and permitting </a:t>
            </a:r>
          </a:p>
          <a:p>
            <a:pPr marL="285750" indent="-285750">
              <a:buFont typeface="Arial"/>
              <a:buChar char="•"/>
            </a:pPr>
            <a:r>
              <a:rPr lang="en-US" sz="2200" dirty="0"/>
              <a:t>Additional equipment</a:t>
            </a:r>
          </a:p>
          <a:p>
            <a:endParaRPr lang="en-US" sz="2200" dirty="0"/>
          </a:p>
          <a:p>
            <a:endParaRPr lang="en-US" sz="2200" dirty="0"/>
          </a:p>
        </p:txBody>
      </p:sp>
      <p:sp>
        <p:nvSpPr>
          <p:cNvPr id="8" name="Rectangle 7"/>
          <p:cNvSpPr/>
          <p:nvPr/>
        </p:nvSpPr>
        <p:spPr>
          <a:xfrm>
            <a:off x="8283218" y="2418925"/>
            <a:ext cx="2983999" cy="3139321"/>
          </a:xfrm>
          <a:prstGeom prst="rect">
            <a:avLst/>
          </a:prstGeom>
          <a:ln>
            <a:solidFill>
              <a:srgbClr val="ED7D31"/>
            </a:solidFill>
          </a:ln>
        </p:spPr>
        <p:txBody>
          <a:bodyPr wrap="square">
            <a:spAutoFit/>
          </a:bodyPr>
          <a:lstStyle/>
          <a:p>
            <a:r>
              <a:rPr lang="en-US" sz="2200" b="1" dirty="0"/>
              <a:t>Lifetime maintenance</a:t>
            </a:r>
          </a:p>
          <a:p>
            <a:endParaRPr lang="en-US" sz="2200" b="1" dirty="0"/>
          </a:p>
          <a:p>
            <a:pPr marL="285750" indent="-285750">
              <a:buFont typeface="Arial"/>
              <a:buChar char="•"/>
            </a:pPr>
            <a:r>
              <a:rPr lang="en-US" sz="2200" dirty="0"/>
              <a:t>Battery replacement</a:t>
            </a:r>
          </a:p>
          <a:p>
            <a:pPr marL="285750" indent="-285750">
              <a:buFont typeface="Arial"/>
              <a:buChar char="•"/>
            </a:pPr>
            <a:r>
              <a:rPr lang="en-US" sz="2200" dirty="0"/>
              <a:t>Associated labor cost</a:t>
            </a:r>
          </a:p>
          <a:p>
            <a:pPr marL="285750" indent="-285750">
              <a:buFont typeface="Arial"/>
              <a:buChar char="•"/>
            </a:pPr>
            <a:endParaRPr lang="en-US" sz="2200" dirty="0"/>
          </a:p>
          <a:p>
            <a:endParaRPr lang="en-US" sz="2200" dirty="0"/>
          </a:p>
          <a:p>
            <a:endParaRPr lang="en-US" sz="2200" dirty="0"/>
          </a:p>
          <a:p>
            <a:endParaRPr lang="en-US" sz="2200" dirty="0"/>
          </a:p>
          <a:p>
            <a:endParaRPr lang="en-US" sz="2200" dirty="0"/>
          </a:p>
        </p:txBody>
      </p:sp>
      <p:sp>
        <p:nvSpPr>
          <p:cNvPr id="9" name="TextBox 8"/>
          <p:cNvSpPr txBox="1"/>
          <p:nvPr/>
        </p:nvSpPr>
        <p:spPr>
          <a:xfrm>
            <a:off x="1157111" y="5473231"/>
            <a:ext cx="9722556" cy="861774"/>
          </a:xfrm>
          <a:prstGeom prst="rect">
            <a:avLst/>
          </a:prstGeom>
          <a:noFill/>
        </p:spPr>
        <p:txBody>
          <a:bodyPr wrap="square" rtlCol="0">
            <a:spAutoFit/>
          </a:bodyPr>
          <a:lstStyle/>
          <a:p>
            <a:r>
              <a:rPr lang="en-US" sz="5000" b="1" dirty="0">
                <a:solidFill>
                  <a:schemeClr val="accent2"/>
                </a:solidFill>
              </a:rPr>
              <a:t>      $$$			          $$			 $</a:t>
            </a:r>
          </a:p>
        </p:txBody>
      </p:sp>
    </p:spTree>
    <p:extLst>
      <p:ext uri="{BB962C8B-B14F-4D97-AF65-F5344CB8AC3E}">
        <p14:creationId xmlns:p14="http://schemas.microsoft.com/office/powerpoint/2010/main" val="9522849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211681" y="272812"/>
            <a:ext cx="11772709" cy="69578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000" dirty="0">
                <a:solidFill>
                  <a:schemeClr val="bg1"/>
                </a:solidFill>
                <a:latin typeface="Franklin Gothic Medium" panose="020B0603020102020204" pitchFamily="34" charset="0"/>
              </a:rPr>
              <a:t>Basic cost estimates (example) </a:t>
            </a:r>
          </a:p>
        </p:txBody>
      </p:sp>
      <p:sp>
        <p:nvSpPr>
          <p:cNvPr id="5" name="Rectangle 4"/>
          <p:cNvSpPr/>
          <p:nvPr/>
        </p:nvSpPr>
        <p:spPr>
          <a:xfrm>
            <a:off x="211680" y="1238108"/>
            <a:ext cx="4687661" cy="3046990"/>
          </a:xfrm>
          <a:prstGeom prst="rect">
            <a:avLst/>
          </a:prstGeom>
          <a:ln>
            <a:solidFill>
              <a:srgbClr val="ED7D31"/>
            </a:solidFill>
          </a:ln>
        </p:spPr>
        <p:txBody>
          <a:bodyPr wrap="square">
            <a:spAutoFit/>
          </a:bodyPr>
          <a:lstStyle/>
          <a:p>
            <a:pPr algn="ctr"/>
            <a:r>
              <a:rPr lang="it-IT" sz="2400" b="1" dirty="0"/>
              <a:t>Hardware </a:t>
            </a:r>
            <a:r>
              <a:rPr lang="it-IT" sz="2400" b="1" dirty="0" err="1"/>
              <a:t>cost</a:t>
            </a:r>
            <a:r>
              <a:rPr lang="it-IT" sz="2400" b="1" dirty="0"/>
              <a:t> (</a:t>
            </a:r>
            <a:r>
              <a:rPr lang="it-IT" sz="2400" b="1" dirty="0" err="1"/>
              <a:t>examples</a:t>
            </a:r>
            <a:r>
              <a:rPr lang="it-IT" sz="2400" b="1" dirty="0"/>
              <a:t>) +</a:t>
            </a:r>
          </a:p>
          <a:p>
            <a:pPr algn="ctr"/>
            <a:endParaRPr lang="it-IT" sz="24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p:txBody>
      </p:sp>
      <p:sp>
        <p:nvSpPr>
          <p:cNvPr id="6" name="Rectangle 5"/>
          <p:cNvSpPr/>
          <p:nvPr/>
        </p:nvSpPr>
        <p:spPr>
          <a:xfrm>
            <a:off x="5139355" y="1238110"/>
            <a:ext cx="3156972" cy="3046988"/>
          </a:xfrm>
          <a:prstGeom prst="rect">
            <a:avLst/>
          </a:prstGeom>
          <a:ln>
            <a:solidFill>
              <a:srgbClr val="ED7D31"/>
            </a:solidFill>
          </a:ln>
        </p:spPr>
        <p:txBody>
          <a:bodyPr wrap="square">
            <a:spAutoFit/>
          </a:bodyPr>
          <a:lstStyle/>
          <a:p>
            <a:pPr algn="ctr"/>
            <a:r>
              <a:rPr lang="en-US" sz="2400" b="1" dirty="0"/>
              <a:t>Installation costs +</a:t>
            </a:r>
          </a:p>
          <a:p>
            <a:pPr algn="ctr"/>
            <a:r>
              <a:rPr lang="en-US" sz="2400" dirty="0"/>
              <a:t> </a:t>
            </a:r>
          </a:p>
          <a:p>
            <a:pPr algn="ctr"/>
            <a:r>
              <a:rPr lang="en-US" sz="2400" dirty="0"/>
              <a:t>$3,000 - $5,000 for standalone installation and additional equipment</a:t>
            </a:r>
          </a:p>
          <a:p>
            <a:pPr algn="ctr"/>
            <a:endParaRPr lang="en-US" sz="2400" dirty="0"/>
          </a:p>
          <a:p>
            <a:pPr algn="ctr"/>
            <a:endParaRPr lang="en-US" sz="2400" dirty="0"/>
          </a:p>
        </p:txBody>
      </p:sp>
      <p:sp>
        <p:nvSpPr>
          <p:cNvPr id="7" name="Rectangle 6"/>
          <p:cNvSpPr/>
          <p:nvPr/>
        </p:nvSpPr>
        <p:spPr>
          <a:xfrm>
            <a:off x="8484976" y="1238110"/>
            <a:ext cx="3358444" cy="3046988"/>
          </a:xfrm>
          <a:prstGeom prst="rect">
            <a:avLst/>
          </a:prstGeom>
          <a:ln>
            <a:solidFill>
              <a:srgbClr val="ED7D31"/>
            </a:solidFill>
          </a:ln>
        </p:spPr>
        <p:txBody>
          <a:bodyPr wrap="square">
            <a:spAutoFit/>
          </a:bodyPr>
          <a:lstStyle/>
          <a:p>
            <a:pPr algn="ctr"/>
            <a:r>
              <a:rPr lang="en-US" sz="2400" b="1" dirty="0"/>
              <a:t>Maintenance costs</a:t>
            </a:r>
          </a:p>
          <a:p>
            <a:pPr algn="ctr"/>
            <a:r>
              <a:rPr lang="en-US" sz="2400" dirty="0"/>
              <a:t> </a:t>
            </a:r>
          </a:p>
          <a:p>
            <a:pPr algn="ctr"/>
            <a:r>
              <a:rPr lang="en-US" sz="2400" dirty="0"/>
              <a:t>Varies between installers and battery chemistries</a:t>
            </a:r>
          </a:p>
          <a:p>
            <a:pPr algn="ctr"/>
            <a:r>
              <a:rPr lang="en-US" sz="2400" dirty="0"/>
              <a:t> </a:t>
            </a:r>
          </a:p>
          <a:p>
            <a:pPr algn="ctr"/>
            <a:endParaRPr lang="en-US" sz="2400" dirty="0"/>
          </a:p>
          <a:p>
            <a:pPr algn="ctr"/>
            <a:endParaRPr lang="en-US" sz="2400" dirty="0"/>
          </a:p>
          <a:p>
            <a:pPr algn="ctr"/>
            <a:endParaRPr lang="en-US" sz="2400" dirty="0"/>
          </a:p>
        </p:txBody>
      </p:sp>
      <p:sp>
        <p:nvSpPr>
          <p:cNvPr id="8" name="Rectangle 7"/>
          <p:cNvSpPr/>
          <p:nvPr/>
        </p:nvSpPr>
        <p:spPr>
          <a:xfrm>
            <a:off x="5170726" y="4374331"/>
            <a:ext cx="6070288" cy="1908215"/>
          </a:xfrm>
          <a:prstGeom prst="rect">
            <a:avLst/>
          </a:prstGeom>
        </p:spPr>
        <p:txBody>
          <a:bodyPr wrap="square">
            <a:spAutoFit/>
          </a:bodyPr>
          <a:lstStyle/>
          <a:p>
            <a:r>
              <a:rPr lang="en-US" sz="2500" b="1" dirty="0"/>
              <a:t>Pricing for our small 6 kWh battery example:</a:t>
            </a:r>
          </a:p>
          <a:p>
            <a:endParaRPr lang="en-US" dirty="0"/>
          </a:p>
          <a:p>
            <a:r>
              <a:rPr lang="en-US" sz="2500" dirty="0"/>
              <a:t>~$6,000 + $4,000 + $1,000 </a:t>
            </a:r>
          </a:p>
          <a:p>
            <a:endParaRPr lang="en-US" sz="2500" dirty="0"/>
          </a:p>
          <a:p>
            <a:r>
              <a:rPr lang="en-US" sz="2500" dirty="0"/>
              <a:t>= ~$11,000</a:t>
            </a:r>
          </a:p>
        </p:txBody>
      </p:sp>
      <p:pic>
        <p:nvPicPr>
          <p:cNvPr id="9" name="Picture 8" descr="5cd9316f93807fa188ba612390c4548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0435" y="4515696"/>
            <a:ext cx="3388906" cy="1908215"/>
          </a:xfrm>
          <a:prstGeom prst="roundRect">
            <a:avLst/>
          </a:prstGeom>
        </p:spPr>
      </p:pic>
      <p:graphicFrame>
        <p:nvGraphicFramePr>
          <p:cNvPr id="2" name="Table 1">
            <a:extLst>
              <a:ext uri="{FF2B5EF4-FFF2-40B4-BE49-F238E27FC236}">
                <a16:creationId xmlns="" xmlns:a16="http://schemas.microsoft.com/office/drawing/2014/main" id="{2BE18452-0E93-AA41-8B59-FCC9B12F43BA}"/>
              </a:ext>
            </a:extLst>
          </p:cNvPr>
          <p:cNvGraphicFramePr>
            <a:graphicFrameLocks noGrp="1"/>
          </p:cNvGraphicFramePr>
          <p:nvPr>
            <p:extLst>
              <p:ext uri="{D42A27DB-BD31-4B8C-83A1-F6EECF244321}">
                <p14:modId xmlns:p14="http://schemas.microsoft.com/office/powerpoint/2010/main" val="3547001390"/>
              </p:ext>
            </p:extLst>
          </p:nvPr>
        </p:nvGraphicFramePr>
        <p:xfrm>
          <a:off x="254994" y="1840783"/>
          <a:ext cx="4609295" cy="2256516"/>
        </p:xfrm>
        <a:graphic>
          <a:graphicData uri="http://schemas.openxmlformats.org/drawingml/2006/table">
            <a:tbl>
              <a:tblPr firstRow="1" bandRow="1">
                <a:tableStyleId>{5C22544A-7EE6-4342-B048-85BDC9FD1C3A}</a:tableStyleId>
              </a:tblPr>
              <a:tblGrid>
                <a:gridCol w="2297685">
                  <a:extLst>
                    <a:ext uri="{9D8B030D-6E8A-4147-A177-3AD203B41FA5}">
                      <a16:colId xmlns="" xmlns:a16="http://schemas.microsoft.com/office/drawing/2014/main" val="3073466429"/>
                    </a:ext>
                  </a:extLst>
                </a:gridCol>
                <a:gridCol w="1239357">
                  <a:extLst>
                    <a:ext uri="{9D8B030D-6E8A-4147-A177-3AD203B41FA5}">
                      <a16:colId xmlns="" xmlns:a16="http://schemas.microsoft.com/office/drawing/2014/main" val="1955439221"/>
                    </a:ext>
                  </a:extLst>
                </a:gridCol>
                <a:gridCol w="1072253">
                  <a:extLst>
                    <a:ext uri="{9D8B030D-6E8A-4147-A177-3AD203B41FA5}">
                      <a16:colId xmlns="" xmlns:a16="http://schemas.microsoft.com/office/drawing/2014/main" val="1984349535"/>
                    </a:ext>
                  </a:extLst>
                </a:gridCol>
              </a:tblGrid>
              <a:tr h="381249">
                <a:tc>
                  <a:txBody>
                    <a:bodyPr/>
                    <a:lstStyle/>
                    <a:p>
                      <a:r>
                        <a:rPr lang="en-US" dirty="0"/>
                        <a:t>Equipment</a:t>
                      </a:r>
                    </a:p>
                  </a:txBody>
                  <a:tcPr/>
                </a:tc>
                <a:tc>
                  <a:txBody>
                    <a:bodyPr/>
                    <a:lstStyle/>
                    <a:p>
                      <a:r>
                        <a:rPr lang="en-US" dirty="0"/>
                        <a:t>Cost</a:t>
                      </a:r>
                    </a:p>
                  </a:txBody>
                  <a:tcPr/>
                </a:tc>
                <a:tc>
                  <a:txBody>
                    <a:bodyPr/>
                    <a:lstStyle/>
                    <a:p>
                      <a:r>
                        <a:rPr lang="en-US" dirty="0"/>
                        <a:t>Size</a:t>
                      </a:r>
                    </a:p>
                  </a:txBody>
                  <a:tcPr/>
                </a:tc>
                <a:extLst>
                  <a:ext uri="{0D108BD9-81ED-4DB2-BD59-A6C34878D82A}">
                    <a16:rowId xmlns="" xmlns:a16="http://schemas.microsoft.com/office/drawing/2014/main" val="342326022"/>
                  </a:ext>
                </a:extLst>
              </a:tr>
              <a:tr h="381249">
                <a:tc>
                  <a:txBody>
                    <a:bodyPr/>
                    <a:lstStyle/>
                    <a:p>
                      <a:r>
                        <a:rPr lang="en-US" dirty="0"/>
                        <a:t>Powerwall 2 (Li-ion)</a:t>
                      </a:r>
                    </a:p>
                  </a:txBody>
                  <a:tcPr/>
                </a:tc>
                <a:tc>
                  <a:txBody>
                    <a:bodyPr/>
                    <a:lstStyle/>
                    <a:p>
                      <a:r>
                        <a:rPr lang="en-US" sz="1800" dirty="0"/>
                        <a:t>$6,200</a:t>
                      </a:r>
                      <a:endParaRPr lang="en-US" dirty="0"/>
                    </a:p>
                  </a:txBody>
                  <a:tcPr/>
                </a:tc>
                <a:tc>
                  <a:txBody>
                    <a:bodyPr/>
                    <a:lstStyle/>
                    <a:p>
                      <a:r>
                        <a:rPr lang="en-US" sz="1800" dirty="0"/>
                        <a:t>13.5 kWh </a:t>
                      </a:r>
                      <a:endParaRPr lang="en-US" dirty="0"/>
                    </a:p>
                  </a:txBody>
                  <a:tcPr/>
                </a:tc>
                <a:extLst>
                  <a:ext uri="{0D108BD9-81ED-4DB2-BD59-A6C34878D82A}">
                    <a16:rowId xmlns="" xmlns:a16="http://schemas.microsoft.com/office/drawing/2014/main" val="3887996843"/>
                  </a:ext>
                </a:extLst>
              </a:tr>
              <a:tr h="381249">
                <a:tc>
                  <a:txBody>
                    <a:bodyPr/>
                    <a:lstStyle/>
                    <a:p>
                      <a:r>
                        <a:rPr lang="en-US" sz="1800" dirty="0"/>
                        <a:t>Powerwall 1  (Li-ion)</a:t>
                      </a:r>
                      <a:endParaRPr lang="en-US" dirty="0"/>
                    </a:p>
                  </a:txBody>
                  <a:tcPr/>
                </a:tc>
                <a:tc>
                  <a:txBody>
                    <a:bodyPr/>
                    <a:lstStyle/>
                    <a:p>
                      <a:r>
                        <a:rPr lang="en-US" sz="1800" dirty="0"/>
                        <a:t>$3,000 </a:t>
                      </a:r>
                      <a:endParaRPr lang="en-US" dirty="0"/>
                    </a:p>
                  </a:txBody>
                  <a:tcPr/>
                </a:tc>
                <a:tc>
                  <a:txBody>
                    <a:bodyPr/>
                    <a:lstStyle/>
                    <a:p>
                      <a:r>
                        <a:rPr lang="en-US" sz="1800" dirty="0"/>
                        <a:t>6.4 kWh </a:t>
                      </a:r>
                      <a:endParaRPr lang="en-US" dirty="0"/>
                    </a:p>
                  </a:txBody>
                  <a:tcPr/>
                </a:tc>
                <a:extLst>
                  <a:ext uri="{0D108BD9-81ED-4DB2-BD59-A6C34878D82A}">
                    <a16:rowId xmlns="" xmlns:a16="http://schemas.microsoft.com/office/drawing/2014/main" val="959828744"/>
                  </a:ext>
                </a:extLst>
              </a:tr>
              <a:tr h="381249">
                <a:tc>
                  <a:txBody>
                    <a:bodyPr/>
                    <a:lstStyle/>
                    <a:p>
                      <a:r>
                        <a:rPr lang="en-US" sz="1800" dirty="0"/>
                        <a:t>LG </a:t>
                      </a:r>
                      <a:r>
                        <a:rPr lang="en-US" sz="1800" dirty="0" err="1"/>
                        <a:t>Chem</a:t>
                      </a:r>
                      <a:r>
                        <a:rPr lang="en-US" sz="1800" dirty="0"/>
                        <a:t> (Li-ion)</a:t>
                      </a:r>
                      <a:endParaRPr lang="en-US" dirty="0"/>
                    </a:p>
                  </a:txBody>
                  <a:tcPr/>
                </a:tc>
                <a:tc>
                  <a:txBody>
                    <a:bodyPr/>
                    <a:lstStyle/>
                    <a:p>
                      <a:r>
                        <a:rPr lang="en-US" sz="1800" dirty="0"/>
                        <a:t>$6,000 </a:t>
                      </a:r>
                      <a:endParaRPr lang="en-US" dirty="0"/>
                    </a:p>
                  </a:txBody>
                  <a:tcPr/>
                </a:tc>
                <a:tc>
                  <a:txBody>
                    <a:bodyPr/>
                    <a:lstStyle/>
                    <a:p>
                      <a:r>
                        <a:rPr lang="en-US" sz="1800" dirty="0"/>
                        <a:t>6.6 kWh</a:t>
                      </a:r>
                      <a:endParaRPr lang="en-US" dirty="0"/>
                    </a:p>
                  </a:txBody>
                  <a:tcPr/>
                </a:tc>
                <a:extLst>
                  <a:ext uri="{0D108BD9-81ED-4DB2-BD59-A6C34878D82A}">
                    <a16:rowId xmlns="" xmlns:a16="http://schemas.microsoft.com/office/drawing/2014/main" val="1957960184"/>
                  </a:ext>
                </a:extLst>
              </a:tr>
              <a:tr h="337062">
                <a:tc>
                  <a:txBody>
                    <a:bodyPr/>
                    <a:lstStyle/>
                    <a:p>
                      <a:r>
                        <a:rPr lang="en-US" sz="1800" dirty="0" err="1"/>
                        <a:t>Sonnen</a:t>
                      </a:r>
                      <a:r>
                        <a:rPr lang="en-US" sz="1800" dirty="0"/>
                        <a:t> Eco 4 (Li-ion)</a:t>
                      </a:r>
                      <a:endParaRPr lang="en-US" dirty="0"/>
                    </a:p>
                  </a:txBody>
                  <a:tcPr/>
                </a:tc>
                <a:tc>
                  <a:txBody>
                    <a:bodyPr/>
                    <a:lstStyle/>
                    <a:p>
                      <a:r>
                        <a:rPr lang="en-US" sz="1800" dirty="0"/>
                        <a:t>$10,000</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4 kWh</a:t>
                      </a:r>
                    </a:p>
                  </a:txBody>
                  <a:tcPr/>
                </a:tc>
                <a:extLst>
                  <a:ext uri="{0D108BD9-81ED-4DB2-BD59-A6C34878D82A}">
                    <a16:rowId xmlns="" xmlns:a16="http://schemas.microsoft.com/office/drawing/2014/main" val="1467294332"/>
                  </a:ext>
                </a:extLst>
              </a:tr>
              <a:tr h="337062">
                <a:tc>
                  <a:txBody>
                    <a:bodyPr/>
                    <a:lstStyle/>
                    <a:p>
                      <a:r>
                        <a:rPr lang="en-US" dirty="0"/>
                        <a:t>Sealed Lead Acid</a:t>
                      </a:r>
                    </a:p>
                  </a:txBody>
                  <a:tcPr/>
                </a:tc>
                <a:tc>
                  <a:txBody>
                    <a:bodyPr/>
                    <a:lstStyle/>
                    <a:p>
                      <a:r>
                        <a:rPr lang="en-US" dirty="0"/>
                        <a:t>$5,200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12 kWh</a:t>
                      </a:r>
                    </a:p>
                  </a:txBody>
                  <a:tcPr/>
                </a:tc>
                <a:extLst>
                  <a:ext uri="{0D108BD9-81ED-4DB2-BD59-A6C34878D82A}">
                    <a16:rowId xmlns="" xmlns:a16="http://schemas.microsoft.com/office/drawing/2014/main" val="4094242289"/>
                  </a:ext>
                </a:extLst>
              </a:tr>
            </a:tbl>
          </a:graphicData>
        </a:graphic>
      </p:graphicFrame>
    </p:spTree>
    <p:extLst>
      <p:ext uri="{BB962C8B-B14F-4D97-AF65-F5344CB8AC3E}">
        <p14:creationId xmlns:p14="http://schemas.microsoft.com/office/powerpoint/2010/main" val="20386177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a:xfrm>
            <a:off x="211681" y="272812"/>
            <a:ext cx="11772709" cy="69578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000" dirty="0">
                <a:solidFill>
                  <a:schemeClr val="bg1"/>
                </a:solidFill>
                <a:latin typeface="Franklin Gothic Medium" panose="020B0603020102020204" pitchFamily="34" charset="0"/>
              </a:rPr>
              <a:t>Basic cost estimates </a:t>
            </a:r>
          </a:p>
        </p:txBody>
      </p:sp>
      <p:sp>
        <p:nvSpPr>
          <p:cNvPr id="6" name="Rounded Rectangle 5"/>
          <p:cNvSpPr/>
          <p:nvPr/>
        </p:nvSpPr>
        <p:spPr>
          <a:xfrm>
            <a:off x="721449" y="2182480"/>
            <a:ext cx="3681860" cy="3483777"/>
          </a:xfrm>
          <a:prstGeom prst="roundRect">
            <a:avLst/>
          </a:prstGeom>
          <a:noFill/>
          <a:ln w="38100" cmpd="sng">
            <a:solidFill>
              <a:schemeClr val="accent6"/>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8" name="Group 7"/>
          <p:cNvGrpSpPr/>
          <p:nvPr/>
        </p:nvGrpSpPr>
        <p:grpSpPr>
          <a:xfrm>
            <a:off x="872957" y="2564712"/>
            <a:ext cx="3025404" cy="2539867"/>
            <a:chOff x="1179899" y="2768171"/>
            <a:chExt cx="3025404" cy="2539867"/>
          </a:xfrm>
        </p:grpSpPr>
        <p:sp>
          <p:nvSpPr>
            <p:cNvPr id="9" name="Lightning Bolt 8"/>
            <p:cNvSpPr/>
            <p:nvPr/>
          </p:nvSpPr>
          <p:spPr>
            <a:xfrm>
              <a:off x="1179899" y="2768171"/>
              <a:ext cx="3025404" cy="2539867"/>
            </a:xfrm>
            <a:prstGeom prst="lightningBolt">
              <a:avLst/>
            </a:prstGeom>
            <a:solidFill>
              <a:srgbClr val="EE9129"/>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Content Placeholder 1"/>
            <p:cNvSpPr txBox="1">
              <a:spLocks/>
            </p:cNvSpPr>
            <p:nvPr/>
          </p:nvSpPr>
          <p:spPr>
            <a:xfrm>
              <a:off x="1603445" y="2997541"/>
              <a:ext cx="2344983" cy="1718871"/>
            </a:xfrm>
            <a:prstGeom prst="rect">
              <a:avLst/>
            </a:prstGeom>
          </p:spPr>
          <p:txBody>
            <a:bodyPr/>
            <a:lstStyle>
              <a:lvl1pPr marL="457200" indent="-457200" algn="l" defTabSz="455398" rtl="0" eaLnBrk="1" fontAlgn="base" hangingPunct="1">
                <a:spcBef>
                  <a:spcPct val="20000"/>
                </a:spcBef>
                <a:spcAft>
                  <a:spcPct val="0"/>
                </a:spcAft>
                <a:buFont typeface="Arial" charset="0"/>
                <a:buChar char="•"/>
                <a:defRPr sz="3200" kern="1200">
                  <a:solidFill>
                    <a:schemeClr val="tx1">
                      <a:lumMod val="50000"/>
                      <a:lumOff val="50000"/>
                    </a:schemeClr>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rgbClr val="FF9300"/>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lumMod val="50000"/>
                      <a:lumOff val="50000"/>
                    </a:schemeClr>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lumMod val="50000"/>
                      <a:lumOff val="50000"/>
                    </a:schemeClr>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Courier New" charset="0"/>
                <a:buChar char="o"/>
                <a:defRPr sz="2000" i="1" kern="1200">
                  <a:solidFill>
                    <a:schemeClr val="tx1">
                      <a:lumMod val="50000"/>
                      <a:lumOff val="50000"/>
                    </a:schemeClr>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400" b="1" dirty="0">
                  <a:solidFill>
                    <a:schemeClr val="tx1">
                      <a:lumMod val="75000"/>
                      <a:lumOff val="25000"/>
                    </a:schemeClr>
                  </a:solidFill>
                  <a:latin typeface="Franklin Gothic Medium" panose="020B0603020102020204" pitchFamily="34" charset="0"/>
                </a:rPr>
                <a:t>Backup </a:t>
              </a:r>
            </a:p>
            <a:p>
              <a:pPr marL="0" indent="0" algn="ctr">
                <a:buNone/>
              </a:pPr>
              <a:r>
                <a:rPr lang="en-US" sz="4400" b="1" dirty="0">
                  <a:solidFill>
                    <a:schemeClr val="tx1">
                      <a:lumMod val="75000"/>
                      <a:lumOff val="25000"/>
                    </a:schemeClr>
                  </a:solidFill>
                  <a:latin typeface="Franklin Gothic Medium" panose="020B0603020102020204" pitchFamily="34" charset="0"/>
                </a:rPr>
                <a:t>Power for you</a:t>
              </a:r>
            </a:p>
          </p:txBody>
        </p:sp>
      </p:grpSp>
      <p:sp>
        <p:nvSpPr>
          <p:cNvPr id="11" name="TextBox 10"/>
          <p:cNvSpPr txBox="1"/>
          <p:nvPr/>
        </p:nvSpPr>
        <p:spPr>
          <a:xfrm>
            <a:off x="4695904" y="2794082"/>
            <a:ext cx="7363193" cy="1600438"/>
          </a:xfrm>
          <a:prstGeom prst="rect">
            <a:avLst/>
          </a:prstGeom>
          <a:noFill/>
        </p:spPr>
        <p:txBody>
          <a:bodyPr wrap="square" rtlCol="0">
            <a:spAutoFit/>
          </a:bodyPr>
          <a:lstStyle/>
          <a:p>
            <a:r>
              <a:rPr lang="en-US" sz="3000" dirty="0"/>
              <a:t>For backup power applications, remember: </a:t>
            </a:r>
          </a:p>
          <a:p>
            <a:endParaRPr lang="en-US" dirty="0"/>
          </a:p>
          <a:p>
            <a:pPr marL="285750" indent="-285750">
              <a:buFont typeface="Arial"/>
              <a:buChar char="•"/>
            </a:pPr>
            <a:r>
              <a:rPr lang="en-US" sz="2500" dirty="0"/>
              <a:t>Value </a:t>
            </a:r>
            <a:r>
              <a:rPr lang="en-US" sz="2500" i="1" dirty="0"/>
              <a:t>only</a:t>
            </a:r>
            <a:r>
              <a:rPr lang="en-US" sz="2500" dirty="0"/>
              <a:t> when the grid is down</a:t>
            </a:r>
          </a:p>
          <a:p>
            <a:pPr marL="285750" indent="-285750">
              <a:buFont typeface="Arial"/>
              <a:buChar char="•"/>
            </a:pPr>
            <a:r>
              <a:rPr lang="en-US" sz="2500" dirty="0"/>
              <a:t>No cost savings/earnings over time </a:t>
            </a:r>
          </a:p>
        </p:txBody>
      </p:sp>
    </p:spTree>
    <p:extLst>
      <p:ext uri="{BB962C8B-B14F-4D97-AF65-F5344CB8AC3E}">
        <p14:creationId xmlns:p14="http://schemas.microsoft.com/office/powerpoint/2010/main" val="57339152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211681" y="272812"/>
            <a:ext cx="11772709" cy="69578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000" dirty="0">
                <a:solidFill>
                  <a:schemeClr val="bg1"/>
                </a:solidFill>
                <a:latin typeface="Franklin Gothic Medium" panose="020B0603020102020204" pitchFamily="34" charset="0"/>
              </a:rPr>
              <a:t>Federal Tax Credit for Storage </a:t>
            </a:r>
          </a:p>
        </p:txBody>
      </p:sp>
      <p:sp>
        <p:nvSpPr>
          <p:cNvPr id="6" name="TextBox 5"/>
          <p:cNvSpPr txBox="1"/>
          <p:nvPr/>
        </p:nvSpPr>
        <p:spPr>
          <a:xfrm>
            <a:off x="1509889" y="1792111"/>
            <a:ext cx="8565444" cy="369332"/>
          </a:xfrm>
          <a:prstGeom prst="rect">
            <a:avLst/>
          </a:prstGeom>
          <a:noFill/>
        </p:spPr>
        <p:txBody>
          <a:bodyPr wrap="square" rtlCol="0">
            <a:spAutoFit/>
          </a:bodyPr>
          <a:lstStyle/>
          <a:p>
            <a:endParaRPr lang="en-US" dirty="0"/>
          </a:p>
        </p:txBody>
      </p:sp>
      <p:sp>
        <p:nvSpPr>
          <p:cNvPr id="7" name="Rectangle 6"/>
          <p:cNvSpPr/>
          <p:nvPr/>
        </p:nvSpPr>
        <p:spPr>
          <a:xfrm>
            <a:off x="522110" y="1749778"/>
            <a:ext cx="7126111" cy="4462760"/>
          </a:xfrm>
          <a:prstGeom prst="rect">
            <a:avLst/>
          </a:prstGeom>
        </p:spPr>
        <p:txBody>
          <a:bodyPr wrap="square">
            <a:spAutoFit/>
          </a:bodyPr>
          <a:lstStyle/>
          <a:p>
            <a:r>
              <a:rPr lang="en-US" sz="2800" dirty="0"/>
              <a:t>30% federal tax credit available for storage systems that are 100% charged by solar</a:t>
            </a:r>
          </a:p>
          <a:p>
            <a:endParaRPr lang="en-US" dirty="0"/>
          </a:p>
          <a:p>
            <a:endParaRPr lang="en-US" dirty="0"/>
          </a:p>
          <a:p>
            <a:pPr marL="285750" indent="-285750">
              <a:buFont typeface="Arial"/>
              <a:buChar char="•"/>
            </a:pPr>
            <a:r>
              <a:rPr lang="en-US" sz="2400" dirty="0"/>
              <a:t>Value: </a:t>
            </a:r>
            <a:r>
              <a:rPr lang="en-US" sz="2400" b="1" dirty="0"/>
              <a:t>30% of the total system cost </a:t>
            </a:r>
            <a:r>
              <a:rPr lang="en-US" sz="2400" dirty="0"/>
              <a:t>(hardware + installation) for fully solar-charged batteries </a:t>
            </a:r>
          </a:p>
          <a:p>
            <a:pPr marL="285750" indent="-285750">
              <a:buFont typeface="Arial"/>
              <a:buChar char="•"/>
            </a:pPr>
            <a:endParaRPr lang="en-US" sz="2400" dirty="0"/>
          </a:p>
          <a:p>
            <a:pPr marL="285750" indent="-285750">
              <a:buFont typeface="Arial"/>
              <a:buChar char="•"/>
            </a:pPr>
            <a:r>
              <a:rPr lang="en-US" sz="2400" dirty="0"/>
              <a:t>Storage systems that are </a:t>
            </a:r>
            <a:r>
              <a:rPr lang="en-US" sz="2400" b="1" dirty="0"/>
              <a:t>at least 75% </a:t>
            </a:r>
            <a:r>
              <a:rPr lang="en-US" sz="2400" dirty="0"/>
              <a:t>charged by solar are eligible for a portion of the full tax credit</a:t>
            </a:r>
          </a:p>
          <a:p>
            <a:pPr marL="285750" indent="-285750">
              <a:buFont typeface="Arial"/>
              <a:buChar char="•"/>
            </a:pPr>
            <a:endParaRPr lang="en-US" sz="2400" dirty="0"/>
          </a:p>
          <a:p>
            <a:pPr marL="285750" indent="-285750">
              <a:buFont typeface="Arial"/>
              <a:buChar char="•"/>
            </a:pPr>
            <a:r>
              <a:rPr lang="en-US" sz="2400" dirty="0"/>
              <a:t>Storage system that are </a:t>
            </a:r>
            <a:r>
              <a:rPr lang="en-US" sz="2400" b="1" dirty="0"/>
              <a:t>less than 75% </a:t>
            </a:r>
            <a:r>
              <a:rPr lang="en-US" sz="2400" dirty="0"/>
              <a:t>charged by solar are ineligible for the tax credit </a:t>
            </a:r>
          </a:p>
        </p:txBody>
      </p:sp>
      <p:pic>
        <p:nvPicPr>
          <p:cNvPr id="8" name="Picture 7" descr="Unknown-1.jpe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57444" y="1749778"/>
            <a:ext cx="3683000" cy="2209800"/>
          </a:xfrm>
          <a:prstGeom prst="rect">
            <a:avLst/>
          </a:prstGeom>
        </p:spPr>
      </p:pic>
    </p:spTree>
    <p:extLst>
      <p:ext uri="{BB962C8B-B14F-4D97-AF65-F5344CB8AC3E}">
        <p14:creationId xmlns:p14="http://schemas.microsoft.com/office/powerpoint/2010/main" val="88295200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211681" y="272812"/>
            <a:ext cx="11772709" cy="69578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000" dirty="0">
                <a:solidFill>
                  <a:schemeClr val="bg1"/>
                </a:solidFill>
                <a:latin typeface="Franklin Gothic Medium" panose="020B0603020102020204" pitchFamily="34" charset="0"/>
              </a:rPr>
              <a:t>Maryland-Specific Considerations</a:t>
            </a:r>
          </a:p>
        </p:txBody>
      </p:sp>
      <p:sp>
        <p:nvSpPr>
          <p:cNvPr id="5" name="TextBox 4"/>
          <p:cNvSpPr txBox="1"/>
          <p:nvPr/>
        </p:nvSpPr>
        <p:spPr>
          <a:xfrm>
            <a:off x="1455762" y="1322372"/>
            <a:ext cx="9044304" cy="492443"/>
          </a:xfrm>
          <a:prstGeom prst="rect">
            <a:avLst/>
          </a:prstGeom>
          <a:noFill/>
        </p:spPr>
        <p:txBody>
          <a:bodyPr wrap="square" rtlCol="0">
            <a:spAutoFit/>
          </a:bodyPr>
          <a:lstStyle/>
          <a:p>
            <a:pPr algn="ctr"/>
            <a:r>
              <a:rPr lang="en-US" sz="2600" b="1" dirty="0"/>
              <a:t>Maryland’s Storage Tax Credit (Residential and Commercial) </a:t>
            </a:r>
          </a:p>
        </p:txBody>
      </p:sp>
      <p:sp>
        <p:nvSpPr>
          <p:cNvPr id="6" name="TextBox 5"/>
          <p:cNvSpPr txBox="1"/>
          <p:nvPr/>
        </p:nvSpPr>
        <p:spPr>
          <a:xfrm>
            <a:off x="677334" y="1810480"/>
            <a:ext cx="11307056" cy="4524315"/>
          </a:xfrm>
          <a:prstGeom prst="rect">
            <a:avLst/>
          </a:prstGeom>
          <a:noFill/>
        </p:spPr>
        <p:txBody>
          <a:bodyPr wrap="square" rtlCol="0">
            <a:spAutoFit/>
          </a:bodyPr>
          <a:lstStyle/>
          <a:p>
            <a:pPr marL="285750" indent="-285750">
              <a:buFont typeface="Arial"/>
              <a:buChar char="•"/>
            </a:pPr>
            <a:r>
              <a:rPr lang="en-US" sz="2400" dirty="0"/>
              <a:t>Legislation passed in 2017</a:t>
            </a:r>
          </a:p>
          <a:p>
            <a:pPr marL="285750" indent="-285750">
              <a:buFont typeface="Arial"/>
              <a:buChar char="•"/>
            </a:pPr>
            <a:r>
              <a:rPr lang="en-US" sz="2400" dirty="0"/>
              <a:t>Run by Maryland Energy Administration</a:t>
            </a:r>
          </a:p>
          <a:p>
            <a:endParaRPr lang="en-US" sz="2400" dirty="0"/>
          </a:p>
          <a:p>
            <a:r>
              <a:rPr lang="en-US" sz="2400" dirty="0"/>
              <a:t>How it works for </a:t>
            </a:r>
            <a:r>
              <a:rPr lang="en-US" sz="2400" b="1" dirty="0"/>
              <a:t>residential installations</a:t>
            </a:r>
            <a:r>
              <a:rPr lang="en-US" sz="2400" dirty="0"/>
              <a:t>:</a:t>
            </a:r>
          </a:p>
          <a:p>
            <a:endParaRPr lang="en-US" sz="2400" dirty="0"/>
          </a:p>
          <a:p>
            <a:pPr marL="285750" indent="-285750">
              <a:buFont typeface="Arial"/>
              <a:buChar char="•"/>
            </a:pPr>
            <a:r>
              <a:rPr lang="en-US" sz="2400" dirty="0"/>
              <a:t>30% state income tax credit (= 30% </a:t>
            </a:r>
            <a:r>
              <a:rPr lang="en-US" sz="2400" dirty="0" smtClean="0"/>
              <a:t>of </a:t>
            </a:r>
            <a:r>
              <a:rPr lang="en-US" sz="2400" dirty="0"/>
              <a:t>total </a:t>
            </a:r>
            <a:r>
              <a:rPr lang="en-US" sz="2400" dirty="0" smtClean="0"/>
              <a:t>storage </a:t>
            </a:r>
            <a:r>
              <a:rPr lang="en-US" sz="2400" dirty="0"/>
              <a:t>cost) </a:t>
            </a:r>
          </a:p>
          <a:p>
            <a:pPr marL="285750" indent="-285750">
              <a:buFont typeface="Arial"/>
              <a:buChar char="•"/>
            </a:pPr>
            <a:r>
              <a:rPr lang="en-US" sz="2400" dirty="0"/>
              <a:t>Maximum tax credit: $5,000</a:t>
            </a:r>
          </a:p>
          <a:p>
            <a:pPr marL="285750" indent="-285750">
              <a:buFont typeface="Arial"/>
              <a:buChar char="•"/>
            </a:pPr>
            <a:r>
              <a:rPr lang="en-US" sz="2400" dirty="0"/>
              <a:t>Available for systems installed by December 31, 2022</a:t>
            </a:r>
          </a:p>
          <a:p>
            <a:pPr marL="285750" indent="-285750">
              <a:buFont typeface="Arial"/>
              <a:buChar char="•"/>
            </a:pPr>
            <a:r>
              <a:rPr lang="en-US" sz="2400" dirty="0"/>
              <a:t>First come, first serve application process</a:t>
            </a:r>
          </a:p>
          <a:p>
            <a:pPr marL="285750" indent="-285750">
              <a:buFont typeface="Arial"/>
              <a:buChar char="•"/>
            </a:pPr>
            <a:r>
              <a:rPr lang="en-US" sz="2400" b="1" i="1" dirty="0"/>
              <a:t>System must be installed and paid for before you can apply </a:t>
            </a:r>
          </a:p>
          <a:p>
            <a:pPr marL="285750" indent="-285750">
              <a:buFont typeface="Arial"/>
              <a:buChar char="•"/>
            </a:pPr>
            <a:r>
              <a:rPr lang="en-US" sz="2400" dirty="0"/>
              <a:t>No restrictions on battery type/manufacturer </a:t>
            </a:r>
          </a:p>
          <a:p>
            <a:pPr marL="285750" indent="-285750">
              <a:buFont typeface="Arial"/>
              <a:buChar char="•"/>
            </a:pPr>
            <a:r>
              <a:rPr lang="en-US" sz="2400" dirty="0"/>
              <a:t>Maryland tax credit does not interfere with your ability to take the federal tax credit</a:t>
            </a:r>
          </a:p>
        </p:txBody>
      </p:sp>
      <p:pic>
        <p:nvPicPr>
          <p:cNvPr id="7" name="Picture 6" descr="Unknown.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13918" y="2635897"/>
            <a:ext cx="3937000" cy="2070100"/>
          </a:xfrm>
          <a:prstGeom prst="rect">
            <a:avLst/>
          </a:prstGeom>
        </p:spPr>
      </p:pic>
    </p:spTree>
    <p:extLst>
      <p:ext uri="{BB962C8B-B14F-4D97-AF65-F5344CB8AC3E}">
        <p14:creationId xmlns:p14="http://schemas.microsoft.com/office/powerpoint/2010/main" val="196314991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5" name="Subtitle 2"/>
          <p:cNvSpPr txBox="1">
            <a:spLocks/>
          </p:cNvSpPr>
          <p:nvPr/>
        </p:nvSpPr>
        <p:spPr>
          <a:xfrm>
            <a:off x="581324" y="2787726"/>
            <a:ext cx="11311467" cy="898525"/>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Calibri"/>
                <a:cs typeface="Calibri"/>
              </a:rPr>
              <a:t>Part 3: Our co-ops</a:t>
            </a:r>
            <a:endParaRPr lang="en-US" sz="4000" dirty="0">
              <a:solidFill>
                <a:schemeClr val="bg1"/>
              </a:solidFill>
              <a:latin typeface="Calibri"/>
              <a:cs typeface="Calibri"/>
            </a:endParaRPr>
          </a:p>
        </p:txBody>
      </p:sp>
    </p:spTree>
    <p:extLst>
      <p:ext uri="{BB962C8B-B14F-4D97-AF65-F5344CB8AC3E}">
        <p14:creationId xmlns:p14="http://schemas.microsoft.com/office/powerpoint/2010/main" val="67495384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362856" y="2002115"/>
            <a:ext cx="11311467" cy="87947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Calibri"/>
                <a:cs typeface="Calibri"/>
              </a:rPr>
              <a:t>Overview</a:t>
            </a:r>
            <a:endParaRPr lang="en-US" sz="4000" b="1" dirty="0">
              <a:solidFill>
                <a:schemeClr val="bg1"/>
              </a:solidFill>
              <a:latin typeface="Calibri"/>
              <a:cs typeface="Calibri"/>
            </a:endParaRPr>
          </a:p>
        </p:txBody>
      </p:sp>
      <p:sp>
        <p:nvSpPr>
          <p:cNvPr id="6" name="TextBox 5"/>
          <p:cNvSpPr txBox="1"/>
          <p:nvPr/>
        </p:nvSpPr>
        <p:spPr>
          <a:xfrm>
            <a:off x="3083545" y="2852226"/>
            <a:ext cx="5006499" cy="2287806"/>
          </a:xfrm>
          <a:prstGeom prst="rect">
            <a:avLst/>
          </a:prstGeom>
          <a:noFill/>
        </p:spPr>
        <p:txBody>
          <a:bodyPr wrap="none" rtlCol="0">
            <a:spAutoFit/>
          </a:bodyPr>
          <a:lstStyle/>
          <a:p>
            <a:pPr marL="742950" indent="-742950">
              <a:lnSpc>
                <a:spcPct val="120000"/>
              </a:lnSpc>
              <a:buFont typeface="Arial"/>
              <a:buChar char="•"/>
            </a:pPr>
            <a:r>
              <a:rPr lang="en-US" sz="4000" dirty="0">
                <a:solidFill>
                  <a:schemeClr val="bg1"/>
                </a:solidFill>
                <a:cs typeface="Calibri"/>
              </a:rPr>
              <a:t>Who we are</a:t>
            </a:r>
          </a:p>
          <a:p>
            <a:pPr marL="742950" indent="-742950">
              <a:lnSpc>
                <a:spcPct val="120000"/>
              </a:lnSpc>
              <a:buFont typeface="Arial"/>
              <a:buChar char="•"/>
            </a:pPr>
            <a:r>
              <a:rPr lang="en-US" sz="4000" dirty="0">
                <a:solidFill>
                  <a:schemeClr val="bg1"/>
                </a:solidFill>
                <a:cs typeface="Calibri"/>
              </a:rPr>
              <a:t>How we got started</a:t>
            </a:r>
          </a:p>
          <a:p>
            <a:pPr marL="571500" indent="-571500">
              <a:lnSpc>
                <a:spcPct val="120000"/>
              </a:lnSpc>
              <a:buFont typeface="Arial"/>
              <a:buChar char="•"/>
            </a:pPr>
            <a:endParaRPr lang="en-US" sz="4000" dirty="0"/>
          </a:p>
        </p:txBody>
      </p:sp>
    </p:spTree>
    <p:extLst>
      <p:ext uri="{BB962C8B-B14F-4D97-AF65-F5344CB8AC3E}">
        <p14:creationId xmlns:p14="http://schemas.microsoft.com/office/powerpoint/2010/main" val="332499080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211681" y="272812"/>
            <a:ext cx="11772709" cy="69578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000" dirty="0">
                <a:solidFill>
                  <a:schemeClr val="bg1"/>
                </a:solidFill>
                <a:latin typeface="Franklin Gothic Medium" panose="020B0603020102020204" pitchFamily="34" charset="0"/>
              </a:rPr>
              <a:t>Join the Storage Co-op!</a:t>
            </a:r>
          </a:p>
        </p:txBody>
      </p:sp>
      <p:sp>
        <p:nvSpPr>
          <p:cNvPr id="5" name="TextBox 4"/>
          <p:cNvSpPr txBox="1"/>
          <p:nvPr/>
        </p:nvSpPr>
        <p:spPr>
          <a:xfrm>
            <a:off x="1227666" y="1512832"/>
            <a:ext cx="9920111" cy="2062103"/>
          </a:xfrm>
          <a:prstGeom prst="rect">
            <a:avLst/>
          </a:prstGeom>
          <a:noFill/>
        </p:spPr>
        <p:txBody>
          <a:bodyPr wrap="square" rtlCol="0">
            <a:spAutoFit/>
          </a:bodyPr>
          <a:lstStyle/>
          <a:p>
            <a:pPr algn="ctr"/>
            <a:r>
              <a:rPr lang="en-US" sz="3200" dirty="0"/>
              <a:t>Already have solar on your home or business,</a:t>
            </a:r>
          </a:p>
          <a:p>
            <a:pPr algn="ctr"/>
            <a:r>
              <a:rPr lang="en-US" sz="3200" dirty="0"/>
              <a:t> and want to install storage?</a:t>
            </a:r>
          </a:p>
          <a:p>
            <a:pPr algn="ctr"/>
            <a:r>
              <a:rPr lang="en-US" sz="3200" dirty="0"/>
              <a:t>  </a:t>
            </a:r>
          </a:p>
          <a:p>
            <a:pPr algn="ctr"/>
            <a:r>
              <a:rPr lang="en-US" sz="3200" dirty="0"/>
              <a:t>Join Maryland’s first ever storage co-op!</a:t>
            </a:r>
          </a:p>
        </p:txBody>
      </p:sp>
      <p:pic>
        <p:nvPicPr>
          <p:cNvPr id="6" name="Picture 5" descr="horizontal 1-md.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8771" y="3947055"/>
            <a:ext cx="7739575" cy="1923167"/>
          </a:xfrm>
          <a:prstGeom prst="rect">
            <a:avLst/>
          </a:prstGeom>
        </p:spPr>
      </p:pic>
      <p:pic>
        <p:nvPicPr>
          <p:cNvPr id="7" name="Picture 6" descr="images-2.jpe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77217" y="3698963"/>
            <a:ext cx="3021178" cy="2419350"/>
          </a:xfrm>
          <a:prstGeom prst="rect">
            <a:avLst/>
          </a:prstGeom>
        </p:spPr>
      </p:pic>
    </p:spTree>
    <p:extLst>
      <p:ext uri="{BB962C8B-B14F-4D97-AF65-F5344CB8AC3E}">
        <p14:creationId xmlns:p14="http://schemas.microsoft.com/office/powerpoint/2010/main" val="294285314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362856" y="209234"/>
            <a:ext cx="11311467"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5" name="Subtitle 2">
            <a:extLst>
              <a:ext uri="{FF2B5EF4-FFF2-40B4-BE49-F238E27FC236}">
                <a16:creationId xmlns="" xmlns:a16="http://schemas.microsoft.com/office/drawing/2014/main" id="{3E43E4C7-A332-48E8-837D-2B4CF140C870}"/>
              </a:ext>
            </a:extLst>
          </p:cNvPr>
          <p:cNvSpPr txBox="1">
            <a:spLocks/>
          </p:cNvSpPr>
          <p:nvPr/>
        </p:nvSpPr>
        <p:spPr>
          <a:xfrm>
            <a:off x="0" y="348312"/>
            <a:ext cx="12192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5200" b="1" dirty="0">
                <a:solidFill>
                  <a:schemeClr val="bg1"/>
                </a:solidFill>
                <a:latin typeface="Franklin Gothic Medium" panose="020B0603020102020204" pitchFamily="34" charset="0"/>
                <a:cs typeface="Calibri"/>
              </a:rPr>
              <a:t>Part 2: How Solar Co-ops Work</a:t>
            </a:r>
            <a:endParaRPr lang="en-US" sz="5200" dirty="0">
              <a:solidFill>
                <a:schemeClr val="bg1"/>
              </a:solidFill>
              <a:latin typeface="Franklin Gothic Medium" panose="020B0603020102020204" pitchFamily="34" charset="0"/>
              <a:cs typeface="Calibri"/>
            </a:endParaRPr>
          </a:p>
        </p:txBody>
      </p:sp>
      <p:pic>
        <p:nvPicPr>
          <p:cNvPr id="3" name="Picture 2">
            <a:extLst>
              <a:ext uri="{FF2B5EF4-FFF2-40B4-BE49-F238E27FC236}">
                <a16:creationId xmlns="" xmlns:a16="http://schemas.microsoft.com/office/drawing/2014/main" id="{FA059401-A053-440E-B57E-A67711232F92}"/>
              </a:ext>
            </a:extLst>
          </p:cNvPr>
          <p:cNvPicPr>
            <a:picLocks noChangeAspect="1"/>
          </p:cNvPicPr>
          <p:nvPr/>
        </p:nvPicPr>
        <p:blipFill>
          <a:blip r:embed="rId2"/>
          <a:stretch>
            <a:fillRect/>
          </a:stretch>
        </p:blipFill>
        <p:spPr>
          <a:xfrm>
            <a:off x="0" y="-248272"/>
            <a:ext cx="12192000" cy="7331446"/>
          </a:xfrm>
          <a:prstGeom prst="rect">
            <a:avLst/>
          </a:prstGeom>
        </p:spPr>
      </p:pic>
    </p:spTree>
    <p:extLst>
      <p:ext uri="{BB962C8B-B14F-4D97-AF65-F5344CB8AC3E}">
        <p14:creationId xmlns:p14="http://schemas.microsoft.com/office/powerpoint/2010/main" val="384170519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211681" y="272812"/>
            <a:ext cx="11772709" cy="69578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000" dirty="0">
                <a:solidFill>
                  <a:schemeClr val="bg1"/>
                </a:solidFill>
                <a:latin typeface="Franklin Gothic Medium" panose="020B0603020102020204" pitchFamily="34" charset="0"/>
              </a:rPr>
              <a:t>Storage Co-op Specifics </a:t>
            </a:r>
          </a:p>
        </p:txBody>
      </p:sp>
      <p:sp>
        <p:nvSpPr>
          <p:cNvPr id="5" name="TextBox 4"/>
          <p:cNvSpPr txBox="1"/>
          <p:nvPr/>
        </p:nvSpPr>
        <p:spPr>
          <a:xfrm>
            <a:off x="874889" y="1622778"/>
            <a:ext cx="10230555" cy="4493538"/>
          </a:xfrm>
          <a:prstGeom prst="rect">
            <a:avLst/>
          </a:prstGeom>
          <a:noFill/>
        </p:spPr>
        <p:txBody>
          <a:bodyPr wrap="square" rtlCol="0">
            <a:spAutoFit/>
          </a:bodyPr>
          <a:lstStyle/>
          <a:p>
            <a:r>
              <a:rPr lang="en-US" sz="2600" b="1" dirty="0"/>
              <a:t>Who can participate?  </a:t>
            </a:r>
          </a:p>
          <a:p>
            <a:pPr marL="285750" indent="-285750">
              <a:buFont typeface="Arial"/>
              <a:buChar char="•"/>
            </a:pPr>
            <a:r>
              <a:rPr lang="en-US" sz="2600" dirty="0"/>
              <a:t>Existing solar PV owners (residential or commercial)</a:t>
            </a:r>
          </a:p>
          <a:p>
            <a:pPr marL="285750" indent="-285750">
              <a:buFont typeface="Arial"/>
              <a:buChar char="•"/>
            </a:pPr>
            <a:r>
              <a:rPr lang="en-US" sz="2600" dirty="0"/>
              <a:t>Those interested in storage for backup power during grid outages </a:t>
            </a:r>
          </a:p>
          <a:p>
            <a:pPr marL="285750" indent="-285750">
              <a:buFont typeface="Arial"/>
              <a:buChar char="•"/>
            </a:pPr>
            <a:r>
              <a:rPr lang="en-US" sz="2600" dirty="0"/>
              <a:t>Any solar owner in Maryland </a:t>
            </a:r>
            <a:endParaRPr lang="en-US" sz="2600" dirty="0" smtClean="0"/>
          </a:p>
          <a:p>
            <a:pPr marL="285750" indent="-285750">
              <a:buFont typeface="Arial"/>
              <a:buChar char="•"/>
            </a:pPr>
            <a:r>
              <a:rPr lang="en-US" sz="2600" dirty="0" smtClean="0"/>
              <a:t>This is a pilot</a:t>
            </a:r>
            <a:endParaRPr lang="en-US" sz="2600" dirty="0"/>
          </a:p>
          <a:p>
            <a:pPr marL="285750" indent="-285750">
              <a:buFont typeface="Arial"/>
              <a:buChar char="•"/>
            </a:pPr>
            <a:endParaRPr lang="en-US" sz="2600" dirty="0"/>
          </a:p>
          <a:p>
            <a:r>
              <a:rPr lang="en-US" sz="2600" b="1" dirty="0"/>
              <a:t>Why participate? </a:t>
            </a:r>
          </a:p>
          <a:p>
            <a:pPr marL="285750" indent="-285750">
              <a:buFont typeface="Arial"/>
              <a:buChar char="•"/>
            </a:pPr>
            <a:r>
              <a:rPr lang="en-US" sz="2600" dirty="0"/>
              <a:t>Learn about different storage products and opportunities </a:t>
            </a:r>
          </a:p>
          <a:p>
            <a:pPr marL="285750" indent="-285750">
              <a:buFont typeface="Arial"/>
              <a:buChar char="•"/>
            </a:pPr>
            <a:r>
              <a:rPr lang="en-US" sz="2600" dirty="0"/>
              <a:t>Select a battery installer as a group</a:t>
            </a:r>
          </a:p>
          <a:p>
            <a:pPr marL="285750" indent="-285750">
              <a:buFont typeface="Arial"/>
              <a:buChar char="•"/>
            </a:pPr>
            <a:r>
              <a:rPr lang="en-US" sz="2600" dirty="0"/>
              <a:t>Technical support of Solar United Neighbors of Maryland </a:t>
            </a:r>
          </a:p>
          <a:p>
            <a:pPr marL="285750" indent="-285750">
              <a:buFont typeface="Arial"/>
              <a:buChar char="•"/>
            </a:pPr>
            <a:r>
              <a:rPr lang="en-US" sz="2600" dirty="0"/>
              <a:t>Assistance in reviewing proposals and applying for the state tax credit</a:t>
            </a:r>
          </a:p>
        </p:txBody>
      </p:sp>
    </p:spTree>
    <p:extLst>
      <p:ext uri="{BB962C8B-B14F-4D97-AF65-F5344CB8AC3E}">
        <p14:creationId xmlns:p14="http://schemas.microsoft.com/office/powerpoint/2010/main" val="269367004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txBox="1">
            <a:spLocks/>
          </p:cNvSpPr>
          <p:nvPr/>
        </p:nvSpPr>
        <p:spPr>
          <a:xfrm>
            <a:off x="211681" y="272812"/>
            <a:ext cx="11772709" cy="69578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000" dirty="0">
                <a:solidFill>
                  <a:schemeClr val="bg1"/>
                </a:solidFill>
                <a:latin typeface="Franklin Gothic Medium" panose="020B0603020102020204" pitchFamily="34" charset="0"/>
              </a:rPr>
              <a:t>Storage Co-op Specifics </a:t>
            </a:r>
          </a:p>
        </p:txBody>
      </p:sp>
      <p:sp>
        <p:nvSpPr>
          <p:cNvPr id="6" name="TextBox 5"/>
          <p:cNvSpPr txBox="1"/>
          <p:nvPr/>
        </p:nvSpPr>
        <p:spPr>
          <a:xfrm>
            <a:off x="3733728" y="1219931"/>
            <a:ext cx="4422327" cy="646331"/>
          </a:xfrm>
          <a:prstGeom prst="rect">
            <a:avLst/>
          </a:prstGeom>
          <a:noFill/>
        </p:spPr>
        <p:txBody>
          <a:bodyPr wrap="square" rtlCol="0">
            <a:spAutoFit/>
          </a:bodyPr>
          <a:lstStyle/>
          <a:p>
            <a:pPr algn="ctr"/>
            <a:r>
              <a:rPr lang="en-US" sz="3600" dirty="0"/>
              <a:t>Timeline</a:t>
            </a:r>
          </a:p>
        </p:txBody>
      </p:sp>
      <p:sp>
        <p:nvSpPr>
          <p:cNvPr id="7" name="TextBox 6"/>
          <p:cNvSpPr txBox="1"/>
          <p:nvPr/>
        </p:nvSpPr>
        <p:spPr>
          <a:xfrm>
            <a:off x="706567" y="2112359"/>
            <a:ext cx="10861872" cy="3059812"/>
          </a:xfrm>
          <a:prstGeom prst="rect">
            <a:avLst/>
          </a:prstGeom>
          <a:noFill/>
        </p:spPr>
        <p:txBody>
          <a:bodyPr wrap="square" rtlCol="0">
            <a:spAutoFit/>
          </a:bodyPr>
          <a:lstStyle/>
          <a:p>
            <a:pPr marL="457200" indent="-457200">
              <a:lnSpc>
                <a:spcPct val="150000"/>
              </a:lnSpc>
              <a:buFont typeface="Wingdings" charset="2"/>
              <a:buChar char="Ø"/>
            </a:pPr>
            <a:r>
              <a:rPr lang="en-US" sz="2600" b="1" dirty="0"/>
              <a:t>February</a:t>
            </a:r>
            <a:r>
              <a:rPr lang="en-US" sz="2600" dirty="0"/>
              <a:t> 		- Maryland Storage Tax credit application opens</a:t>
            </a:r>
          </a:p>
          <a:p>
            <a:pPr marL="457200" indent="-457200">
              <a:lnSpc>
                <a:spcPct val="150000"/>
              </a:lnSpc>
              <a:buFont typeface="Wingdings" charset="2"/>
              <a:buChar char="Ø"/>
            </a:pPr>
            <a:r>
              <a:rPr lang="en-US" sz="2600" b="1" dirty="0"/>
              <a:t>February</a:t>
            </a:r>
            <a:r>
              <a:rPr lang="en-US" sz="2600" dirty="0"/>
              <a:t> 		- Group opens for sign-ups</a:t>
            </a:r>
          </a:p>
          <a:p>
            <a:pPr marL="457200" indent="-457200">
              <a:lnSpc>
                <a:spcPct val="150000"/>
              </a:lnSpc>
              <a:buFont typeface="Wingdings" charset="0"/>
              <a:buChar char="Ø"/>
            </a:pPr>
            <a:r>
              <a:rPr lang="en-US" sz="2600" b="1" dirty="0"/>
              <a:t>March/April 	</a:t>
            </a:r>
            <a:r>
              <a:rPr lang="en-US" sz="2600" dirty="0"/>
              <a:t>- Release Request for Proposals to area installers</a:t>
            </a:r>
          </a:p>
          <a:p>
            <a:pPr marL="457200" indent="-457200">
              <a:lnSpc>
                <a:spcPct val="150000"/>
              </a:lnSpc>
              <a:buFont typeface="Wingdings" charset="0"/>
              <a:buChar char="Ø"/>
            </a:pPr>
            <a:r>
              <a:rPr lang="en-US" sz="2600" b="1" dirty="0"/>
              <a:t>April</a:t>
            </a:r>
            <a:r>
              <a:rPr lang="en-US" sz="2600" dirty="0"/>
              <a:t> 		- Group selects installer</a:t>
            </a:r>
          </a:p>
          <a:p>
            <a:pPr marL="457200" indent="-457200">
              <a:lnSpc>
                <a:spcPct val="150000"/>
              </a:lnSpc>
              <a:buFont typeface="Wingdings" charset="0"/>
              <a:buChar char="Ø"/>
            </a:pPr>
            <a:r>
              <a:rPr lang="en-US" sz="2600" b="1" dirty="0"/>
              <a:t>May to Fall	</a:t>
            </a:r>
            <a:r>
              <a:rPr lang="en-US" sz="2600" dirty="0"/>
              <a:t>- Participants sign contracts and complete installations</a:t>
            </a:r>
          </a:p>
        </p:txBody>
      </p:sp>
    </p:spTree>
    <p:extLst>
      <p:ext uri="{BB962C8B-B14F-4D97-AF65-F5344CB8AC3E}">
        <p14:creationId xmlns:p14="http://schemas.microsoft.com/office/powerpoint/2010/main" val="263574660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 xmlns:a16="http://schemas.microsoft.com/office/drawing/2014/main" id="{91A5F18D-5A0D-45E2-9E86-44D74981AD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 y="1125553"/>
            <a:ext cx="12192001" cy="5722659"/>
          </a:xfrm>
          <a:prstGeom prst="rect">
            <a:avLst/>
          </a:prstGeom>
          <a:ln>
            <a:noFill/>
          </a:ln>
          <a:effectLst/>
        </p:spPr>
      </p:pic>
      <p:sp>
        <p:nvSpPr>
          <p:cNvPr id="9" name="Rectangle 8">
            <a:extLst>
              <a:ext uri="{FF2B5EF4-FFF2-40B4-BE49-F238E27FC236}">
                <a16:creationId xmlns="" xmlns:a16="http://schemas.microsoft.com/office/drawing/2014/main" id="{FFFD93B5-0313-4943-8C32-D653E1DC5321}"/>
              </a:ext>
            </a:extLst>
          </p:cNvPr>
          <p:cNvSpPr/>
          <p:nvPr/>
        </p:nvSpPr>
        <p:spPr>
          <a:xfrm>
            <a:off x="440267" y="1736017"/>
            <a:ext cx="11311467" cy="4465691"/>
          </a:xfrm>
          <a:prstGeom prst="rect">
            <a:avLst/>
          </a:prstGeom>
          <a:solidFill>
            <a:srgbClr val="FF9300">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sp>
        <p:nvSpPr>
          <p:cNvPr id="5" name="Content Placeholder 4"/>
          <p:cNvSpPr>
            <a:spLocks noGrp="1"/>
          </p:cNvSpPr>
          <p:nvPr>
            <p:ph idx="1"/>
          </p:nvPr>
        </p:nvSpPr>
        <p:spPr>
          <a:xfrm>
            <a:off x="532785" y="1895353"/>
            <a:ext cx="10971609" cy="4134580"/>
          </a:xfrm>
        </p:spPr>
        <p:txBody>
          <a:bodyPr/>
          <a:lstStyle/>
          <a:p>
            <a:pPr marL="0" indent="0" algn="ctr">
              <a:buNone/>
            </a:pPr>
            <a:r>
              <a:rPr lang="en-US" dirty="0">
                <a:solidFill>
                  <a:schemeClr val="bg1"/>
                </a:solidFill>
                <a:latin typeface="Franklin Gothic Medium" panose="020B0603020102020204" pitchFamily="34" charset="0"/>
              </a:rPr>
              <a:t>Join the Storage Co-op</a:t>
            </a:r>
          </a:p>
          <a:p>
            <a:pPr marL="0" indent="0" algn="ctr">
              <a:buNone/>
            </a:pPr>
            <a:endParaRPr lang="en-US" dirty="0">
              <a:solidFill>
                <a:schemeClr val="bg1"/>
              </a:solidFill>
              <a:latin typeface="Franklin Gothic Medium" panose="020B0603020102020204" pitchFamily="34" charset="0"/>
            </a:endParaRPr>
          </a:p>
          <a:p>
            <a:pPr marL="0" indent="0" algn="ctr">
              <a:buNone/>
            </a:pPr>
            <a:r>
              <a:rPr lang="en-US" dirty="0">
                <a:solidFill>
                  <a:schemeClr val="bg1"/>
                </a:solidFill>
                <a:latin typeface="Franklin Gothic Medium" panose="020B0603020102020204" pitchFamily="34" charset="0"/>
                <a:hlinkClick r:id="rId4"/>
              </a:rPr>
              <a:t>www.solarunitedneighbors.org/mdstorage</a:t>
            </a:r>
            <a:r>
              <a:rPr lang="en-US" dirty="0">
                <a:solidFill>
                  <a:schemeClr val="bg1"/>
                </a:solidFill>
                <a:latin typeface="Franklin Gothic Medium" panose="020B0603020102020204" pitchFamily="34" charset="0"/>
              </a:rPr>
              <a:t>  </a:t>
            </a:r>
          </a:p>
          <a:p>
            <a:pPr marL="0" indent="0" algn="ctr">
              <a:buNone/>
            </a:pPr>
            <a:endParaRPr lang="en-US" dirty="0">
              <a:solidFill>
                <a:schemeClr val="bg1"/>
              </a:solidFill>
              <a:latin typeface="Franklin Gothic Medium" panose="020B0603020102020204" pitchFamily="34" charset="0"/>
            </a:endParaRPr>
          </a:p>
          <a:p>
            <a:pPr marL="0" indent="0" algn="ctr">
              <a:buNone/>
            </a:pPr>
            <a:r>
              <a:rPr lang="en-US" dirty="0">
                <a:solidFill>
                  <a:schemeClr val="bg1"/>
                </a:solidFill>
                <a:latin typeface="Franklin Gothic Medium" panose="020B0603020102020204" pitchFamily="34" charset="0"/>
              </a:rPr>
              <a:t>Join the </a:t>
            </a:r>
            <a:r>
              <a:rPr lang="en-US" dirty="0">
                <a:solidFill>
                  <a:schemeClr val="bg1"/>
                </a:solidFill>
                <a:latin typeface="Franklin Gothic Medium" panose="020B0603020102020204" pitchFamily="34" charset="0"/>
                <a:hlinkClick r:id="rId5"/>
              </a:rPr>
              <a:t>listerv</a:t>
            </a:r>
            <a:endParaRPr lang="en-US" dirty="0">
              <a:solidFill>
                <a:schemeClr val="bg1"/>
              </a:solidFill>
              <a:latin typeface="Franklin Gothic Medium" panose="020B0603020102020204" pitchFamily="34" charset="0"/>
            </a:endParaRPr>
          </a:p>
          <a:p>
            <a:pPr marL="0" indent="0" algn="ctr">
              <a:buNone/>
            </a:pPr>
            <a:r>
              <a:rPr lang="en-US" dirty="0">
                <a:solidFill>
                  <a:schemeClr val="bg1"/>
                </a:solidFill>
                <a:latin typeface="Franklin Gothic Medium" panose="020B0603020102020204" pitchFamily="34" charset="0"/>
              </a:rPr>
              <a:t>Like us on </a:t>
            </a:r>
            <a:r>
              <a:rPr lang="en-US" dirty="0" smtClean="0">
                <a:solidFill>
                  <a:schemeClr val="bg1"/>
                </a:solidFill>
                <a:latin typeface="Franklin Gothic Medium" panose="020B0603020102020204" pitchFamily="34" charset="0"/>
              </a:rPr>
              <a:t>Facebook! (/</a:t>
            </a:r>
            <a:r>
              <a:rPr lang="en-US" dirty="0" err="1">
                <a:solidFill>
                  <a:schemeClr val="bg1"/>
                </a:solidFill>
                <a:latin typeface="Franklin Gothic Medium" panose="020B0603020102020204" pitchFamily="34" charset="0"/>
              </a:rPr>
              <a:t>SolarUnitedNeighborsofMaryland</a:t>
            </a:r>
            <a:r>
              <a:rPr lang="en-US" dirty="0" smtClean="0">
                <a:solidFill>
                  <a:schemeClr val="bg1"/>
                </a:solidFill>
                <a:latin typeface="Franklin Gothic Medium" panose="020B0603020102020204" pitchFamily="34" charset="0"/>
              </a:rPr>
              <a:t>/)</a:t>
            </a:r>
          </a:p>
          <a:p>
            <a:pPr marL="0" indent="0" algn="ctr">
              <a:buNone/>
            </a:pPr>
            <a:r>
              <a:rPr lang="en-US" dirty="0" smtClean="0">
                <a:solidFill>
                  <a:schemeClr val="bg1"/>
                </a:solidFill>
                <a:latin typeface="Franklin Gothic Medium" panose="020B0603020102020204" pitchFamily="34" charset="0"/>
                <a:hlinkClick r:id="rId6"/>
              </a:rPr>
              <a:t>mdteam@solarunitedneighbors.org</a:t>
            </a:r>
            <a:r>
              <a:rPr lang="en-US" dirty="0" smtClean="0">
                <a:solidFill>
                  <a:schemeClr val="bg1"/>
                </a:solidFill>
                <a:latin typeface="Franklin Gothic Medium" panose="020B0603020102020204" pitchFamily="34" charset="0"/>
              </a:rPr>
              <a:t> </a:t>
            </a:r>
            <a:endParaRPr lang="en-US" dirty="0">
              <a:solidFill>
                <a:schemeClr val="bg1"/>
              </a:solidFill>
              <a:latin typeface="Franklin Gothic Medium" panose="020B0603020102020204" pitchFamily="34" charset="0"/>
            </a:endParaRPr>
          </a:p>
        </p:txBody>
      </p:sp>
      <p:sp>
        <p:nvSpPr>
          <p:cNvPr id="7" name="Subtitle 2"/>
          <p:cNvSpPr txBox="1">
            <a:spLocks/>
          </p:cNvSpPr>
          <p:nvPr/>
        </p:nvSpPr>
        <p:spPr>
          <a:xfrm>
            <a:off x="362856" y="209234"/>
            <a:ext cx="11311467"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sp>
        <p:nvSpPr>
          <p:cNvPr id="10" name="Content Placeholder 1"/>
          <p:cNvSpPr txBox="1">
            <a:spLocks/>
          </p:cNvSpPr>
          <p:nvPr/>
        </p:nvSpPr>
        <p:spPr>
          <a:xfrm>
            <a:off x="211681" y="272812"/>
            <a:ext cx="11772709" cy="69578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FF930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5987" indent="-226583" algn="l" defTabSz="914400" rtl="0" eaLnBrk="1" latinLnBrk="0" hangingPunct="1">
              <a:lnSpc>
                <a:spcPct val="90000"/>
              </a:lnSpc>
              <a:spcBef>
                <a:spcPts val="500"/>
              </a:spcBef>
              <a:buFont typeface="Courier New" charset="0"/>
              <a:buChar char="o"/>
              <a:defRPr sz="1800" i="1"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charset="0"/>
              <a:buNone/>
            </a:pPr>
            <a:r>
              <a:rPr lang="en-US" sz="4000" dirty="0">
                <a:solidFill>
                  <a:schemeClr val="bg1"/>
                </a:solidFill>
                <a:latin typeface="Franklin Gothic Medium" panose="020B0603020102020204" pitchFamily="34" charset="0"/>
              </a:rPr>
              <a:t>What’s next?</a:t>
            </a:r>
          </a:p>
        </p:txBody>
      </p:sp>
    </p:spTree>
    <p:extLst>
      <p:ext uri="{BB962C8B-B14F-4D97-AF65-F5344CB8AC3E}">
        <p14:creationId xmlns:p14="http://schemas.microsoft.com/office/powerpoint/2010/main" val="3275811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dobeStock_65254880.jpeg"/>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ubtitle 2"/>
          <p:cNvSpPr>
            <a:spLocks noGrp="1"/>
          </p:cNvSpPr>
          <p:nvPr>
            <p:ph type="subTitle" idx="4294967295"/>
          </p:nvPr>
        </p:nvSpPr>
        <p:spPr>
          <a:xfrm>
            <a:off x="517961" y="2914185"/>
            <a:ext cx="11311467" cy="955581"/>
          </a:xfrm>
          <a:prstGeom prst="rect">
            <a:avLst/>
          </a:prstGeom>
        </p:spPr>
        <p:txBody>
          <a:bodyPr>
            <a:noAutofit/>
          </a:bodyPr>
          <a:lstStyle/>
          <a:p>
            <a:pPr marL="0" indent="0" algn="ctr">
              <a:buNone/>
            </a:pPr>
            <a:r>
              <a:rPr lang="en-US" sz="6000" b="1" dirty="0">
                <a:solidFill>
                  <a:schemeClr val="bg1"/>
                </a:solidFill>
                <a:latin typeface="Calibri"/>
                <a:cs typeface="Calibri"/>
              </a:rPr>
              <a:t>Thank You!</a:t>
            </a:r>
          </a:p>
        </p:txBody>
      </p:sp>
    </p:spTree>
    <p:extLst>
      <p:ext uri="{BB962C8B-B14F-4D97-AF65-F5344CB8AC3E}">
        <p14:creationId xmlns:p14="http://schemas.microsoft.com/office/powerpoint/2010/main" val="416652938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akoma Silver Spring Solar Co-op Group Shot-smal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88574"/>
            <a:ext cx="12192000" cy="5769426"/>
          </a:xfrm>
          <a:prstGeom prst="rect">
            <a:avLst/>
          </a:prstGeom>
        </p:spPr>
      </p:pic>
      <p:pic>
        <p:nvPicPr>
          <p:cNvPr id="10" name="Picture 9" descr="AdobeStock_65254880.jpeg"/>
          <p:cNvPicPr>
            <a:picLocks noChangeAspect="1"/>
          </p:cNvPicPr>
          <p:nvPr/>
        </p:nvPicPr>
        <p:blipFill>
          <a:blip r:embed="rId3" cstate="screen">
            <a:alphaModFix amt="68000"/>
            <a:extLst>
              <a:ext uri="{28A0092B-C50C-407E-A947-70E740481C1C}">
                <a14:useLocalDpi xmlns:a14="http://schemas.microsoft.com/office/drawing/2010/main"/>
              </a:ext>
            </a:extLst>
          </a:blip>
          <a:stretch>
            <a:fillRect/>
          </a:stretch>
        </p:blipFill>
        <p:spPr>
          <a:xfrm>
            <a:off x="7495632" y="3472750"/>
            <a:ext cx="4696368" cy="3399721"/>
          </a:xfrm>
          <a:prstGeom prst="rect">
            <a:avLst/>
          </a:prstGeom>
        </p:spPr>
      </p:pic>
      <p:sp>
        <p:nvSpPr>
          <p:cNvPr id="11" name="Subtitle 2"/>
          <p:cNvSpPr>
            <a:spLocks noGrp="1"/>
          </p:cNvSpPr>
          <p:nvPr>
            <p:ph type="subTitle" idx="4294967295"/>
          </p:nvPr>
        </p:nvSpPr>
        <p:spPr>
          <a:xfrm>
            <a:off x="362856" y="190276"/>
            <a:ext cx="11311467" cy="898298"/>
          </a:xfrm>
          <a:prstGeom prst="rect">
            <a:avLst/>
          </a:prstGeom>
        </p:spPr>
        <p:txBody>
          <a:bodyPr>
            <a:noAutofit/>
          </a:bodyPr>
          <a:lstStyle/>
          <a:p>
            <a:pPr marL="0" indent="0" algn="ctr">
              <a:lnSpc>
                <a:spcPct val="80000"/>
              </a:lnSpc>
              <a:buNone/>
            </a:pPr>
            <a:r>
              <a:rPr lang="en-US" sz="4800" b="1" dirty="0">
                <a:solidFill>
                  <a:schemeClr val="bg1"/>
                </a:solidFill>
                <a:latin typeface="Calibri"/>
                <a:cs typeface="Calibri"/>
              </a:rPr>
              <a:t>Who we are</a:t>
            </a:r>
            <a:endParaRPr lang="en-US" sz="4000" dirty="0">
              <a:solidFill>
                <a:schemeClr val="bg1"/>
              </a:solidFill>
              <a:latin typeface="Calibri"/>
              <a:cs typeface="Calibri"/>
            </a:endParaRPr>
          </a:p>
        </p:txBody>
      </p:sp>
      <p:sp>
        <p:nvSpPr>
          <p:cNvPr id="12" name="Subtitle 2"/>
          <p:cNvSpPr txBox="1">
            <a:spLocks/>
          </p:cNvSpPr>
          <p:nvPr/>
        </p:nvSpPr>
        <p:spPr>
          <a:xfrm>
            <a:off x="7879700" y="3911985"/>
            <a:ext cx="4025328" cy="245785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600" b="1" dirty="0">
                <a:solidFill>
                  <a:schemeClr val="bg1"/>
                </a:solidFill>
              </a:rPr>
              <a:t>We are a network of people taking control of our energy by installing solar and generating our own electricity.</a:t>
            </a:r>
            <a:endParaRPr lang="en-US" sz="2600" b="1" dirty="0">
              <a:solidFill>
                <a:schemeClr val="bg1"/>
              </a:solidFill>
              <a:latin typeface="Calibri"/>
              <a:cs typeface="Calibri"/>
            </a:endParaRPr>
          </a:p>
        </p:txBody>
      </p:sp>
    </p:spTree>
    <p:extLst>
      <p:ext uri="{BB962C8B-B14F-4D97-AF65-F5344CB8AC3E}">
        <p14:creationId xmlns:p14="http://schemas.microsoft.com/office/powerpoint/2010/main" val="39070096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a:spLocks noGrp="1"/>
          </p:cNvSpPr>
          <p:nvPr>
            <p:ph type="subTitle" idx="4294967295"/>
          </p:nvPr>
        </p:nvSpPr>
        <p:spPr>
          <a:xfrm>
            <a:off x="606600" y="266701"/>
            <a:ext cx="11025717" cy="696913"/>
          </a:xfrm>
          <a:prstGeom prst="rect">
            <a:avLst/>
          </a:prstGeom>
        </p:spPr>
        <p:txBody>
          <a:bodyPr>
            <a:noAutofit/>
          </a:bodyPr>
          <a:lstStyle/>
          <a:p>
            <a:pPr marL="0" indent="0" algn="ctr">
              <a:lnSpc>
                <a:spcPct val="80000"/>
              </a:lnSpc>
              <a:buNone/>
            </a:pPr>
            <a:r>
              <a:rPr lang="en-US" sz="4800" b="1" dirty="0">
                <a:solidFill>
                  <a:schemeClr val="bg1"/>
                </a:solidFill>
                <a:latin typeface="Calibri"/>
                <a:cs typeface="Calibri"/>
              </a:rPr>
              <a:t>Helping communities go solar</a:t>
            </a:r>
            <a:endParaRPr lang="en-US" sz="4000" dirty="0">
              <a:solidFill>
                <a:schemeClr val="bg1"/>
              </a:solidFill>
              <a:latin typeface="Calibri"/>
              <a:cs typeface="Calibri"/>
            </a:endParaRP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867" y="1419016"/>
            <a:ext cx="2791235" cy="1504066"/>
          </a:xfrm>
          <a:prstGeom prst="rect">
            <a:avLst/>
          </a:prstGeom>
        </p:spPr>
      </p:pic>
      <p:pic>
        <p:nvPicPr>
          <p:cNvPr id="13"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0403" y="1440611"/>
            <a:ext cx="2791232" cy="1504065"/>
          </a:xfrm>
          <a:prstGeom prst="rect">
            <a:avLst/>
          </a:prstGeom>
        </p:spPr>
      </p:pic>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9634" y="1432803"/>
            <a:ext cx="2791229" cy="1504064"/>
          </a:xfrm>
          <a:prstGeom prst="rect">
            <a:avLst/>
          </a:prstGeom>
        </p:spPr>
      </p:pic>
      <p:pic>
        <p:nvPicPr>
          <p:cNvPr id="15" name="Picture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79634" y="3184633"/>
            <a:ext cx="2791225" cy="1504061"/>
          </a:xfrm>
          <a:prstGeom prst="rect">
            <a:avLst/>
          </a:prstGeom>
        </p:spPr>
      </p:pic>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79634" y="4988819"/>
            <a:ext cx="2791225" cy="1504061"/>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83460" y="4988820"/>
            <a:ext cx="2791225" cy="1504061"/>
          </a:xfrm>
          <a:prstGeom prst="rect">
            <a:avLst/>
          </a:prstGeom>
        </p:spPr>
      </p:pic>
      <p:pic>
        <p:nvPicPr>
          <p:cNvPr id="18" name="Picture 17">
            <a:extLst>
              <a:ext uri="{FF2B5EF4-FFF2-40B4-BE49-F238E27FC236}">
                <a16:creationId xmlns="" xmlns:a16="http://schemas.microsoft.com/office/drawing/2014/main" id="{4F825A9E-26D0-4A03-9DAB-36801D53EA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0867" y="4988820"/>
            <a:ext cx="2791229" cy="1504063"/>
          </a:xfrm>
          <a:prstGeom prst="rect">
            <a:avLst/>
          </a:prstGeom>
        </p:spPr>
      </p:pic>
      <p:pic>
        <p:nvPicPr>
          <p:cNvPr id="19" name="Picture 18">
            <a:extLst>
              <a:ext uri="{FF2B5EF4-FFF2-40B4-BE49-F238E27FC236}">
                <a16:creationId xmlns="" xmlns:a16="http://schemas.microsoft.com/office/drawing/2014/main" id="{DBF6FEF2-AE31-4A33-AC27-46384655FFC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83459" y="3184633"/>
            <a:ext cx="3023435" cy="1629189"/>
          </a:xfrm>
          <a:prstGeom prst="rect">
            <a:avLst/>
          </a:prstGeom>
        </p:spPr>
      </p:pic>
      <p:pic>
        <p:nvPicPr>
          <p:cNvPr id="20" name="Picture 19">
            <a:extLst>
              <a:ext uri="{FF2B5EF4-FFF2-40B4-BE49-F238E27FC236}">
                <a16:creationId xmlns="" xmlns:a16="http://schemas.microsoft.com/office/drawing/2014/main" id="{EB9B9E2C-6FCC-4518-BFAA-BF25C89DC0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0875" y="3138800"/>
            <a:ext cx="3023435" cy="1629189"/>
          </a:xfrm>
          <a:prstGeom prst="rect">
            <a:avLst/>
          </a:prstGeom>
        </p:spPr>
      </p:pic>
    </p:spTree>
    <p:extLst>
      <p:ext uri="{BB962C8B-B14F-4D97-AF65-F5344CB8AC3E}">
        <p14:creationId xmlns:p14="http://schemas.microsoft.com/office/powerpoint/2010/main" val="4828614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roof photos and crazy cakes 02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25552"/>
            <a:ext cx="12192001" cy="5732448"/>
          </a:xfrm>
          <a:prstGeom prst="rect">
            <a:avLst/>
          </a:prstGeom>
          <a:ln>
            <a:noFill/>
          </a:ln>
          <a:effectLst/>
        </p:spPr>
      </p:pic>
      <p:sp>
        <p:nvSpPr>
          <p:cNvPr id="7" name="Subtitle 2"/>
          <p:cNvSpPr txBox="1">
            <a:spLocks/>
          </p:cNvSpPr>
          <p:nvPr/>
        </p:nvSpPr>
        <p:spPr>
          <a:xfrm>
            <a:off x="362856" y="209234"/>
            <a:ext cx="11311467" cy="89829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endParaRPr lang="en-US" sz="4000" dirty="0">
              <a:solidFill>
                <a:schemeClr val="bg1"/>
              </a:solidFill>
              <a:latin typeface="Calibri"/>
              <a:cs typeface="Calibri"/>
            </a:endParaRPr>
          </a:p>
        </p:txBody>
      </p:sp>
      <p:pic>
        <p:nvPicPr>
          <p:cNvPr id="10" name="Picture 9" descr="AdobeStock_65254880.jpeg">
            <a:extLst>
              <a:ext uri="{FF2B5EF4-FFF2-40B4-BE49-F238E27FC236}">
                <a16:creationId xmlns="" xmlns:a16="http://schemas.microsoft.com/office/drawing/2014/main" id="{CAB006D3-1A06-4417-9A94-FA736E8EBCF7}"/>
              </a:ext>
            </a:extLst>
          </p:cNvPr>
          <p:cNvPicPr>
            <a:picLocks noChangeAspect="1"/>
          </p:cNvPicPr>
          <p:nvPr/>
        </p:nvPicPr>
        <p:blipFill>
          <a:blip r:embed="rId4" cstate="screen">
            <a:alphaModFix amt="68000"/>
            <a:extLst>
              <a:ext uri="{28A0092B-C50C-407E-A947-70E740481C1C}">
                <a14:useLocalDpi xmlns:a14="http://schemas.microsoft.com/office/drawing/2010/main"/>
              </a:ext>
            </a:extLst>
          </a:blip>
          <a:stretch>
            <a:fillRect/>
          </a:stretch>
        </p:blipFill>
        <p:spPr>
          <a:xfrm>
            <a:off x="8213937" y="2375409"/>
            <a:ext cx="3978063" cy="2107185"/>
          </a:xfrm>
          <a:prstGeom prst="rect">
            <a:avLst/>
          </a:prstGeom>
          <a:solidFill>
            <a:srgbClr val="FF9300">
              <a:alpha val="75000"/>
            </a:srgbClr>
          </a:solidFill>
        </p:spPr>
      </p:pic>
      <p:sp>
        <p:nvSpPr>
          <p:cNvPr id="8" name="Subtitle 2"/>
          <p:cNvSpPr txBox="1">
            <a:spLocks/>
          </p:cNvSpPr>
          <p:nvPr/>
        </p:nvSpPr>
        <p:spPr>
          <a:xfrm>
            <a:off x="8648392" y="2693500"/>
            <a:ext cx="3119856" cy="147100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sz="3000" b="1" dirty="0">
                <a:solidFill>
                  <a:schemeClr val="bg1"/>
                </a:solidFill>
                <a:latin typeface="Franklin Gothic Medium" panose="020B0603020102020204" pitchFamily="34" charset="0"/>
                <a:cs typeface="Calibri"/>
              </a:rPr>
              <a:t>Started in 2007 and i</a:t>
            </a:r>
            <a:r>
              <a:rPr lang="en-US" sz="3000" dirty="0">
                <a:solidFill>
                  <a:schemeClr val="bg1"/>
                </a:solidFill>
                <a:latin typeface="Franklin Gothic Medium" panose="020B0603020102020204" pitchFamily="34" charset="0"/>
              </a:rPr>
              <a:t>t wasn’t easy!</a:t>
            </a:r>
          </a:p>
        </p:txBody>
      </p:sp>
      <p:pic>
        <p:nvPicPr>
          <p:cNvPr id="4" name="Picture 3"/>
          <p:cNvPicPr>
            <a:picLocks noChangeAspect="1"/>
          </p:cNvPicPr>
          <p:nvPr/>
        </p:nvPicPr>
        <p:blipFill>
          <a:blip r:embed="rId5"/>
          <a:stretch>
            <a:fillRect/>
          </a:stretch>
        </p:blipFill>
        <p:spPr>
          <a:xfrm>
            <a:off x="-8089" y="4765284"/>
            <a:ext cx="4476321" cy="2092716"/>
          </a:xfrm>
          <a:prstGeom prst="rect">
            <a:avLst/>
          </a:prstGeom>
          <a:effectLst/>
        </p:spPr>
      </p:pic>
      <p:sp>
        <p:nvSpPr>
          <p:cNvPr id="9" name="Subtitle 2">
            <a:extLst>
              <a:ext uri="{FF2B5EF4-FFF2-40B4-BE49-F238E27FC236}">
                <a16:creationId xmlns="" xmlns:a16="http://schemas.microsoft.com/office/drawing/2014/main" id="{BB398218-FEB0-4DFF-BA62-B014673787FC}"/>
              </a:ext>
            </a:extLst>
          </p:cNvPr>
          <p:cNvSpPr txBox="1">
            <a:spLocks/>
          </p:cNvSpPr>
          <p:nvPr/>
        </p:nvSpPr>
        <p:spPr>
          <a:xfrm>
            <a:off x="0" y="180023"/>
            <a:ext cx="12192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How we got started</a:t>
            </a:r>
            <a:endParaRPr lang="en-US" sz="6000" dirty="0">
              <a:solidFill>
                <a:schemeClr val="bg1"/>
              </a:solidFill>
              <a:latin typeface="Franklin Gothic Medium" panose="020B0603020102020204" pitchFamily="34" charset="0"/>
              <a:cs typeface="Calibri"/>
            </a:endParaRPr>
          </a:p>
        </p:txBody>
      </p:sp>
      <p:pic>
        <p:nvPicPr>
          <p:cNvPr id="11" name="Picture 10" descr="DC-SUN-logo.png">
            <a:extLst>
              <a:ext uri="{FF2B5EF4-FFF2-40B4-BE49-F238E27FC236}">
                <a16:creationId xmlns="" xmlns:a16="http://schemas.microsoft.com/office/drawing/2014/main" id="{ADB346B6-A945-4100-B453-2972EC3A17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94507" y="5920642"/>
            <a:ext cx="3728301" cy="955378"/>
          </a:xfrm>
          <a:prstGeom prst="rect">
            <a:avLst/>
          </a:prstGeom>
        </p:spPr>
      </p:pic>
    </p:spTree>
    <p:extLst>
      <p:ext uri="{BB962C8B-B14F-4D97-AF65-F5344CB8AC3E}">
        <p14:creationId xmlns:p14="http://schemas.microsoft.com/office/powerpoint/2010/main" val="28402846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5060521" y="1279710"/>
            <a:ext cx="3139603" cy="1883762"/>
          </a:xfrm>
          <a:prstGeom prst="rect">
            <a:avLst/>
          </a:prstGeom>
          <a:noFill/>
          <a:ln w="9525">
            <a:noFill/>
            <a:miter lim="800000"/>
            <a:headEnd/>
            <a:tailEnd/>
          </a:ln>
        </p:spPr>
      </p:pic>
      <p:pic>
        <p:nvPicPr>
          <p:cNvPr id="102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1"/>
          <a:stretch/>
        </p:blipFill>
        <p:spPr bwMode="auto">
          <a:xfrm>
            <a:off x="7876901" y="1236080"/>
            <a:ext cx="4149759" cy="2971503"/>
          </a:xfrm>
          <a:prstGeom prst="rect">
            <a:avLst/>
          </a:prstGeom>
          <a:noFill/>
          <a:ln w="9525">
            <a:noFill/>
            <a:miter lim="800000"/>
            <a:headEnd/>
            <a:tailEnd/>
          </a:ln>
        </p:spPr>
      </p:pic>
      <p:pic>
        <p:nvPicPr>
          <p:cNvPr id="5" name="Content Placeholder 3" descr="Thin Film Instal.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1258" y="1213865"/>
            <a:ext cx="4691245" cy="3449765"/>
          </a:xfrm>
          <a:prstGeom prst="rect">
            <a:avLst/>
          </a:prstGeom>
        </p:spPr>
      </p:pic>
      <p:pic>
        <p:nvPicPr>
          <p:cNvPr id="6" name="Content Placeholder 3" descr="tom kelly's house.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99025" y="4269517"/>
            <a:ext cx="3927635" cy="2501399"/>
          </a:xfrm>
          <a:prstGeom prst="rect">
            <a:avLst/>
          </a:prstGeom>
        </p:spPr>
      </p:pic>
      <p:pic>
        <p:nvPicPr>
          <p:cNvPr id="1029" name="Picture 5"/>
          <p:cNvPicPr>
            <a:picLocks noChangeAspect="1" noChangeArrowheads="1"/>
          </p:cNvPicPr>
          <p:nvPr/>
        </p:nvPicPr>
        <p:blipFill>
          <a:blip r:embed="rId7" cstate="print"/>
          <a:srcRect/>
          <a:stretch>
            <a:fillRect/>
          </a:stretch>
        </p:blipFill>
        <p:spPr bwMode="auto">
          <a:xfrm>
            <a:off x="743372" y="5638186"/>
            <a:ext cx="2664625" cy="953518"/>
          </a:xfrm>
          <a:prstGeom prst="rect">
            <a:avLst/>
          </a:prstGeom>
          <a:noFill/>
          <a:ln w="9525">
            <a:noFill/>
            <a:miter lim="800000"/>
            <a:headEnd/>
            <a:tailEnd/>
          </a:ln>
        </p:spPr>
      </p:pic>
      <p:pic>
        <p:nvPicPr>
          <p:cNvPr id="1026" name="Picture 2"/>
          <p:cNvPicPr>
            <a:picLocks noChangeAspect="1" noChangeArrowheads="1"/>
          </p:cNvPicPr>
          <p:nvPr/>
        </p:nvPicPr>
        <p:blipFill>
          <a:blip r:embed="rId8" cstate="print"/>
          <a:srcRect/>
          <a:stretch>
            <a:fillRect/>
          </a:stretch>
        </p:blipFill>
        <p:spPr bwMode="auto">
          <a:xfrm rot="20528533">
            <a:off x="3351265" y="3716373"/>
            <a:ext cx="5855009" cy="1894514"/>
          </a:xfrm>
          <a:prstGeom prst="rect">
            <a:avLst/>
          </a:prstGeom>
          <a:noFill/>
          <a:ln w="9525">
            <a:noFill/>
            <a:miter lim="800000"/>
            <a:headEnd/>
            <a:tailEnd/>
          </a:ln>
        </p:spPr>
      </p:pic>
      <p:sp>
        <p:nvSpPr>
          <p:cNvPr id="2" name="Title 1"/>
          <p:cNvSpPr>
            <a:spLocks noGrp="1"/>
          </p:cNvSpPr>
          <p:nvPr>
            <p:ph type="ctrTitle" idx="4294967295"/>
          </p:nvPr>
        </p:nvSpPr>
        <p:spPr>
          <a:xfrm rot="19140000">
            <a:off x="0" y="3516289"/>
            <a:ext cx="4743451" cy="819199"/>
          </a:xfrm>
          <a:prstGeom prst="rect">
            <a:avLst/>
          </a:prstGeom>
          <a:solidFill>
            <a:srgbClr val="FF9300"/>
          </a:solidFill>
        </p:spPr>
        <p:style>
          <a:lnRef idx="2">
            <a:schemeClr val="dk1">
              <a:shade val="50000"/>
            </a:schemeClr>
          </a:lnRef>
          <a:fillRef idx="1">
            <a:schemeClr val="dk1"/>
          </a:fillRef>
          <a:effectRef idx="0">
            <a:schemeClr val="dk1"/>
          </a:effectRef>
          <a:fontRef idx="minor">
            <a:schemeClr val="lt1"/>
          </a:fontRef>
        </p:style>
        <p:txBody>
          <a:bodyPr wrap="square" anchor="t" anchorCtr="0">
            <a:spAutoFit/>
          </a:bodyPr>
          <a:lstStyle/>
          <a:p>
            <a:pPr algn="ctr"/>
            <a:r>
              <a:rPr lang="en-US" sz="2600" dirty="0">
                <a:latin typeface="Franklin Gothic Medium" panose="020B0603020102020204" pitchFamily="34" charset="0"/>
              </a:rPr>
              <a:t>It was harder than</a:t>
            </a:r>
            <a:br>
              <a:rPr lang="en-US" sz="2600" dirty="0">
                <a:latin typeface="Franklin Gothic Medium" panose="020B0603020102020204" pitchFamily="34" charset="0"/>
              </a:rPr>
            </a:br>
            <a:r>
              <a:rPr lang="en-US" sz="2600" dirty="0">
                <a:latin typeface="Franklin Gothic Medium" panose="020B0603020102020204" pitchFamily="34" charset="0"/>
              </a:rPr>
              <a:t> we thought!</a:t>
            </a:r>
          </a:p>
        </p:txBody>
      </p:sp>
      <p:pic>
        <p:nvPicPr>
          <p:cNvPr id="1028" name="Picture 4"/>
          <p:cNvPicPr>
            <a:picLocks noChangeAspect="1" noChangeArrowheads="1"/>
          </p:cNvPicPr>
          <p:nvPr/>
        </p:nvPicPr>
        <p:blipFill>
          <a:blip r:embed="rId9" cstate="print"/>
          <a:srcRect/>
          <a:stretch>
            <a:fillRect/>
          </a:stretch>
        </p:blipFill>
        <p:spPr bwMode="auto">
          <a:xfrm>
            <a:off x="5367235" y="5187658"/>
            <a:ext cx="2731791" cy="1670342"/>
          </a:xfrm>
          <a:prstGeom prst="rect">
            <a:avLst/>
          </a:prstGeom>
          <a:noFill/>
          <a:ln w="9525">
            <a:noFill/>
            <a:miter lim="800000"/>
            <a:headEnd/>
            <a:tailEnd/>
          </a:ln>
        </p:spPr>
      </p:pic>
      <p:sp>
        <p:nvSpPr>
          <p:cNvPr id="11" name="Subtitle 2">
            <a:extLst>
              <a:ext uri="{FF2B5EF4-FFF2-40B4-BE49-F238E27FC236}">
                <a16:creationId xmlns="" xmlns:a16="http://schemas.microsoft.com/office/drawing/2014/main" id="{4C7A4E62-ED21-4207-9415-EA5BC346EF36}"/>
              </a:ext>
            </a:extLst>
          </p:cNvPr>
          <p:cNvSpPr txBox="1">
            <a:spLocks/>
          </p:cNvSpPr>
          <p:nvPr/>
        </p:nvSpPr>
        <p:spPr>
          <a:xfrm>
            <a:off x="0" y="195322"/>
            <a:ext cx="12192000" cy="777241"/>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6000" b="1" dirty="0">
                <a:solidFill>
                  <a:schemeClr val="bg1"/>
                </a:solidFill>
                <a:latin typeface="Franklin Gothic Medium" panose="020B0603020102020204" pitchFamily="34" charset="0"/>
                <a:cs typeface="Calibri"/>
              </a:rPr>
              <a:t>How we got started</a:t>
            </a:r>
            <a:endParaRPr lang="en-US" sz="6000" dirty="0">
              <a:solidFill>
                <a:schemeClr val="bg1"/>
              </a:solidFill>
              <a:latin typeface="Franklin Gothic Medium" panose="020B0603020102020204" pitchFamily="34" charset="0"/>
              <a:cs typeface="Calibri"/>
            </a:endParaRPr>
          </a:p>
        </p:txBody>
      </p:sp>
    </p:spTree>
    <p:extLst>
      <p:ext uri="{BB962C8B-B14F-4D97-AF65-F5344CB8AC3E}">
        <p14:creationId xmlns:p14="http://schemas.microsoft.com/office/powerpoint/2010/main" val="422192619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6" name="Subtitle 2"/>
          <p:cNvSpPr txBox="1">
            <a:spLocks/>
          </p:cNvSpPr>
          <p:nvPr/>
        </p:nvSpPr>
        <p:spPr>
          <a:xfrm>
            <a:off x="362856" y="1869409"/>
            <a:ext cx="11311467" cy="879478"/>
          </a:xfrm>
          <a:prstGeom prst="rect">
            <a:avLst/>
          </a:prstGeom>
        </p:spPr>
        <p:txBody>
          <a:bodyPr>
            <a:noAutofit/>
          </a:bodyPr>
          <a:lstStyle>
            <a:lvl1pPr marL="341548" indent="-341548" algn="l" defTabSz="455398"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138" indent="-283507" algn="l" defTabSz="455398"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727" indent="-226583" algn="l" defTabSz="455398"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35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987" indent="-226583" algn="l" defTabSz="455398"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343" indent="-228576" algn="l" defTabSz="457154" rtl="0" eaLnBrk="1" latinLnBrk="0" hangingPunct="1">
              <a:spcBef>
                <a:spcPct val="20000"/>
              </a:spcBef>
              <a:buFont typeface="Arial"/>
              <a:buChar char="•"/>
              <a:defRPr sz="2000" kern="1200">
                <a:solidFill>
                  <a:schemeClr val="tx1"/>
                </a:solidFill>
                <a:latin typeface="+mn-lt"/>
                <a:ea typeface="+mn-ea"/>
                <a:cs typeface="+mn-cs"/>
              </a:defRPr>
            </a:lvl6pPr>
            <a:lvl7pPr marL="2971496" indent="-228576" algn="l" defTabSz="457154" rtl="0" eaLnBrk="1" latinLnBrk="0" hangingPunct="1">
              <a:spcBef>
                <a:spcPct val="20000"/>
              </a:spcBef>
              <a:buFont typeface="Arial"/>
              <a:buChar char="•"/>
              <a:defRPr sz="2000" kern="1200">
                <a:solidFill>
                  <a:schemeClr val="tx1"/>
                </a:solidFill>
                <a:latin typeface="+mn-lt"/>
                <a:ea typeface="+mn-ea"/>
                <a:cs typeface="+mn-cs"/>
              </a:defRPr>
            </a:lvl7pPr>
            <a:lvl8pPr marL="3428650" indent="-228576" algn="l" defTabSz="457154" rtl="0" eaLnBrk="1" latinLnBrk="0" hangingPunct="1">
              <a:spcBef>
                <a:spcPct val="20000"/>
              </a:spcBef>
              <a:buFont typeface="Arial"/>
              <a:buChar char="•"/>
              <a:defRPr sz="2000" kern="1200">
                <a:solidFill>
                  <a:schemeClr val="tx1"/>
                </a:solidFill>
                <a:latin typeface="+mn-lt"/>
                <a:ea typeface="+mn-ea"/>
                <a:cs typeface="+mn-cs"/>
              </a:defRPr>
            </a:lvl8pPr>
            <a:lvl9pPr marL="3885802" indent="-228576" algn="l" defTabSz="457154"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charset="0"/>
              <a:buNone/>
            </a:pPr>
            <a:r>
              <a:rPr lang="en-US" sz="4800" b="1" dirty="0">
                <a:solidFill>
                  <a:schemeClr val="bg1"/>
                </a:solidFill>
                <a:latin typeface="Calibri"/>
                <a:cs typeface="Calibri"/>
              </a:rPr>
              <a:t>Presentation in three parts:</a:t>
            </a:r>
          </a:p>
          <a:p>
            <a:pPr algn="ctr">
              <a:lnSpc>
                <a:spcPct val="80000"/>
              </a:lnSpc>
            </a:pPr>
            <a:endParaRPr lang="en-US" sz="4000" b="1" dirty="0">
              <a:solidFill>
                <a:schemeClr val="bg1"/>
              </a:solidFill>
              <a:latin typeface="Calibri"/>
              <a:cs typeface="Calibri"/>
            </a:endParaRPr>
          </a:p>
        </p:txBody>
      </p:sp>
      <p:sp>
        <p:nvSpPr>
          <p:cNvPr id="3" name="TextBox 2"/>
          <p:cNvSpPr txBox="1"/>
          <p:nvPr/>
        </p:nvSpPr>
        <p:spPr>
          <a:xfrm>
            <a:off x="2527496" y="2719520"/>
            <a:ext cx="3326552" cy="3026470"/>
          </a:xfrm>
          <a:prstGeom prst="rect">
            <a:avLst/>
          </a:prstGeom>
          <a:noFill/>
        </p:spPr>
        <p:txBody>
          <a:bodyPr wrap="none" rtlCol="0">
            <a:spAutoFit/>
          </a:bodyPr>
          <a:lstStyle/>
          <a:p>
            <a:pPr marL="742950" indent="-742950">
              <a:lnSpc>
                <a:spcPct val="120000"/>
              </a:lnSpc>
              <a:buFont typeface="+mj-lt"/>
              <a:buAutoNum type="arabicPeriod"/>
            </a:pPr>
            <a:r>
              <a:rPr lang="en-US" sz="4000" dirty="0">
                <a:solidFill>
                  <a:schemeClr val="bg1"/>
                </a:solidFill>
                <a:cs typeface="Calibri"/>
              </a:rPr>
              <a:t>Technology</a:t>
            </a:r>
          </a:p>
          <a:p>
            <a:pPr marL="742950" indent="-742950">
              <a:lnSpc>
                <a:spcPct val="120000"/>
              </a:lnSpc>
              <a:buFont typeface="+mj-lt"/>
              <a:buAutoNum type="arabicPeriod"/>
            </a:pPr>
            <a:r>
              <a:rPr lang="en-US" sz="4000" dirty="0">
                <a:solidFill>
                  <a:schemeClr val="bg1"/>
                </a:solidFill>
                <a:cs typeface="Calibri"/>
              </a:rPr>
              <a:t>Economics</a:t>
            </a:r>
          </a:p>
          <a:p>
            <a:pPr marL="742950" indent="-742950">
              <a:lnSpc>
                <a:spcPct val="120000"/>
              </a:lnSpc>
              <a:buFont typeface="+mj-lt"/>
              <a:buAutoNum type="arabicPeriod"/>
            </a:pPr>
            <a:r>
              <a:rPr lang="en-US" sz="4000" dirty="0">
                <a:solidFill>
                  <a:schemeClr val="bg1"/>
                </a:solidFill>
                <a:cs typeface="Calibri"/>
              </a:rPr>
              <a:t>Our co-ops</a:t>
            </a:r>
          </a:p>
          <a:p>
            <a:pPr>
              <a:lnSpc>
                <a:spcPct val="120000"/>
              </a:lnSpc>
            </a:pPr>
            <a:endParaRPr lang="en-US" sz="4000" dirty="0"/>
          </a:p>
        </p:txBody>
      </p:sp>
    </p:spTree>
    <p:extLst>
      <p:ext uri="{BB962C8B-B14F-4D97-AF65-F5344CB8AC3E}">
        <p14:creationId xmlns:p14="http://schemas.microsoft.com/office/powerpoint/2010/main" val="4251504356"/>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4" name="Subtitle 2"/>
          <p:cNvSpPr>
            <a:spLocks noGrp="1"/>
          </p:cNvSpPr>
          <p:nvPr>
            <p:ph type="subTitle" idx="4294967295"/>
          </p:nvPr>
        </p:nvSpPr>
        <p:spPr>
          <a:xfrm>
            <a:off x="581324" y="2787726"/>
            <a:ext cx="11311467" cy="898525"/>
          </a:xfrm>
          <a:prstGeom prst="rect">
            <a:avLst/>
          </a:prstGeom>
        </p:spPr>
        <p:txBody>
          <a:bodyPr>
            <a:noAutofit/>
          </a:bodyPr>
          <a:lstStyle/>
          <a:p>
            <a:pPr marL="0" indent="0" algn="ctr">
              <a:lnSpc>
                <a:spcPct val="80000"/>
              </a:lnSpc>
              <a:buNone/>
            </a:pPr>
            <a:r>
              <a:rPr lang="en-US" sz="4800" b="1" dirty="0">
                <a:solidFill>
                  <a:schemeClr val="bg1"/>
                </a:solidFill>
                <a:latin typeface="Calibri"/>
                <a:cs typeface="Calibri"/>
              </a:rPr>
              <a:t>Part 1: Technology</a:t>
            </a:r>
            <a:endParaRPr lang="en-US" sz="4000" dirty="0">
              <a:solidFill>
                <a:schemeClr val="bg1"/>
              </a:solidFill>
              <a:latin typeface="Calibri"/>
              <a:cs typeface="Calibri"/>
            </a:endParaRPr>
          </a:p>
        </p:txBody>
      </p:sp>
    </p:spTree>
    <p:extLst>
      <p:ext uri="{BB962C8B-B14F-4D97-AF65-F5344CB8AC3E}">
        <p14:creationId xmlns:p14="http://schemas.microsoft.com/office/powerpoint/2010/main" val="135045710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2722</TotalTime>
  <Words>3719</Words>
  <Application>Microsoft Macintosh PowerPoint</Application>
  <PresentationFormat>Custom</PresentationFormat>
  <Paragraphs>486</Paragraphs>
  <Slides>35</Slides>
  <Notes>30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It was harder than  we thought!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Carra Cheslin</dc:creator>
  <cp:lastModifiedBy>Corey Ramsden</cp:lastModifiedBy>
  <cp:revision>271</cp:revision>
  <dcterms:created xsi:type="dcterms:W3CDTF">2018-01-22T16:06:37Z</dcterms:created>
  <dcterms:modified xsi:type="dcterms:W3CDTF">2018-03-06T19:48:51Z</dcterms:modified>
</cp:coreProperties>
</file>