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7"/>
  </p:notesMasterIdLst>
  <p:handoutMasterIdLst>
    <p:handoutMasterId r:id="rId38"/>
  </p:handoutMasterIdLst>
  <p:sldIdLst>
    <p:sldId id="306" r:id="rId2"/>
    <p:sldId id="259" r:id="rId3"/>
    <p:sldId id="270" r:id="rId4"/>
    <p:sldId id="273" r:id="rId5"/>
    <p:sldId id="307" r:id="rId6"/>
    <p:sldId id="274" r:id="rId7"/>
    <p:sldId id="275" r:id="rId8"/>
    <p:sldId id="276" r:id="rId9"/>
    <p:sldId id="277" r:id="rId10"/>
    <p:sldId id="279" r:id="rId11"/>
    <p:sldId id="278" r:id="rId12"/>
    <p:sldId id="281" r:id="rId13"/>
    <p:sldId id="282" r:id="rId14"/>
    <p:sldId id="283" r:id="rId15"/>
    <p:sldId id="284" r:id="rId16"/>
    <p:sldId id="285" r:id="rId17"/>
    <p:sldId id="286" r:id="rId18"/>
    <p:sldId id="287" r:id="rId19"/>
    <p:sldId id="288" r:id="rId20"/>
    <p:sldId id="309" r:id="rId21"/>
    <p:sldId id="310" r:id="rId22"/>
    <p:sldId id="311" r:id="rId23"/>
    <p:sldId id="312" r:id="rId24"/>
    <p:sldId id="289" r:id="rId25"/>
    <p:sldId id="290" r:id="rId26"/>
    <p:sldId id="293" r:id="rId27"/>
    <p:sldId id="291" r:id="rId28"/>
    <p:sldId id="292" r:id="rId29"/>
    <p:sldId id="305" r:id="rId30"/>
    <p:sldId id="296" r:id="rId31"/>
    <p:sldId id="300" r:id="rId32"/>
    <p:sldId id="308" r:id="rId33"/>
    <p:sldId id="303" r:id="rId34"/>
    <p:sldId id="304" r:id="rId35"/>
    <p:sldId id="26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89429" autoAdjust="0"/>
  </p:normalViewPr>
  <p:slideViewPr>
    <p:cSldViewPr snapToGrid="0" snapToObjects="1">
      <p:cViewPr varScale="1">
        <p:scale>
          <a:sx n="99" d="100"/>
          <a:sy n="99" d="100"/>
        </p:scale>
        <p:origin x="92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amsden:Dropbox%20(CPN):CPN%20Team%20Folder:MD%20SUN:Community%20Solar:Education:Presentations:Community%20Solar%20Economic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ramsden:Dropbox%20(CPN):CPN%20Team%20Folder:MD%20SUN:Community%20Solar:Education:Presentations:Community%20Solar%20Econom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463604762823001"/>
          <c:y val="2.2058823529411801E-2"/>
          <c:w val="0.82536395237176996"/>
          <c:h val="0.75671636174154699"/>
        </c:manualLayout>
      </c:layout>
      <c:lineChart>
        <c:grouping val="standard"/>
        <c:varyColors val="0"/>
        <c:ser>
          <c:idx val="0"/>
          <c:order val="0"/>
          <c:tx>
            <c:v>Without Solar</c:v>
          </c:tx>
          <c:cat>
            <c:numRef>
              <c:f>('Energy+Savings'!$A$2,'Energy+Savings'!$A$6,'Energy+Savings'!$A$12,'Energy+Savings'!$A$18,'Energy+Savings'!$A$24)</c:f>
              <c:numCache>
                <c:formatCode>General</c:formatCode>
                <c:ptCount val="5"/>
                <c:pt idx="0">
                  <c:v>1</c:v>
                </c:pt>
                <c:pt idx="1">
                  <c:v>5</c:v>
                </c:pt>
                <c:pt idx="2">
                  <c:v>10</c:v>
                </c:pt>
                <c:pt idx="3">
                  <c:v>15</c:v>
                </c:pt>
                <c:pt idx="4">
                  <c:v>20</c:v>
                </c:pt>
              </c:numCache>
            </c:numRef>
          </c:cat>
          <c:val>
            <c:numRef>
              <c:f>('Energy+Savings'!$E$2,'Energy+Savings'!$E$7,'Energy+Savings'!$E$13,'Energy+Savings'!$E$19,'Energy+Savings'!$E$25)</c:f>
              <c:numCache>
                <c:formatCode>"$"#,##0;[Red]"$"#,##0</c:formatCode>
                <c:ptCount val="5"/>
                <c:pt idx="0">
                  <c:v>1152</c:v>
                </c:pt>
                <c:pt idx="1">
                  <c:v>5995.0542643199997</c:v>
                </c:pt>
                <c:pt idx="2">
                  <c:v>12614.078591698009</c:v>
                </c:pt>
                <c:pt idx="3">
                  <c:v>19922.016287469869</c:v>
                </c:pt>
                <c:pt idx="4">
                  <c:v>27990.57000835321</c:v>
                </c:pt>
              </c:numCache>
            </c:numRef>
          </c:val>
          <c:smooth val="0"/>
          <c:extLst>
            <c:ext xmlns:c16="http://schemas.microsoft.com/office/drawing/2014/chart" uri="{C3380CC4-5D6E-409C-BE32-E72D297353CC}">
              <c16:uniqueId val="{00000000-DFFD-4C0F-A944-C85125A16B59}"/>
            </c:ext>
          </c:extLst>
        </c:ser>
        <c:ser>
          <c:idx val="2"/>
          <c:order val="1"/>
          <c:tx>
            <c:v>With Solar</c:v>
          </c:tx>
          <c:spPr>
            <a:ln>
              <a:prstDash val="sysDash"/>
            </a:ln>
          </c:spPr>
          <c:cat>
            <c:numRef>
              <c:f>('Energy+Savings'!$A$2,'Energy+Savings'!$A$6,'Energy+Savings'!$A$12,'Energy+Savings'!$A$18,'Energy+Savings'!$A$24)</c:f>
              <c:numCache>
                <c:formatCode>General</c:formatCode>
                <c:ptCount val="5"/>
                <c:pt idx="0">
                  <c:v>1</c:v>
                </c:pt>
                <c:pt idx="1">
                  <c:v>5</c:v>
                </c:pt>
                <c:pt idx="2">
                  <c:v>10</c:v>
                </c:pt>
                <c:pt idx="3">
                  <c:v>15</c:v>
                </c:pt>
                <c:pt idx="4">
                  <c:v>20</c:v>
                </c:pt>
              </c:numCache>
            </c:numRef>
          </c:cat>
          <c:val>
            <c:numRef>
              <c:f>('Energy+Savings'!$H$2,'Energy+Savings'!$H$7,'Energy+Savings'!$H$13,'Energy+Savings'!$H$19,'Energy+Savings'!$H$25)</c:f>
              <c:numCache>
                <c:formatCode>"$"#,##0;[Red]"$"#,##0</c:formatCode>
                <c:ptCount val="5"/>
                <c:pt idx="0">
                  <c:v>866.00000000000011</c:v>
                </c:pt>
                <c:pt idx="1">
                  <c:v>4391.1588175409497</c:v>
                </c:pt>
                <c:pt idx="2">
                  <c:v>8956.5754861401001</c:v>
                </c:pt>
                <c:pt idx="3">
                  <c:v>13734.760306664541</c:v>
                </c:pt>
                <c:pt idx="4">
                  <c:v>18768.754019880191</c:v>
                </c:pt>
              </c:numCache>
            </c:numRef>
          </c:val>
          <c:smooth val="0"/>
          <c:extLst>
            <c:ext xmlns:c16="http://schemas.microsoft.com/office/drawing/2014/chart" uri="{C3380CC4-5D6E-409C-BE32-E72D297353CC}">
              <c16:uniqueId val="{00000001-DFFD-4C0F-A944-C85125A16B59}"/>
            </c:ext>
          </c:extLst>
        </c:ser>
        <c:dLbls>
          <c:showLegendKey val="0"/>
          <c:showVal val="0"/>
          <c:showCatName val="0"/>
          <c:showSerName val="0"/>
          <c:showPercent val="0"/>
          <c:showBubbleSize val="0"/>
        </c:dLbls>
        <c:marker val="1"/>
        <c:smooth val="0"/>
        <c:axId val="2111468200"/>
        <c:axId val="2111471240"/>
      </c:lineChart>
      <c:catAx>
        <c:axId val="2111468200"/>
        <c:scaling>
          <c:orientation val="minMax"/>
        </c:scaling>
        <c:delete val="0"/>
        <c:axPos val="b"/>
        <c:numFmt formatCode="General" sourceLinked="1"/>
        <c:majorTickMark val="none"/>
        <c:minorTickMark val="none"/>
        <c:tickLblPos val="nextTo"/>
        <c:crossAx val="2111471240"/>
        <c:crosses val="autoZero"/>
        <c:auto val="1"/>
        <c:lblAlgn val="ctr"/>
        <c:lblOffset val="100"/>
        <c:noMultiLvlLbl val="0"/>
      </c:catAx>
      <c:valAx>
        <c:axId val="2111471240"/>
        <c:scaling>
          <c:orientation val="minMax"/>
        </c:scaling>
        <c:delete val="1"/>
        <c:axPos val="l"/>
        <c:majorGridlines/>
        <c:numFmt formatCode="&quot;$&quot;#,##0;[Red]&quot;$&quot;#,##0" sourceLinked="1"/>
        <c:majorTickMark val="none"/>
        <c:minorTickMark val="none"/>
        <c:tickLblPos val="nextTo"/>
        <c:crossAx val="2111468200"/>
        <c:crosses val="autoZero"/>
        <c:crossBetween val="between"/>
      </c:valAx>
    </c:plotArea>
    <c:plotVisOnly val="1"/>
    <c:dispBlanksAs val="zero"/>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463604762823001"/>
          <c:y val="2.2058823529411801E-2"/>
          <c:w val="0.82536395237176996"/>
          <c:h val="0.75671636174154699"/>
        </c:manualLayout>
      </c:layout>
      <c:lineChart>
        <c:grouping val="standard"/>
        <c:varyColors val="0"/>
        <c:ser>
          <c:idx val="0"/>
          <c:order val="0"/>
          <c:tx>
            <c:v>Without Solar</c:v>
          </c:tx>
          <c:cat>
            <c:numRef>
              <c:f>('Energy+Savings-Buy'!$A$2,'Energy+Savings-Buy'!$A$6,'Energy+Savings-Buy'!$A$12,'Energy+Savings-Buy'!$A$18,'Energy+Savings-Buy'!$A$24)</c:f>
              <c:numCache>
                <c:formatCode>General</c:formatCode>
                <c:ptCount val="5"/>
                <c:pt idx="0">
                  <c:v>1</c:v>
                </c:pt>
                <c:pt idx="1">
                  <c:v>5</c:v>
                </c:pt>
                <c:pt idx="2">
                  <c:v>10</c:v>
                </c:pt>
                <c:pt idx="3">
                  <c:v>15</c:v>
                </c:pt>
                <c:pt idx="4">
                  <c:v>20</c:v>
                </c:pt>
              </c:numCache>
            </c:numRef>
          </c:cat>
          <c:val>
            <c:numRef>
              <c:f>('Energy+Savings-Buy'!$E$2,'Energy+Savings-Buy'!$E$7,'Energy+Savings-Buy'!$E$13,'Energy+Savings-Buy'!$E$19,'Energy+Savings-Buy'!$E$25)</c:f>
              <c:numCache>
                <c:formatCode>"$"#,##0;[Red]"$"#,##0</c:formatCode>
                <c:ptCount val="5"/>
                <c:pt idx="0">
                  <c:v>1152</c:v>
                </c:pt>
                <c:pt idx="1">
                  <c:v>5995.0542643199997</c:v>
                </c:pt>
                <c:pt idx="2">
                  <c:v>12614.078591698009</c:v>
                </c:pt>
                <c:pt idx="3">
                  <c:v>19922.016287469869</c:v>
                </c:pt>
                <c:pt idx="4">
                  <c:v>27990.57000835321</c:v>
                </c:pt>
              </c:numCache>
            </c:numRef>
          </c:val>
          <c:smooth val="0"/>
          <c:extLst>
            <c:ext xmlns:c16="http://schemas.microsoft.com/office/drawing/2014/chart" uri="{C3380CC4-5D6E-409C-BE32-E72D297353CC}">
              <c16:uniqueId val="{00000000-D314-41D0-B957-E89AE8520EB0}"/>
            </c:ext>
          </c:extLst>
        </c:ser>
        <c:ser>
          <c:idx val="2"/>
          <c:order val="1"/>
          <c:tx>
            <c:v>With Solar</c:v>
          </c:tx>
          <c:spPr>
            <a:ln>
              <a:prstDash val="sysDash"/>
            </a:ln>
          </c:spPr>
          <c:cat>
            <c:numRef>
              <c:f>('Energy+Savings-Buy'!$A$2,'Energy+Savings-Buy'!$A$6,'Energy+Savings-Buy'!$A$12,'Energy+Savings-Buy'!$A$18,'Energy+Savings-Buy'!$A$24)</c:f>
              <c:numCache>
                <c:formatCode>General</c:formatCode>
                <c:ptCount val="5"/>
                <c:pt idx="0">
                  <c:v>1</c:v>
                </c:pt>
                <c:pt idx="1">
                  <c:v>5</c:v>
                </c:pt>
                <c:pt idx="2">
                  <c:v>10</c:v>
                </c:pt>
                <c:pt idx="3">
                  <c:v>15</c:v>
                </c:pt>
                <c:pt idx="4">
                  <c:v>20</c:v>
                </c:pt>
              </c:numCache>
            </c:numRef>
          </c:cat>
          <c:val>
            <c:numRef>
              <c:f>('Energy+Savings-Buy'!$H$2,'Energy+Savings-Buy'!$H$7,'Energy+Savings-Buy'!$H$13,'Energy+Savings-Buy'!$H$19,'Energy+Savings-Buy'!$H$25)</c:f>
              <c:numCache>
                <c:formatCode>"$"#,##0;[Red]"$"#,##0</c:formatCode>
                <c:ptCount val="5"/>
                <c:pt idx="0">
                  <c:v>8091</c:v>
                </c:pt>
                <c:pt idx="1">
                  <c:v>9048.4967233846346</c:v>
                </c:pt>
                <c:pt idx="2">
                  <c:v>10475.89244669045</c:v>
                </c:pt>
                <c:pt idx="3">
                  <c:v>12193.726253047171</c:v>
                </c:pt>
                <c:pt idx="4">
                  <c:v>14243.11645558049</c:v>
                </c:pt>
              </c:numCache>
            </c:numRef>
          </c:val>
          <c:smooth val="0"/>
          <c:extLst>
            <c:ext xmlns:c16="http://schemas.microsoft.com/office/drawing/2014/chart" uri="{C3380CC4-5D6E-409C-BE32-E72D297353CC}">
              <c16:uniqueId val="{00000001-D314-41D0-B957-E89AE8520EB0}"/>
            </c:ext>
          </c:extLst>
        </c:ser>
        <c:dLbls>
          <c:showLegendKey val="0"/>
          <c:showVal val="0"/>
          <c:showCatName val="0"/>
          <c:showSerName val="0"/>
          <c:showPercent val="0"/>
          <c:showBubbleSize val="0"/>
        </c:dLbls>
        <c:marker val="1"/>
        <c:smooth val="0"/>
        <c:axId val="2111540920"/>
        <c:axId val="2111543944"/>
      </c:lineChart>
      <c:catAx>
        <c:axId val="2111540920"/>
        <c:scaling>
          <c:orientation val="minMax"/>
        </c:scaling>
        <c:delete val="0"/>
        <c:axPos val="b"/>
        <c:numFmt formatCode="General" sourceLinked="1"/>
        <c:majorTickMark val="none"/>
        <c:minorTickMark val="none"/>
        <c:tickLblPos val="nextTo"/>
        <c:crossAx val="2111543944"/>
        <c:crosses val="autoZero"/>
        <c:auto val="1"/>
        <c:lblAlgn val="ctr"/>
        <c:lblOffset val="100"/>
        <c:noMultiLvlLbl val="0"/>
      </c:catAx>
      <c:valAx>
        <c:axId val="2111543944"/>
        <c:scaling>
          <c:orientation val="minMax"/>
        </c:scaling>
        <c:delete val="1"/>
        <c:axPos val="l"/>
        <c:majorGridlines/>
        <c:numFmt formatCode="&quot;$&quot;#,##0;[Red]&quot;$&quot;#,##0" sourceLinked="1"/>
        <c:majorTickMark val="none"/>
        <c:minorTickMark val="none"/>
        <c:tickLblPos val="nextTo"/>
        <c:crossAx val="2111540920"/>
        <c:crosses val="autoZero"/>
        <c:crossBetween val="between"/>
      </c:valAx>
    </c:plotArea>
    <c:plotVisOnly val="1"/>
    <c:dispBlanksAs val="zero"/>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962B84-C226-E64D-8CA4-BD727D394BDF}" type="datetimeFigureOut">
              <a:rPr lang="en-US" smtClean="0"/>
              <a:t>2/22/18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83587B-5E63-D94F-B8CA-B0080AD93D0B}" type="slidenum">
              <a:rPr lang="en-US" smtClean="0"/>
              <a:t>‹#›</a:t>
            </a:fld>
            <a:endParaRPr lang="en-US"/>
          </a:p>
        </p:txBody>
      </p:sp>
    </p:spTree>
    <p:extLst>
      <p:ext uri="{BB962C8B-B14F-4D97-AF65-F5344CB8AC3E}">
        <p14:creationId xmlns:p14="http://schemas.microsoft.com/office/powerpoint/2010/main" val="61807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AD77BF-96BC-8848-A9A4-2B55AA2AEB2C}" type="datetimeFigureOut">
              <a:rPr lang="en-US" smtClean="0"/>
              <a:t>2/22/18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D832F3-1F85-3B49-99F7-C9576D6A98FB}" type="slidenum">
              <a:rPr lang="en-US" smtClean="0"/>
              <a:t>‹#›</a:t>
            </a:fld>
            <a:endParaRPr lang="en-US"/>
          </a:p>
        </p:txBody>
      </p:sp>
    </p:spTree>
    <p:extLst>
      <p:ext uri="{BB962C8B-B14F-4D97-AF65-F5344CB8AC3E}">
        <p14:creationId xmlns:p14="http://schemas.microsoft.com/office/powerpoint/2010/main" val="35926452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CD2A2-6B72-46B0-A463-F447042F980F}" type="slidenum">
              <a:rPr lang="en-US" smtClean="0"/>
              <a:t>5</a:t>
            </a:fld>
            <a:endParaRPr lang="en-US"/>
          </a:p>
        </p:txBody>
      </p:sp>
    </p:spTree>
    <p:extLst>
      <p:ext uri="{BB962C8B-B14F-4D97-AF65-F5344CB8AC3E}">
        <p14:creationId xmlns:p14="http://schemas.microsoft.com/office/powerpoint/2010/main" val="3309894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Backup is what you can get now and there are different technologies</a:t>
            </a:r>
            <a:r>
              <a:rPr lang="en-US" sz="1200" b="1" kern="1200" baseline="0" dirty="0">
                <a:solidFill>
                  <a:schemeClr val="tx1"/>
                </a:solidFill>
                <a:effectLst/>
                <a:latin typeface="+mn-lt"/>
                <a:ea typeface="+mn-ea"/>
                <a:cs typeface="+mn-cs"/>
              </a:rPr>
              <a:t> that provide that.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Backup power does not make you any money if you are a residential homeowner. </a:t>
            </a:r>
            <a:r>
              <a:rPr lang="en-US" sz="1200" b="0" kern="1200" baseline="0" dirty="0">
                <a:solidFill>
                  <a:schemeClr val="tx1"/>
                </a:solidFill>
                <a:effectLst/>
                <a:latin typeface="+mn-lt"/>
                <a:ea typeface="+mn-ea"/>
                <a:cs typeface="+mn-cs"/>
              </a:rPr>
              <a:t>It will also make your solar array a little less efficient due to energy needed to keep batteries topped off.</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Some storage technologies are resources that are flexible in how they can be used</a:t>
            </a:r>
            <a:r>
              <a:rPr lang="en-US" sz="1200" kern="1200" baseline="0" dirty="0">
                <a:solidFill>
                  <a:schemeClr val="tx1"/>
                </a:solidFill>
                <a:effectLst/>
                <a:latin typeface="+mn-lt"/>
                <a:ea typeface="+mn-ea"/>
                <a:cs typeface="+mn-cs"/>
              </a:rPr>
              <a:t> and their value may change if  the rules of the grid change</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Energy</a:t>
            </a:r>
            <a:r>
              <a:rPr lang="en-US" baseline="0" dirty="0"/>
              <a:t> storage can do many things from providing backup power to supporting the expansion of renewable energy on the grid. However, it’s very important for you to understand that right now in {STATE}, the only thing that energy storage like batteries can do for you is to provide backup power and it will not make you any money. In fact, if you have solar it will actually reduce the economic impact of your solar for you because some of that solar energy will be used to top off your batteries and keep them ready for use instead of powering other things in your home or generating kilowatt-hour credits for you.</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20</a:t>
            </a:fld>
            <a:endParaRPr lang="en-US"/>
          </a:p>
        </p:txBody>
      </p:sp>
    </p:spTree>
    <p:extLst>
      <p:ext uri="{BB962C8B-B14F-4D97-AF65-F5344CB8AC3E}">
        <p14:creationId xmlns:p14="http://schemas.microsoft.com/office/powerpoint/2010/main" val="115814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These</a:t>
            </a:r>
            <a:r>
              <a:rPr lang="en-US" sz="1200" b="1" kern="1200" baseline="0" dirty="0">
                <a:solidFill>
                  <a:schemeClr val="tx1"/>
                </a:solidFill>
                <a:effectLst/>
                <a:latin typeface="+mn-lt"/>
                <a:ea typeface="+mn-ea"/>
                <a:cs typeface="+mn-cs"/>
              </a:rPr>
              <a:t> are the kind of things that might make you think about backup power</a:t>
            </a:r>
            <a:endParaRPr lang="en-US"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There are different chemistries. Lead</a:t>
            </a:r>
            <a:r>
              <a:rPr lang="en-US" baseline="0" dirty="0"/>
              <a:t> acid’s been around for a while. Lithium ion is newer. There are trade offs to each but more detail than we can go into here.</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a:t>(If you want more information than we’re discussing in these slides check out our webinar online)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21</a:t>
            </a:fld>
            <a:endParaRPr lang="en-US"/>
          </a:p>
        </p:txBody>
      </p:sp>
    </p:spTree>
    <p:extLst>
      <p:ext uri="{BB962C8B-B14F-4D97-AF65-F5344CB8AC3E}">
        <p14:creationId xmlns:p14="http://schemas.microsoft.com/office/powerpoint/2010/main" val="101543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It’s important to</a:t>
            </a:r>
            <a:r>
              <a:rPr lang="en-US" sz="1200" b="1" kern="1200" baseline="0" dirty="0">
                <a:solidFill>
                  <a:schemeClr val="tx1"/>
                </a:solidFill>
                <a:effectLst/>
                <a:latin typeface="+mn-lt"/>
                <a:ea typeface="+mn-ea"/>
                <a:cs typeface="+mn-cs"/>
              </a:rPr>
              <a:t> limit your expectations on how much your energy storage can cover while the power is out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What you power depends on your budget and the space you have for batteries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Your installer will help you figure out the right solution for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indent="0">
              <a:buFont typeface="Arial"/>
              <a:buNone/>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pPr marL="0" indent="0">
              <a:buFont typeface="Arial"/>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BD34C-A195-3C44-B33F-6F3EA53F9666}" type="slidenum">
              <a:rPr lang="en-US" smtClean="0"/>
              <a:t>22</a:t>
            </a:fld>
            <a:endParaRPr lang="en-US"/>
          </a:p>
        </p:txBody>
      </p:sp>
    </p:spTree>
    <p:extLst>
      <p:ext uri="{BB962C8B-B14F-4D97-AF65-F5344CB8AC3E}">
        <p14:creationId xmlns:p14="http://schemas.microsoft.com/office/powerpoint/2010/main" val="2417296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indent="-171450">
              <a:buFont typeface="Arial"/>
              <a:buChar char="•"/>
            </a:pPr>
            <a:r>
              <a:rPr lang="en-US" sz="1200" b="1" kern="1200" dirty="0">
                <a:solidFill>
                  <a:schemeClr val="tx1"/>
                </a:solidFill>
                <a:latin typeface="+mn-lt"/>
                <a:ea typeface="+mn-ea"/>
                <a:cs typeface="+mn-cs"/>
              </a:rPr>
              <a:t>Battery system life depends</a:t>
            </a:r>
            <a:r>
              <a:rPr lang="en-US" sz="1200" b="1" kern="1200" baseline="0" dirty="0">
                <a:solidFill>
                  <a:schemeClr val="tx1"/>
                </a:solidFill>
                <a:latin typeface="+mn-lt"/>
                <a:ea typeface="+mn-ea"/>
                <a:cs typeface="+mn-cs"/>
              </a:rPr>
              <a:t> on technology but </a:t>
            </a:r>
            <a:r>
              <a:rPr lang="en-US" sz="1200" b="1" kern="1200" baseline="0">
                <a:solidFill>
                  <a:schemeClr val="tx1"/>
                </a:solidFill>
                <a:latin typeface="+mn-lt"/>
                <a:ea typeface="+mn-ea"/>
                <a:cs typeface="+mn-cs"/>
              </a:rPr>
              <a:t>is between 5 and 10 years</a:t>
            </a:r>
            <a:endParaRPr lang="en-US" sz="1200" b="1" kern="1200">
              <a:solidFill>
                <a:schemeClr val="tx1"/>
              </a:solidFill>
              <a:latin typeface="+mn-lt"/>
              <a:ea typeface="+mn-ea"/>
              <a:cs typeface="+mn-cs"/>
            </a:endParaRPr>
          </a:p>
          <a:p>
            <a:pPr marL="171450" indent="-171450">
              <a:buFont typeface="Arial"/>
              <a:buChar char="•"/>
            </a:pPr>
            <a:r>
              <a:rPr lang="en-US" sz="1200" b="1" kern="1200" dirty="0">
                <a:solidFill>
                  <a:schemeClr val="tx1"/>
                </a:solidFill>
                <a:latin typeface="+mn-lt"/>
                <a:ea typeface="+mn-ea"/>
                <a:cs typeface="+mn-cs"/>
              </a:rPr>
              <a:t>These are example</a:t>
            </a:r>
            <a:r>
              <a:rPr lang="en-US" sz="1200" b="1" kern="1200" baseline="0" dirty="0">
                <a:solidFill>
                  <a:schemeClr val="tx1"/>
                </a:solidFill>
                <a:latin typeface="+mn-lt"/>
                <a:ea typeface="+mn-ea"/>
                <a:cs typeface="+mn-cs"/>
              </a:rPr>
              <a:t> costs!!</a:t>
            </a:r>
            <a:r>
              <a:rPr lang="en-US" sz="1200" kern="1200" baseline="0" dirty="0">
                <a:solidFill>
                  <a:schemeClr val="tx1"/>
                </a:solidFill>
                <a:latin typeface="+mn-lt"/>
                <a:ea typeface="+mn-ea"/>
                <a:cs typeface="+mn-cs"/>
              </a:rPr>
              <a:t>! The actual will differ by location, technology, &amp; desired loads to run. </a:t>
            </a:r>
            <a:endParaRPr lang="en-US" sz="1200" kern="1200" dirty="0">
              <a:solidFill>
                <a:schemeClr val="tx1"/>
              </a:solidFill>
              <a:latin typeface="+mn-lt"/>
              <a:ea typeface="+mn-ea"/>
              <a:cs typeface="+mn-cs"/>
            </a:endParaRPr>
          </a:p>
          <a:p>
            <a:pPr marL="171450" indent="-171450">
              <a:buFont typeface="Arial"/>
              <a:buChar char="•"/>
            </a:pPr>
            <a:r>
              <a:rPr lang="en-US" sz="1200" b="1" kern="1200" dirty="0">
                <a:solidFill>
                  <a:schemeClr val="tx1"/>
                </a:solidFill>
                <a:latin typeface="+mn-lt"/>
                <a:ea typeface="+mn-ea"/>
                <a:cs typeface="+mn-cs"/>
              </a:rPr>
              <a:t>These</a:t>
            </a:r>
            <a:r>
              <a:rPr lang="en-US" sz="1200" b="1" kern="1200" baseline="0" dirty="0">
                <a:solidFill>
                  <a:schemeClr val="tx1"/>
                </a:solidFill>
                <a:latin typeface="+mn-lt"/>
                <a:ea typeface="+mn-ea"/>
                <a:cs typeface="+mn-cs"/>
              </a:rPr>
              <a:t> costs are b</a:t>
            </a:r>
            <a:r>
              <a:rPr lang="en-US" sz="1200" b="1" kern="1200" dirty="0">
                <a:solidFill>
                  <a:schemeClr val="tx1"/>
                </a:solidFill>
                <a:latin typeface="+mn-lt"/>
                <a:ea typeface="+mn-ea"/>
                <a:cs typeface="+mn-cs"/>
              </a:rPr>
              <a:t>efore tax credits</a:t>
            </a:r>
          </a:p>
          <a:p>
            <a:pPr marL="628650" lvl="1" indent="-171450">
              <a:buFont typeface="Arial"/>
              <a:buChar char="•"/>
            </a:pPr>
            <a:r>
              <a:rPr lang="en-US" kern="1200" dirty="0">
                <a:solidFill>
                  <a:schemeClr val="tx1"/>
                </a:solidFill>
                <a:latin typeface="+mn-lt"/>
                <a:ea typeface="+mn-ea"/>
                <a:cs typeface="+mn-cs"/>
              </a:rPr>
              <a:t>With</a:t>
            </a:r>
            <a:r>
              <a:rPr lang="en-US" kern="1200" baseline="0" dirty="0">
                <a:solidFill>
                  <a:schemeClr val="tx1"/>
                </a:solidFill>
                <a:latin typeface="+mn-lt"/>
                <a:ea typeface="+mn-ea"/>
                <a:cs typeface="+mn-cs"/>
              </a:rPr>
              <a:t> solar = 30% federal is applicable. Without solar it likely is not</a:t>
            </a:r>
          </a:p>
          <a:p>
            <a:pPr marL="628650" lvl="1" indent="-171450">
              <a:buFont typeface="Arial"/>
              <a:buChar char="•"/>
            </a:pPr>
            <a:r>
              <a:rPr lang="en-US" dirty="0"/>
              <a:t>Any state</a:t>
            </a:r>
            <a:r>
              <a:rPr lang="en-US" baseline="0" dirty="0"/>
              <a:t> credits available?</a:t>
            </a:r>
          </a:p>
          <a:p>
            <a:pPr marL="0" lvl="0" indent="0">
              <a:buFont typeface="Arial"/>
              <a:buNone/>
            </a:pPr>
            <a:endParaRPr lang="en-US" baseline="0" dirty="0"/>
          </a:p>
          <a:p>
            <a:pPr marL="0" lvl="0" indent="0">
              <a:buFont typeface="Arial"/>
              <a:buNone/>
            </a:pPr>
            <a:r>
              <a:rPr lang="en-US" baseline="0" dirty="0"/>
              <a:t>Narrative:</a:t>
            </a:r>
          </a:p>
          <a:p>
            <a:pPr marL="0" lvl="0" indent="0">
              <a:buFont typeface="Arial"/>
              <a:buNone/>
            </a:pPr>
            <a:endParaRPr lang="en-US" baseline="0" dirty="0"/>
          </a:p>
          <a:p>
            <a:pPr marL="0" lvl="0" indent="0">
              <a:buFont typeface="Arial"/>
              <a:buNone/>
            </a:pPr>
            <a:r>
              <a:rPr lang="en-US" baseline="0" dirty="0"/>
              <a:t>The costs here are purely for example purposes. They are based on a small-sized Lithium Ion battery backup system and a solar array you might see on a small residential home. Lead acid storage options may also work and be cheaper but also may have a shorter life span depending on usage patterns. There are a wide variety of storage options, manufacturers, technologies, and configurations that can affect this price. At the end of the day you and your solar installer will work together to determine what you want to power in the event of an grid outage, how long you want to power it, and what you can fit into your budget. Other factors that affect the price include whether you can take the federal tax credit for solar for your energy storage system and whether there are state or local incentives available.</a:t>
            </a:r>
          </a:p>
        </p:txBody>
      </p:sp>
      <p:sp>
        <p:nvSpPr>
          <p:cNvPr id="4" name="Slide Number Placeholder 3"/>
          <p:cNvSpPr>
            <a:spLocks noGrp="1"/>
          </p:cNvSpPr>
          <p:nvPr>
            <p:ph type="sldNum" sz="quarter" idx="10"/>
          </p:nvPr>
        </p:nvSpPr>
        <p:spPr/>
        <p:txBody>
          <a:bodyPr/>
          <a:lstStyle/>
          <a:p>
            <a:fld id="{DE3BD34C-A195-3C44-B33F-6F3EA53F9666}" type="slidenum">
              <a:rPr lang="en-US" smtClean="0"/>
              <a:t>23</a:t>
            </a:fld>
            <a:endParaRPr lang="en-US"/>
          </a:p>
        </p:txBody>
      </p:sp>
    </p:spTree>
    <p:extLst>
      <p:ext uri="{BB962C8B-B14F-4D97-AF65-F5344CB8AC3E}">
        <p14:creationId xmlns:p14="http://schemas.microsoft.com/office/powerpoint/2010/main" val="264393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171450" indent="-171450">
              <a:spcBef>
                <a:spcPts val="0"/>
              </a:spcBef>
              <a:buFont typeface="Arial"/>
              <a:buChar char="•"/>
            </a:pPr>
            <a:r>
              <a:rPr lang="en-US" dirty="0"/>
              <a:t>Emphasize</a:t>
            </a:r>
            <a:r>
              <a:rPr lang="en-US" baseline="0" dirty="0"/>
              <a:t> participants direct involvement &amp; collaborative decision making/selection</a:t>
            </a:r>
          </a:p>
          <a:p>
            <a:pPr marL="171450" indent="-171450">
              <a:spcBef>
                <a:spcPts val="0"/>
              </a:spcBef>
              <a:buFont typeface="Arial"/>
              <a:buChar char="•"/>
            </a:pPr>
            <a:r>
              <a:rPr lang="en-US" baseline="0" dirty="0"/>
              <a:t>Online sign-up process is non-binding but essential to build group size</a:t>
            </a:r>
          </a:p>
          <a:p>
            <a:pPr marL="171450" indent="-171450">
              <a:spcBef>
                <a:spcPts val="0"/>
              </a:spcBef>
              <a:buFont typeface="Arial"/>
              <a:buChar char="•"/>
            </a:pPr>
            <a:r>
              <a:rPr lang="en-US" baseline="0" dirty="0"/>
              <a:t>Roof assessment process</a:t>
            </a:r>
          </a:p>
          <a:p>
            <a:pPr marL="628650" lvl="1" indent="-171450">
              <a:spcBef>
                <a:spcPts val="0"/>
              </a:spcBef>
              <a:buFont typeface="Arial"/>
              <a:buChar char="•"/>
            </a:pPr>
            <a:r>
              <a:rPr lang="en-US" baseline="0" dirty="0"/>
              <a:t>to protect homeowners</a:t>
            </a:r>
          </a:p>
          <a:p>
            <a:pPr marL="628650" lvl="1" indent="-171450">
              <a:spcBef>
                <a:spcPts val="0"/>
              </a:spcBef>
              <a:buFont typeface="Arial"/>
              <a:buChar char="•"/>
            </a:pPr>
            <a:r>
              <a:rPr lang="en-US" baseline="0" dirty="0"/>
              <a:t>avoid wasting people’s time</a:t>
            </a:r>
          </a:p>
          <a:p>
            <a:pPr marL="628650" lvl="1" indent="-171450">
              <a:spcBef>
                <a:spcPts val="0"/>
              </a:spcBef>
              <a:buFont typeface="Arial"/>
              <a:buChar char="•"/>
            </a:pPr>
            <a:r>
              <a:rPr lang="en-US" baseline="0" dirty="0"/>
              <a:t>Yes / No / Maybe response</a:t>
            </a:r>
          </a:p>
          <a:p>
            <a:pPr marL="628650" lvl="1" indent="-171450">
              <a:spcBef>
                <a:spcPts val="0"/>
              </a:spcBef>
              <a:buFont typeface="Arial"/>
              <a:buChar char="•"/>
            </a:pPr>
            <a:r>
              <a:rPr lang="en-US" baseline="0" dirty="0"/>
              <a:t>Satellite imagery sometimes out of date</a:t>
            </a:r>
          </a:p>
          <a:p>
            <a:pPr marL="171450" lvl="0" indent="-171450">
              <a:spcBef>
                <a:spcPts val="0"/>
              </a:spcBef>
              <a:buFont typeface="Arial"/>
              <a:buChar char="•"/>
            </a:pPr>
            <a:r>
              <a:rPr lang="en-US" baseline="0" dirty="0"/>
              <a:t>20 to 30 signups w/ good roofs</a:t>
            </a:r>
          </a:p>
          <a:p>
            <a:pPr marL="171450" lvl="0" indent="-171450">
              <a:spcBef>
                <a:spcPts val="0"/>
              </a:spcBef>
              <a:buFont typeface="Arial"/>
              <a:buChar char="•"/>
            </a:pPr>
            <a:r>
              <a:rPr lang="en-US" baseline="0" dirty="0"/>
              <a:t>Each RFP reflects interest of the group collectively</a:t>
            </a:r>
          </a:p>
          <a:p>
            <a:pPr marL="171450" lvl="0" indent="-171450">
              <a:spcBef>
                <a:spcPts val="0"/>
              </a:spcBef>
              <a:buFont typeface="Arial"/>
              <a:buChar char="•"/>
            </a:pPr>
            <a:r>
              <a:rPr lang="en-US" baseline="0" dirty="0"/>
              <a:t>Selection process</a:t>
            </a:r>
          </a:p>
          <a:p>
            <a:pPr marL="628650" lvl="1" indent="-171450">
              <a:spcBef>
                <a:spcPts val="0"/>
              </a:spcBef>
              <a:buFont typeface="Arial"/>
              <a:buChar char="•"/>
            </a:pPr>
            <a:r>
              <a:rPr lang="en-US" baseline="0" dirty="0"/>
              <a:t>Committee of volunteers</a:t>
            </a:r>
          </a:p>
          <a:p>
            <a:pPr marL="171450" lvl="0" indent="-171450">
              <a:spcBef>
                <a:spcPts val="0"/>
              </a:spcBef>
              <a:buFont typeface="Arial"/>
              <a:buChar char="•"/>
            </a:pPr>
            <a:r>
              <a:rPr lang="en-US" baseline="0" dirty="0"/>
              <a:t>Group stays open after selection</a:t>
            </a:r>
          </a:p>
          <a:p>
            <a:pPr marL="171450" lvl="0" indent="-171450">
              <a:spcBef>
                <a:spcPts val="0"/>
              </a:spcBef>
              <a:buFont typeface="Arial"/>
              <a:buChar char="•"/>
            </a:pPr>
            <a:r>
              <a:rPr lang="en-US" baseline="0" dirty="0"/>
              <a:t>Proposal &amp; installation phase</a:t>
            </a:r>
          </a:p>
          <a:p>
            <a:pPr marL="628650" lvl="1" indent="-171450">
              <a:spcBef>
                <a:spcPts val="0"/>
              </a:spcBef>
              <a:buFont typeface="Arial"/>
              <a:buChar char="•"/>
            </a:pPr>
            <a:r>
              <a:rPr lang="en-US" baseline="0" dirty="0"/>
              <a:t>Bi-lateral contracts between homeowner &amp; installer</a:t>
            </a:r>
          </a:p>
          <a:p>
            <a:pPr marL="628650" lvl="1" indent="-171450">
              <a:spcBef>
                <a:spcPts val="0"/>
              </a:spcBef>
              <a:buFont typeface="Arial"/>
              <a:buChar char="•"/>
            </a:pPr>
            <a:r>
              <a:rPr lang="en-US" baseline="0" dirty="0"/>
              <a:t>We’re an interested 3</a:t>
            </a:r>
            <a:r>
              <a:rPr lang="en-US" baseline="30000" dirty="0"/>
              <a:t>rd</a:t>
            </a:r>
            <a:r>
              <a:rPr lang="en-US" baseline="0" dirty="0"/>
              <a:t> party that follows along to make sure things go smoothly</a:t>
            </a:r>
          </a:p>
          <a:p>
            <a:pPr marL="628650" lvl="1" indent="-171450">
              <a:spcBef>
                <a:spcPts val="0"/>
              </a:spcBef>
              <a:buFont typeface="Arial"/>
              <a:buChar char="•"/>
            </a:pPr>
            <a:r>
              <a:rPr lang="en-US" baseline="0" dirty="0"/>
              <a:t>If you sign a contract we get $500 from installer</a:t>
            </a:r>
          </a:p>
          <a:p>
            <a:pPr marL="628650" lvl="1" indent="-171450">
              <a:spcBef>
                <a:spcPts val="0"/>
              </a:spcBef>
              <a:buFont typeface="Arial"/>
              <a:buChar char="•"/>
            </a:pPr>
            <a:r>
              <a:rPr lang="en-US" baseline="0" dirty="0"/>
              <a:t>Contract sign to completed system time. Set expectations for your area and key milestones</a:t>
            </a:r>
          </a:p>
          <a:p>
            <a:pPr marL="171450" lvl="0" indent="-171450">
              <a:spcBef>
                <a:spcPts val="0"/>
              </a:spcBef>
              <a:buFont typeface="Arial"/>
              <a:buChar char="•"/>
            </a:pPr>
            <a:r>
              <a:rPr lang="en-US" baseline="0" dirty="0"/>
              <a:t>Party! &amp; connecting to larger network via listserv, newsletter, etc.</a:t>
            </a:r>
          </a:p>
          <a:p>
            <a:pPr marL="628650" lvl="1" indent="-171450">
              <a:spcBef>
                <a:spcPts val="0"/>
              </a:spcBef>
              <a:buFont typeface="Arial"/>
              <a:buChar char="•"/>
            </a:pPr>
            <a:endParaRPr lang="en-US" baseline="0" dirty="0"/>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relief will include a tariff of 30 percent in the first year, 25 percent in the second year, 20 percent in the third year, and 15 percent in the fourth year.  Additionally, the first 2.5 gigawatts of imported solar cells will be exempt from the safeguard tariff in each of those four years. Last year there were roughly 12 gigawatts installed of solar, so 2.5 gigawatts would be about 20% assuming all panels were imported (which is not true).</a:t>
            </a:r>
            <a:endParaRPr lang="en-US" dirty="0"/>
          </a:p>
        </p:txBody>
      </p:sp>
      <p:sp>
        <p:nvSpPr>
          <p:cNvPr id="4" name="Slide Number Placeholder 3"/>
          <p:cNvSpPr>
            <a:spLocks noGrp="1"/>
          </p:cNvSpPr>
          <p:nvPr>
            <p:ph type="sldNum" sz="quarter" idx="10"/>
          </p:nvPr>
        </p:nvSpPr>
        <p:spPr/>
        <p:txBody>
          <a:bodyPr/>
          <a:lstStyle/>
          <a:p>
            <a:fld id="{F2E3F37E-E1D6-D343-AC9E-FAA3970DEDB2}" type="slidenum">
              <a:rPr lang="en-US" smtClean="0"/>
              <a:t>32</a:t>
            </a:fld>
            <a:endParaRPr lang="en-US"/>
          </a:p>
        </p:txBody>
      </p:sp>
    </p:spTree>
    <p:extLst>
      <p:ext uri="{BB962C8B-B14F-4D97-AF65-F5344CB8AC3E}">
        <p14:creationId xmlns:p14="http://schemas.microsoft.com/office/powerpoint/2010/main" val="1108677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sz="1800" b="0" i="0" u="none" strike="noStrike" cap="none" baseline="0" dirty="0"/>
          </a:p>
        </p:txBody>
      </p:sp>
      <p:sp>
        <p:nvSpPr>
          <p:cNvPr id="193" name="Shape 1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171450" indent="-171450">
              <a:spcBef>
                <a:spcPts val="0"/>
              </a:spcBef>
              <a:buFont typeface="Arial"/>
              <a:buChar char="•"/>
            </a:pPr>
            <a:endParaRPr dirty="0"/>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48183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5" name="Picture 4"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7"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128656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8" name="Picture 7"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12"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pic>
        <p:nvPicPr>
          <p:cNvPr id="7" name="Picture 6" descr="MD_SUN_Logo_Stacked_Colo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14235" y="5917396"/>
            <a:ext cx="1049338" cy="826875"/>
          </a:xfrm>
          <a:prstGeom prst="rect">
            <a:avLst/>
          </a:prstGeom>
        </p:spPr>
      </p:pic>
    </p:spTree>
    <p:extLst>
      <p:ext uri="{BB962C8B-B14F-4D97-AF65-F5344CB8AC3E}">
        <p14:creationId xmlns:p14="http://schemas.microsoft.com/office/powerpoint/2010/main" val="32120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mt="68000"/>
            <a:extLst>
              <a:ext uri="{28A0092B-C50C-407E-A947-70E740481C1C}">
                <a14:useLocalDpi xmlns:a14="http://schemas.microsoft.com/office/drawing/2010/main"/>
              </a:ext>
            </a:extLst>
          </a:blip>
          <a:stretch>
            <a:fillRect/>
          </a:stretch>
        </p:blipFill>
        <p:spPr>
          <a:xfrm>
            <a:off x="5653878" y="3490429"/>
            <a:ext cx="3522276" cy="3399721"/>
          </a:xfrm>
          <a:prstGeom prst="rect">
            <a:avLst/>
          </a:prstGeom>
        </p:spPr>
      </p:pic>
      <p:pic>
        <p:nvPicPr>
          <p:cNvPr id="4" name="Picture 3" descr="AdobeStock_65254880.jpeg"/>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11"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310256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137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3" name="Picture 12"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73335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7" y="1600647"/>
            <a:ext cx="8228707"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480860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 id="2147483695" r:id="rId2"/>
    <p:sldLayoutId id="2147483691" r:id="rId3"/>
    <p:sldLayoutId id="2147483694" r:id="rId4"/>
    <p:sldLayoutId id="2147483693" r:id="rId5"/>
    <p:sldLayoutId id="2147483696" r:id="rId6"/>
    <p:sldLayoutId id="2147483697" r:id="rId7"/>
  </p:sldLayoutIdLst>
  <p:hf hdr="0" ftr="0" dt="0"/>
  <p:txStyles>
    <p:titleStyle>
      <a:lvl1pPr algn="ctr" defTabSz="455398"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321440"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642882"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96432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28576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erican flag grou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021055"/>
            <a:ext cx="9144000" cy="3849645"/>
          </a:xfrm>
          <a:prstGeom prst="rect">
            <a:avLst/>
          </a:prstGeom>
        </p:spPr>
      </p:pic>
      <p:pic>
        <p:nvPicPr>
          <p:cNvPr id="8" name="Picture 7" descr="AdobeStock_65254880.jpeg"/>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2141428"/>
            <a:ext cx="9144000" cy="1479192"/>
          </a:xfrm>
          <a:prstGeom prst="rect">
            <a:avLst/>
          </a:prstGeom>
        </p:spPr>
      </p:pic>
      <p:sp>
        <p:nvSpPr>
          <p:cNvPr id="10" name="Subtitle 2"/>
          <p:cNvSpPr>
            <a:spLocks noGrp="1"/>
          </p:cNvSpPr>
          <p:nvPr>
            <p:ph type="subTitle" idx="4294967295"/>
          </p:nvPr>
        </p:nvSpPr>
        <p:spPr>
          <a:xfrm>
            <a:off x="0" y="2443163"/>
            <a:ext cx="8674100" cy="876300"/>
          </a:xfrm>
          <a:prstGeom prst="rect">
            <a:avLst/>
          </a:prstGeom>
        </p:spPr>
        <p:txBody>
          <a:bodyPr>
            <a:noAutofit/>
          </a:bodyPr>
          <a:lstStyle/>
          <a:p>
            <a:pPr marL="0" indent="0" algn="ctr">
              <a:buNone/>
            </a:pPr>
            <a:r>
              <a:rPr lang="en-US" sz="4800" b="1" dirty="0">
                <a:solidFill>
                  <a:schemeClr val="bg1"/>
                </a:solidFill>
                <a:latin typeface="Calibri"/>
                <a:cs typeface="Calibri"/>
              </a:rPr>
              <a:t>Solar Info Session</a:t>
            </a:r>
          </a:p>
        </p:txBody>
      </p:sp>
      <p:pic>
        <p:nvPicPr>
          <p:cNvPr id="1026" name="Picture 2"/>
          <p:cNvPicPr>
            <a:picLocks noChangeAspect="1" noChangeArrowheads="1"/>
          </p:cNvPicPr>
          <p:nvPr/>
        </p:nvPicPr>
        <p:blipFill>
          <a:blip r:embed="rId4"/>
          <a:stretch>
            <a:fillRect/>
          </a:stretch>
        </p:blipFill>
        <p:spPr bwMode="auto">
          <a:xfrm>
            <a:off x="3235380" y="361079"/>
            <a:ext cx="2673240" cy="147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9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636" y="3398474"/>
            <a:ext cx="5441639" cy="2943488"/>
          </a:xfrm>
          <a:prstGeom prst="rect">
            <a:avLst/>
          </a:prstGeom>
          <a:ln>
            <a:noFill/>
          </a:ln>
          <a:effectLst>
            <a:outerShdw blurRad="292100" dist="139700" dir="2700000" algn="tl" rotWithShape="0">
              <a:srgbClr val="333333">
                <a:alpha val="65000"/>
              </a:srgbClr>
            </a:outerShdw>
          </a:effectLst>
        </p:spPr>
      </p:pic>
      <p:pic>
        <p:nvPicPr>
          <p:cNvPr id="6" name="Picture 5" descr="https://encrypted-tbn0.gstatic.com/images?q=tbn:ANd9GcRcU0ZRZcwqs0EILxOZV4Hk_64LhRT8ZQ7m6OhNV15okGi_fP3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39866" y="1963151"/>
            <a:ext cx="2584372" cy="2177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796275" y="5266725"/>
            <a:ext cx="2286000" cy="369332"/>
          </a:xfrm>
          <a:prstGeom prst="rect">
            <a:avLst/>
          </a:prstGeom>
          <a:noFill/>
        </p:spPr>
        <p:txBody>
          <a:bodyPr wrap="square" rtlCol="0">
            <a:spAutoFit/>
          </a:bodyPr>
          <a:lstStyle/>
          <a:p>
            <a:pPr algn="ctr"/>
            <a:r>
              <a:rPr lang="en-US" b="1" dirty="0">
                <a:solidFill>
                  <a:schemeClr val="tx2">
                    <a:lumMod val="75000"/>
                  </a:schemeClr>
                </a:solidFill>
                <a:latin typeface="Book Antiqua" panose="02040602050305030304" pitchFamily="18" charset="0"/>
              </a:rPr>
              <a:t>Racking system</a:t>
            </a:r>
            <a:endParaRPr lang="en-US" i="1" dirty="0">
              <a:solidFill>
                <a:schemeClr val="tx2">
                  <a:lumMod val="75000"/>
                </a:schemeClr>
              </a:solidFill>
              <a:latin typeface="Book Antiqua" panose="02040602050305030304" pitchFamily="18" charset="0"/>
            </a:endParaRPr>
          </a:p>
        </p:txBody>
      </p:sp>
      <p:sp>
        <p:nvSpPr>
          <p:cNvPr id="9" name="TextBox 8"/>
          <p:cNvSpPr txBox="1"/>
          <p:nvPr/>
        </p:nvSpPr>
        <p:spPr>
          <a:xfrm>
            <a:off x="6803258" y="4216519"/>
            <a:ext cx="1515106"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I</a:t>
            </a:r>
            <a:r>
              <a:rPr lang="en-US" b="1" dirty="0">
                <a:solidFill>
                  <a:schemeClr val="tx2">
                    <a:lumMod val="75000"/>
                  </a:schemeClr>
                </a:solidFill>
                <a:latin typeface="Book Antiqua" panose="02040602050305030304" pitchFamily="18" charset="0"/>
              </a:rPr>
              <a:t>nverter</a:t>
            </a:r>
            <a:endParaRPr lang="en-US" i="1" dirty="0">
              <a:solidFill>
                <a:schemeClr val="tx2">
                  <a:lumMod val="75000"/>
                </a:schemeClr>
              </a:solidFill>
              <a:latin typeface="Book Antiqua" panose="02040602050305030304" pitchFamily="18" charset="0"/>
            </a:endParaRPr>
          </a:p>
        </p:txBody>
      </p:sp>
      <p:sp>
        <p:nvSpPr>
          <p:cNvPr id="11"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12" name="Subtitle 2"/>
          <p:cNvSpPr txBox="1">
            <a:spLocks/>
          </p:cNvSpPr>
          <p:nvPr/>
        </p:nvSpPr>
        <p:spPr>
          <a:xfrm>
            <a:off x="663607" y="1414226"/>
            <a:ext cx="4703752" cy="1577095"/>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tx1">
                    <a:lumMod val="50000"/>
                    <a:lumOff val="50000"/>
                  </a:schemeClr>
                </a:solidFill>
                <a:latin typeface="Calibri"/>
                <a:cs typeface="Calibri"/>
              </a:rPr>
              <a:t>System components</a:t>
            </a:r>
          </a:p>
          <a:p>
            <a:pPr marL="342900" indent="-342900" algn="l">
              <a:buFont typeface="Arial"/>
              <a:buChar char="•"/>
            </a:pPr>
            <a:r>
              <a:rPr lang="en-US" sz="3000" dirty="0"/>
              <a:t>Inverter(s)</a:t>
            </a:r>
          </a:p>
          <a:p>
            <a:pPr marL="342900" indent="-342900" algn="l">
              <a:buFont typeface="Arial"/>
              <a:buChar char="•"/>
            </a:pPr>
            <a:r>
              <a:rPr lang="en-US" sz="3000" dirty="0"/>
              <a:t>Racking system</a:t>
            </a:r>
          </a:p>
        </p:txBody>
      </p:sp>
      <p:pic>
        <p:nvPicPr>
          <p:cNvPr id="13" name="Picture 2">
            <a:extLst>
              <a:ext uri="{FF2B5EF4-FFF2-40B4-BE49-F238E27FC236}">
                <a16:creationId xmlns:a16="http://schemas.microsoft.com/office/drawing/2014/main" id="{79266D50-3FEC-45F1-8DC5-F0A6C4EA1D0B}"/>
              </a:ext>
            </a:extLst>
          </p:cNvPr>
          <p:cNvPicPr>
            <a:picLocks noChangeAspect="1" noChangeArrowheads="1"/>
          </p:cNvPicPr>
          <p:nvPr/>
        </p:nvPicPr>
        <p:blipFill>
          <a:blip r:embed="rId4"/>
          <a:stretch>
            <a:fillRect/>
          </a:stretch>
        </p:blipFill>
        <p:spPr bwMode="auto">
          <a:xfrm>
            <a:off x="7736971" y="5636057"/>
            <a:ext cx="1184602" cy="118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55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19503" y="3114404"/>
            <a:ext cx="999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anklin Gothic Book"/>
              <a:ea typeface="+mn-ea"/>
              <a:cs typeface="+mn-cs"/>
            </a:endParaRPr>
          </a:p>
        </p:txBody>
      </p:sp>
      <p:sp>
        <p:nvSpPr>
          <p:cNvPr id="14" name="TextBox 13"/>
          <p:cNvSpPr txBox="1"/>
          <p:nvPr/>
        </p:nvSpPr>
        <p:spPr>
          <a:xfrm>
            <a:off x="4263887" y="6925992"/>
            <a:ext cx="63436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Gill Sans MT"/>
              <a:ea typeface="+mn-ea"/>
              <a:cs typeface="+mn-cs"/>
            </a:endParaRPr>
          </a:p>
        </p:txBody>
      </p:sp>
      <p:pic>
        <p:nvPicPr>
          <p:cNvPr id="13" name="Picture 2" descr="http://solarquotes.com.au/img/solar-panel-area-3k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84707" y="1326117"/>
            <a:ext cx="5035176" cy="261835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11" name="Subtitle 2"/>
          <p:cNvSpPr txBox="1">
            <a:spLocks/>
          </p:cNvSpPr>
          <p:nvPr/>
        </p:nvSpPr>
        <p:spPr>
          <a:xfrm>
            <a:off x="663607" y="1533754"/>
            <a:ext cx="4703752" cy="1577095"/>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tx1">
                    <a:lumMod val="50000"/>
                    <a:lumOff val="50000"/>
                  </a:schemeClr>
                </a:solidFill>
                <a:latin typeface="Calibri"/>
                <a:cs typeface="Calibri"/>
              </a:rPr>
              <a:t>Terminology</a:t>
            </a:r>
          </a:p>
          <a:p>
            <a:pPr marL="342900" indent="-342900" algn="l">
              <a:buFont typeface="Arial"/>
              <a:buChar char="•"/>
            </a:pPr>
            <a:r>
              <a:rPr lang="en-US" sz="3000" dirty="0"/>
              <a:t>Kilowatts (kW)</a:t>
            </a:r>
          </a:p>
          <a:p>
            <a:pPr marL="342900" indent="-342900" algn="l">
              <a:buFont typeface="Arial"/>
              <a:buChar char="•"/>
            </a:pPr>
            <a:r>
              <a:rPr lang="en-US" sz="3000" dirty="0"/>
              <a:t>Kilowatt-hours (kWh)</a:t>
            </a:r>
          </a:p>
        </p:txBody>
      </p:sp>
      <p:sp>
        <p:nvSpPr>
          <p:cNvPr id="12" name="Subtitle 2"/>
          <p:cNvSpPr txBox="1">
            <a:spLocks/>
          </p:cNvSpPr>
          <p:nvPr/>
        </p:nvSpPr>
        <p:spPr>
          <a:xfrm>
            <a:off x="663605" y="3944471"/>
            <a:ext cx="8256277" cy="227570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3000" dirty="0"/>
              <a:t>System measured in kW</a:t>
            </a:r>
          </a:p>
          <a:p>
            <a:pPr marL="342900" indent="-342900" algn="l">
              <a:buFont typeface="Arial"/>
              <a:buChar char="•"/>
            </a:pPr>
            <a:r>
              <a:rPr lang="en-US" sz="3000" dirty="0"/>
              <a:t>Electricity production in kWh</a:t>
            </a:r>
          </a:p>
          <a:p>
            <a:pPr marL="342900" indent="-342900" algn="l">
              <a:buFont typeface="Arial"/>
              <a:buChar char="•"/>
            </a:pPr>
            <a:r>
              <a:rPr lang="en-US" sz="3000" dirty="0"/>
              <a:t>Most homeowners install between 2 kW – 12 kW</a:t>
            </a:r>
          </a:p>
        </p:txBody>
      </p:sp>
      <p:pic>
        <p:nvPicPr>
          <p:cNvPr id="9" name="Picture 2">
            <a:extLst>
              <a:ext uri="{FF2B5EF4-FFF2-40B4-BE49-F238E27FC236}">
                <a16:creationId xmlns:a16="http://schemas.microsoft.com/office/drawing/2014/main" id="{4ACC6874-9D69-4B85-A1A0-D98823D5FEDA}"/>
              </a:ext>
            </a:extLst>
          </p:cNvPr>
          <p:cNvPicPr>
            <a:picLocks noChangeAspect="1" noChangeArrowheads="1"/>
          </p:cNvPicPr>
          <p:nvPr/>
        </p:nvPicPr>
        <p:blipFill>
          <a:blip r:embed="rId3"/>
          <a:stretch>
            <a:fillRect/>
          </a:stretch>
        </p:blipFill>
        <p:spPr bwMode="auto">
          <a:xfrm>
            <a:off x="7872127" y="5771213"/>
            <a:ext cx="1049446" cy="104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25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Shape 94"/>
          <p:cNvSpPr txBox="1">
            <a:spLocks/>
          </p:cNvSpPr>
          <p:nvPr/>
        </p:nvSpPr>
        <p:spPr>
          <a:xfrm>
            <a:off x="2186574" y="5479851"/>
            <a:ext cx="4831410" cy="484479"/>
          </a:xfrm>
          <a:prstGeom prst="rect">
            <a:avLst/>
          </a:prstGeom>
          <a:noFill/>
          <a:ln>
            <a:noFill/>
          </a:ln>
        </p:spPr>
        <p:txBody>
          <a:bodyPr lIns="91425" tIns="45700" rIns="91425" bIns="91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Font typeface="Arial"/>
              <a:buNone/>
              <a:defRPr sz="2800" b="0" i="0" u="none" strike="noStrike" cap="small" baseline="0">
                <a:solidFill>
                  <a:schemeClr val="dk1"/>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ctr">
              <a:buSzPct val="25000"/>
            </a:pPr>
            <a:r>
              <a:rPr lang="en-US" sz="2900" dirty="0">
                <a:solidFill>
                  <a:srgbClr val="FFFFFF"/>
                </a:solidFill>
              </a:rPr>
              <a:t>Installation</a:t>
            </a:r>
          </a:p>
        </p:txBody>
      </p:sp>
      <p:sp>
        <p:nvSpPr>
          <p:cNvPr id="8" name="Shape 94"/>
          <p:cNvSpPr txBox="1">
            <a:spLocks/>
          </p:cNvSpPr>
          <p:nvPr/>
        </p:nvSpPr>
        <p:spPr>
          <a:xfrm>
            <a:off x="2310428" y="5773134"/>
            <a:ext cx="4831410" cy="284593"/>
          </a:xfrm>
          <a:prstGeom prst="rect">
            <a:avLst/>
          </a:prstGeom>
          <a:noFill/>
          <a:ln>
            <a:noFill/>
          </a:ln>
        </p:spPr>
        <p:txBody>
          <a:bodyPr lIns="91425" tIns="45700" rIns="91425" bIns="91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Font typeface="Arial"/>
              <a:buNone/>
              <a:defRPr sz="2800" b="0" i="0" u="none" strike="noStrike" cap="small" baseline="0">
                <a:solidFill>
                  <a:schemeClr val="dk1"/>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ctr">
              <a:buSzPct val="25000"/>
            </a:pPr>
            <a:r>
              <a:rPr lang="en-US" sz="1600" dirty="0"/>
              <a:t>Taken from </a:t>
            </a:r>
            <a:r>
              <a:rPr lang="en-US" sz="1600" dirty="0" err="1"/>
              <a:t>www.huffingtonpost.com</a:t>
            </a:r>
            <a:endParaRPr lang="en-US" sz="16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478" y="1803904"/>
            <a:ext cx="8008780" cy="3875833"/>
          </a:xfrm>
          <a:prstGeom prst="rect">
            <a:avLst/>
          </a:prstGeom>
        </p:spPr>
      </p:pic>
      <p:sp>
        <p:nvSpPr>
          <p:cNvPr id="6"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9"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How does solar connect to my roof?</a:t>
            </a:r>
          </a:p>
        </p:txBody>
      </p:sp>
      <p:pic>
        <p:nvPicPr>
          <p:cNvPr id="11" name="Picture 2">
            <a:extLst>
              <a:ext uri="{FF2B5EF4-FFF2-40B4-BE49-F238E27FC236}">
                <a16:creationId xmlns:a16="http://schemas.microsoft.com/office/drawing/2014/main" id="{46AF0AAC-7D25-4015-ABFF-7F3B3CFCD0A9}"/>
              </a:ext>
            </a:extLst>
          </p:cNvPr>
          <p:cNvPicPr>
            <a:picLocks noChangeAspect="1" noChangeArrowheads="1"/>
          </p:cNvPicPr>
          <p:nvPr/>
        </p:nvPicPr>
        <p:blipFill>
          <a:blip r:embed="rId4"/>
          <a:stretch>
            <a:fillRect/>
          </a:stretch>
        </p:blipFill>
        <p:spPr bwMode="auto">
          <a:xfrm>
            <a:off x="7874048" y="5773134"/>
            <a:ext cx="1047525" cy="104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4067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rotWithShape="1">
          <a:blip r:embed="rId3" cstate="screen">
            <a:alphaModFix/>
            <a:extLst>
              <a:ext uri="{28A0092B-C50C-407E-A947-70E740481C1C}">
                <a14:useLocalDpi xmlns:a14="http://schemas.microsoft.com/office/drawing/2010/main"/>
              </a:ext>
            </a:extLst>
          </a:blip>
          <a:srcRect t="23766" b="-1"/>
          <a:stretch/>
        </p:blipFill>
        <p:spPr>
          <a:xfrm>
            <a:off x="995246" y="1733176"/>
            <a:ext cx="7297107" cy="4153648"/>
          </a:xfrm>
          <a:prstGeom prst="rect">
            <a:avLst/>
          </a:prstGeom>
          <a:noFill/>
          <a:ln>
            <a:noFill/>
          </a:ln>
        </p:spPr>
      </p:pic>
      <p:sp>
        <p:nvSpPr>
          <p:cNvPr id="6"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pic>
        <p:nvPicPr>
          <p:cNvPr id="5" name="Picture 2">
            <a:extLst>
              <a:ext uri="{FF2B5EF4-FFF2-40B4-BE49-F238E27FC236}">
                <a16:creationId xmlns:a16="http://schemas.microsoft.com/office/drawing/2014/main" id="{C7979636-6656-44F4-8858-E96DCCFA7DEB}"/>
              </a:ext>
            </a:extLst>
          </p:cNvPr>
          <p:cNvPicPr>
            <a:picLocks noChangeAspect="1" noChangeArrowheads="1"/>
          </p:cNvPicPr>
          <p:nvPr/>
        </p:nvPicPr>
        <p:blipFill>
          <a:blip r:embed="rId4"/>
          <a:stretch>
            <a:fillRect/>
          </a:stretch>
        </p:blipFill>
        <p:spPr bwMode="auto">
          <a:xfrm>
            <a:off x="7845795" y="5886824"/>
            <a:ext cx="971176" cy="97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931895"/>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 name="Shape 94"/>
          <p:cNvSpPr txBox="1">
            <a:spLocks/>
          </p:cNvSpPr>
          <p:nvPr/>
        </p:nvSpPr>
        <p:spPr>
          <a:xfrm>
            <a:off x="2186572" y="5866683"/>
            <a:ext cx="4831410" cy="284593"/>
          </a:xfrm>
          <a:prstGeom prst="rect">
            <a:avLst/>
          </a:prstGeom>
          <a:noFill/>
          <a:ln>
            <a:noFill/>
          </a:ln>
        </p:spPr>
        <p:txBody>
          <a:bodyPr lIns="91425" tIns="45700" rIns="91425" bIns="91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Font typeface="Arial"/>
              <a:buNone/>
              <a:defRPr sz="2800" b="0" i="0" u="none" strike="noStrike" cap="small" baseline="0">
                <a:solidFill>
                  <a:schemeClr val="dk1"/>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ctr">
              <a:buSzPct val="25000"/>
            </a:pPr>
            <a:r>
              <a:rPr lang="en-US" sz="1600" dirty="0">
                <a:solidFill>
                  <a:srgbClr val="FFFFFF"/>
                </a:solidFill>
              </a:rPr>
              <a:t>Flat Roof Installation Example</a:t>
            </a:r>
          </a:p>
        </p:txBody>
      </p:sp>
      <p:pic>
        <p:nvPicPr>
          <p:cNvPr id="2" name="Picture 1" descr="Beam Install Example.jpg"/>
          <p:cNvPicPr>
            <a:picLocks noChangeAspect="1"/>
          </p:cNvPicPr>
          <p:nvPr/>
        </p:nvPicPr>
        <p:blipFill rotWithShape="1">
          <a:blip r:embed="rId3" cstate="screen">
            <a:extLst>
              <a:ext uri="{28A0092B-C50C-407E-A947-70E740481C1C}">
                <a14:useLocalDpi xmlns:a14="http://schemas.microsoft.com/office/drawing/2010/main"/>
              </a:ext>
            </a:extLst>
          </a:blip>
          <a:srcRect t="18441"/>
          <a:stretch/>
        </p:blipFill>
        <p:spPr>
          <a:xfrm>
            <a:off x="1202100" y="1383791"/>
            <a:ext cx="6587314" cy="4342452"/>
          </a:xfrm>
          <a:prstGeom prst="rect">
            <a:avLst/>
          </a:prstGeom>
        </p:spPr>
      </p:pic>
      <p:sp>
        <p:nvSpPr>
          <p:cNvPr id="6"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pic>
        <p:nvPicPr>
          <p:cNvPr id="7" name="Picture 2">
            <a:extLst>
              <a:ext uri="{FF2B5EF4-FFF2-40B4-BE49-F238E27FC236}">
                <a16:creationId xmlns:a16="http://schemas.microsoft.com/office/drawing/2014/main" id="{2C33D804-8B2D-4391-9702-DC46DCA4662C}"/>
              </a:ext>
            </a:extLst>
          </p:cNvPr>
          <p:cNvPicPr>
            <a:picLocks noChangeAspect="1" noChangeArrowheads="1"/>
          </p:cNvPicPr>
          <p:nvPr/>
        </p:nvPicPr>
        <p:blipFill>
          <a:blip r:embed="rId4"/>
          <a:stretch>
            <a:fillRect/>
          </a:stretch>
        </p:blipFill>
        <p:spPr bwMode="auto">
          <a:xfrm>
            <a:off x="7770262" y="5726243"/>
            <a:ext cx="1139516" cy="113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67325"/>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idx="4294967295"/>
          </p:nvPr>
        </p:nvSpPr>
        <p:spPr>
          <a:xfrm>
            <a:off x="3108325" y="5308600"/>
            <a:ext cx="6035675" cy="484188"/>
          </a:xfrm>
          <a:prstGeom prst="rect">
            <a:avLst/>
          </a:prstGeom>
          <a:noFill/>
          <a:ln>
            <a:noFill/>
          </a:ln>
        </p:spPr>
        <p:txBody>
          <a:bodyPr lIns="91425" tIns="45700" rIns="91425" bIns="9125" anchor="b" anchorCtr="0">
            <a:noAutofit/>
          </a:bodyPr>
          <a:lstStyle/>
          <a:p>
            <a:pPr marL="0" marR="0" lvl="0" indent="0" algn="l" rtl="0">
              <a:spcBef>
                <a:spcPts val="0"/>
              </a:spcBef>
              <a:buClr>
                <a:schemeClr val="dk1"/>
              </a:buClr>
              <a:buSzPct val="25000"/>
              <a:buFont typeface="Arial"/>
              <a:buNone/>
            </a:pPr>
            <a:r>
              <a:rPr lang="en-US" sz="2900" dirty="0">
                <a:solidFill>
                  <a:schemeClr val="bg1"/>
                </a:solidFill>
              </a:rPr>
              <a:t>Solar Co-op Information Session</a:t>
            </a:r>
            <a:endParaRPr lang="en-US" sz="2900" b="0" i="0" u="none" strike="noStrike" cap="small" baseline="0" dirty="0">
              <a:solidFill>
                <a:schemeClr val="bg1"/>
              </a:solidFill>
              <a:sym typeface="Arial"/>
            </a:endParaRPr>
          </a:p>
        </p:txBody>
      </p:sp>
      <p:sp>
        <p:nvSpPr>
          <p:cNvPr id="5"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6" name="Subtitle 2"/>
          <p:cNvSpPr txBox="1">
            <a:spLocks/>
          </p:cNvSpPr>
          <p:nvPr/>
        </p:nvSpPr>
        <p:spPr>
          <a:xfrm>
            <a:off x="663606" y="1171191"/>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How does it connect to my electrical panel?</a:t>
            </a:r>
          </a:p>
        </p:txBody>
      </p:sp>
      <p:pic>
        <p:nvPicPr>
          <p:cNvPr id="3" name="Picture 2" descr="20160121_1718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783607" y="2702856"/>
            <a:ext cx="4236314" cy="2330824"/>
          </a:xfrm>
          <a:prstGeom prst="rect">
            <a:avLst/>
          </a:prstGeom>
        </p:spPr>
      </p:pic>
      <p:sp>
        <p:nvSpPr>
          <p:cNvPr id="9" name="Subtitle 2"/>
          <p:cNvSpPr txBox="1">
            <a:spLocks/>
          </p:cNvSpPr>
          <p:nvPr/>
        </p:nvSpPr>
        <p:spPr>
          <a:xfrm>
            <a:off x="454950" y="2035005"/>
            <a:ext cx="4535403"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3000" dirty="0"/>
              <a:t>Simple connection</a:t>
            </a:r>
          </a:p>
          <a:p>
            <a:pPr marL="342900" indent="-342900" algn="l">
              <a:buFont typeface="Arial"/>
              <a:buChar char="•"/>
            </a:pPr>
            <a:r>
              <a:rPr lang="en-US" sz="3000" dirty="0"/>
              <a:t>Most home electric systems don’t need upgrades before solar</a:t>
            </a:r>
          </a:p>
        </p:txBody>
      </p:sp>
      <p:pic>
        <p:nvPicPr>
          <p:cNvPr id="8" name="Picture 2">
            <a:extLst>
              <a:ext uri="{FF2B5EF4-FFF2-40B4-BE49-F238E27FC236}">
                <a16:creationId xmlns:a16="http://schemas.microsoft.com/office/drawing/2014/main" id="{5A2018A2-97AD-4A4A-BD0A-80884F6495FE}"/>
              </a:ext>
            </a:extLst>
          </p:cNvPr>
          <p:cNvPicPr>
            <a:picLocks noChangeAspect="1" noChangeArrowheads="1"/>
          </p:cNvPicPr>
          <p:nvPr/>
        </p:nvPicPr>
        <p:blipFill>
          <a:blip r:embed="rId4"/>
          <a:stretch>
            <a:fillRect/>
          </a:stretch>
        </p:blipFill>
        <p:spPr bwMode="auto">
          <a:xfrm>
            <a:off x="7787723" y="5686809"/>
            <a:ext cx="1133850" cy="1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73368"/>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bwMode="auto">
          <a:xfrm>
            <a:off x="862859" y="2709097"/>
            <a:ext cx="2351088" cy="184308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2283" y="1740238"/>
            <a:ext cx="4367175" cy="181444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2687" y="4043434"/>
            <a:ext cx="2919285" cy="1496831"/>
          </a:xfrm>
          <a:prstGeom prst="rect">
            <a:avLst/>
          </a:prstGeom>
        </p:spPr>
      </p:pic>
      <p:sp>
        <p:nvSpPr>
          <p:cNvPr id="6" name="TextBox 5"/>
          <p:cNvSpPr txBox="1"/>
          <p:nvPr/>
        </p:nvSpPr>
        <p:spPr>
          <a:xfrm>
            <a:off x="643504" y="4552184"/>
            <a:ext cx="3096126" cy="646331"/>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Roof faces southerly direction</a:t>
            </a:r>
            <a:endParaRPr lang="en-US" i="1" dirty="0">
              <a:solidFill>
                <a:schemeClr val="tx2">
                  <a:lumMod val="75000"/>
                </a:schemeClr>
              </a:solidFill>
              <a:latin typeface="Gill Sans MT" pitchFamily="34" charset="0"/>
            </a:endParaRPr>
          </a:p>
        </p:txBody>
      </p:sp>
      <p:sp>
        <p:nvSpPr>
          <p:cNvPr id="10" name="TextBox 9"/>
          <p:cNvSpPr txBox="1"/>
          <p:nvPr/>
        </p:nvSpPr>
        <p:spPr>
          <a:xfrm>
            <a:off x="4206880" y="3522739"/>
            <a:ext cx="4477979"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No shading</a:t>
            </a:r>
            <a:endParaRPr lang="en-US" i="1" dirty="0">
              <a:solidFill>
                <a:schemeClr val="tx2">
                  <a:lumMod val="75000"/>
                </a:schemeClr>
              </a:solidFill>
              <a:latin typeface="Gill Sans MT" pitchFamily="34" charset="0"/>
            </a:endParaRPr>
          </a:p>
        </p:txBody>
      </p:sp>
      <p:sp>
        <p:nvSpPr>
          <p:cNvPr id="11" name="TextBox 10"/>
          <p:cNvSpPr txBox="1"/>
          <p:nvPr/>
        </p:nvSpPr>
        <p:spPr>
          <a:xfrm>
            <a:off x="3213947" y="5536145"/>
            <a:ext cx="4630340"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Enough space to mount panels</a:t>
            </a:r>
            <a:endParaRPr lang="en-US" i="1" dirty="0">
              <a:solidFill>
                <a:schemeClr val="tx2">
                  <a:lumMod val="75000"/>
                </a:schemeClr>
              </a:solidFill>
              <a:latin typeface="Gill Sans MT" pitchFamily="34" charset="0"/>
            </a:endParaRPr>
          </a:p>
        </p:txBody>
      </p:sp>
      <p:sp>
        <p:nvSpPr>
          <p:cNvPr id="13"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14"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What makes a good site for solar?</a:t>
            </a:r>
          </a:p>
        </p:txBody>
      </p:sp>
      <p:pic>
        <p:nvPicPr>
          <p:cNvPr id="15" name="Picture 2">
            <a:extLst>
              <a:ext uri="{FF2B5EF4-FFF2-40B4-BE49-F238E27FC236}">
                <a16:creationId xmlns:a16="http://schemas.microsoft.com/office/drawing/2014/main" id="{86711A2E-0146-4091-8B45-DBEE69DAA584}"/>
              </a:ext>
            </a:extLst>
          </p:cNvPr>
          <p:cNvPicPr>
            <a:picLocks noChangeAspect="1" noChangeArrowheads="1"/>
          </p:cNvPicPr>
          <p:nvPr/>
        </p:nvPicPr>
        <p:blipFill>
          <a:blip r:embed="rId5"/>
          <a:stretch>
            <a:fillRect/>
          </a:stretch>
        </p:blipFill>
        <p:spPr bwMode="auto">
          <a:xfrm>
            <a:off x="7813626" y="5712712"/>
            <a:ext cx="1107947" cy="110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8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Shape 94"/>
          <p:cNvSpPr txBox="1">
            <a:spLocks/>
          </p:cNvSpPr>
          <p:nvPr/>
        </p:nvSpPr>
        <p:spPr>
          <a:xfrm>
            <a:off x="2094919" y="6123571"/>
            <a:ext cx="4831410" cy="284593"/>
          </a:xfrm>
          <a:prstGeom prst="rect">
            <a:avLst/>
          </a:prstGeom>
          <a:noFill/>
          <a:ln>
            <a:noFill/>
          </a:ln>
        </p:spPr>
        <p:txBody>
          <a:bodyPr lIns="91425" tIns="45700" rIns="91425" bIns="91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Font typeface="Arial"/>
              <a:buNone/>
              <a:defRPr sz="2800" b="0" i="0" u="none" strike="noStrike" cap="small" baseline="0">
                <a:solidFill>
                  <a:schemeClr val="dk1"/>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ctr">
              <a:buSzPct val="25000"/>
            </a:pPr>
            <a:r>
              <a:rPr lang="en-US" sz="1600" dirty="0"/>
              <a:t>Via </a:t>
            </a:r>
            <a:r>
              <a:rPr lang="en-US" sz="1600" dirty="0" err="1"/>
              <a:t>wattpatrol.com</a:t>
            </a:r>
            <a:endParaRPr lang="en-US" sz="1600" dirty="0"/>
          </a:p>
        </p:txBody>
      </p:sp>
      <p:pic>
        <p:nvPicPr>
          <p:cNvPr id="2" name="Picture 1"/>
          <p:cNvPicPr>
            <a:picLocks noChangeAspect="1"/>
          </p:cNvPicPr>
          <p:nvPr/>
        </p:nvPicPr>
        <p:blipFill>
          <a:blip r:embed="rId3"/>
          <a:stretch>
            <a:fillRect/>
          </a:stretch>
        </p:blipFill>
        <p:spPr>
          <a:xfrm>
            <a:off x="1553881" y="1658158"/>
            <a:ext cx="5826514" cy="4328268"/>
          </a:xfrm>
          <a:prstGeom prst="rect">
            <a:avLst/>
          </a:prstGeom>
        </p:spPr>
      </p:pic>
      <p:sp>
        <p:nvSpPr>
          <p:cNvPr id="6"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7"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How a solar PV system works (grid-tied)</a:t>
            </a:r>
          </a:p>
        </p:txBody>
      </p:sp>
      <p:pic>
        <p:nvPicPr>
          <p:cNvPr id="9" name="Picture 2">
            <a:extLst>
              <a:ext uri="{FF2B5EF4-FFF2-40B4-BE49-F238E27FC236}">
                <a16:creationId xmlns:a16="http://schemas.microsoft.com/office/drawing/2014/main" id="{8274A22A-49EB-4107-BB01-F78BFE3AC557}"/>
              </a:ext>
            </a:extLst>
          </p:cNvPr>
          <p:cNvPicPr>
            <a:picLocks noChangeAspect="1" noChangeArrowheads="1"/>
          </p:cNvPicPr>
          <p:nvPr/>
        </p:nvPicPr>
        <p:blipFill>
          <a:blip r:embed="rId4"/>
          <a:stretch>
            <a:fillRect/>
          </a:stretch>
        </p:blipFill>
        <p:spPr bwMode="auto">
          <a:xfrm>
            <a:off x="7813626" y="5712712"/>
            <a:ext cx="1107947" cy="110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168168"/>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0809" y="5363882"/>
            <a:ext cx="1821075" cy="1494118"/>
          </a:xfrm>
          <a:prstGeom prst="rect">
            <a:avLst/>
          </a:prstGeom>
        </p:spPr>
      </p:pic>
      <p:sp>
        <p:nvSpPr>
          <p:cNvPr id="6"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7"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What is Net Metering?</a:t>
            </a:r>
          </a:p>
        </p:txBody>
      </p:sp>
      <p:sp>
        <p:nvSpPr>
          <p:cNvPr id="8" name="Subtitle 2"/>
          <p:cNvSpPr txBox="1">
            <a:spLocks/>
          </p:cNvSpPr>
          <p:nvPr/>
        </p:nvSpPr>
        <p:spPr>
          <a:xfrm>
            <a:off x="307652" y="1904511"/>
            <a:ext cx="8329606" cy="3578902"/>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3000" dirty="0"/>
              <a:t>Allows flow of electricity to AND from customer</a:t>
            </a:r>
          </a:p>
          <a:p>
            <a:pPr marL="342900" indent="-342900" algn="l">
              <a:buFont typeface="Arial"/>
              <a:buChar char="•"/>
            </a:pPr>
            <a:r>
              <a:rPr lang="en-US" sz="3000" dirty="0"/>
              <a:t>When generating is more than using, extra electricity flows back through meter</a:t>
            </a:r>
          </a:p>
          <a:p>
            <a:pPr marL="800100" lvl="1" indent="-342900" algn="l">
              <a:buFont typeface="Arial"/>
              <a:buChar char="•"/>
            </a:pPr>
            <a:r>
              <a:rPr lang="en-US" sz="2600" dirty="0"/>
              <a:t>You get a credited on your power bill for that production</a:t>
            </a:r>
          </a:p>
          <a:p>
            <a:pPr marL="342900" indent="-342900" algn="l">
              <a:buFont typeface="Arial"/>
              <a:buChar char="•"/>
            </a:pPr>
            <a:r>
              <a:rPr lang="en-US" sz="3000" dirty="0"/>
              <a:t>Monthly electric bill:</a:t>
            </a:r>
          </a:p>
          <a:p>
            <a:pPr lvl="1" algn="l"/>
            <a:r>
              <a:rPr lang="en-US" sz="2600" dirty="0"/>
              <a:t>[Amount electricity used] – [Amount electricity produced]</a:t>
            </a:r>
          </a:p>
          <a:p>
            <a:pPr marL="342900" indent="-342900" algn="l">
              <a:buFont typeface="Arial"/>
              <a:buChar char="•"/>
            </a:pPr>
            <a:r>
              <a:rPr lang="en-US" sz="3000" dirty="0"/>
              <a:t>Utilities required by law to let you net meter</a:t>
            </a:r>
          </a:p>
        </p:txBody>
      </p:sp>
      <p:pic>
        <p:nvPicPr>
          <p:cNvPr id="10" name="Picture 2">
            <a:extLst>
              <a:ext uri="{FF2B5EF4-FFF2-40B4-BE49-F238E27FC236}">
                <a16:creationId xmlns:a16="http://schemas.microsoft.com/office/drawing/2014/main" id="{29443B28-0C6E-46CD-95DC-AAF1CFCDD91E}"/>
              </a:ext>
            </a:extLst>
          </p:cNvPr>
          <p:cNvPicPr>
            <a:picLocks noChangeAspect="1" noChangeArrowheads="1"/>
          </p:cNvPicPr>
          <p:nvPr/>
        </p:nvPicPr>
        <p:blipFill>
          <a:blip r:embed="rId3"/>
          <a:stretch>
            <a:fillRect/>
          </a:stretch>
        </p:blipFill>
        <p:spPr bwMode="auto">
          <a:xfrm>
            <a:off x="7813626" y="5712712"/>
            <a:ext cx="1107947" cy="110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4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6"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What happens when the power goes out?</a:t>
            </a:r>
          </a:p>
        </p:txBody>
      </p:sp>
      <p:sp>
        <p:nvSpPr>
          <p:cNvPr id="7" name="Subtitle 2"/>
          <p:cNvSpPr txBox="1">
            <a:spLocks/>
          </p:cNvSpPr>
          <p:nvPr/>
        </p:nvSpPr>
        <p:spPr>
          <a:xfrm>
            <a:off x="663606" y="2113687"/>
            <a:ext cx="4174701"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3000" dirty="0"/>
              <a:t>When grid is down, solar shuts off </a:t>
            </a:r>
          </a:p>
          <a:p>
            <a:pPr marL="457200" indent="-457200" algn="l">
              <a:buFont typeface="Arial"/>
              <a:buChar char="•"/>
            </a:pPr>
            <a:r>
              <a:rPr lang="en-US" sz="3000" dirty="0"/>
              <a:t>Safety mechanism</a:t>
            </a:r>
          </a:p>
          <a:p>
            <a:pPr marL="457200" indent="-457200" algn="l">
              <a:buFont typeface="Arial"/>
              <a:buChar char="•"/>
            </a:pPr>
            <a:r>
              <a:rPr lang="en-US" sz="3000" dirty="0"/>
              <a:t>Need batteries if want power during outages</a:t>
            </a:r>
          </a:p>
          <a:p>
            <a:pPr algn="l"/>
            <a:endParaRPr lang="en-US" sz="3000" dirty="0"/>
          </a:p>
        </p:txBody>
      </p:sp>
      <p:pic>
        <p:nvPicPr>
          <p:cNvPr id="8" name="Shape 110"/>
          <p:cNvPicPr preferRelativeResize="0"/>
          <p:nvPr/>
        </p:nvPicPr>
        <p:blipFill>
          <a:blip r:embed="rId3">
            <a:alphaModFix/>
          </a:blip>
          <a:stretch>
            <a:fillRect/>
          </a:stretch>
        </p:blipFill>
        <p:spPr>
          <a:xfrm>
            <a:off x="5846424" y="2267348"/>
            <a:ext cx="1922987" cy="2633359"/>
          </a:xfrm>
          <a:prstGeom prst="rect">
            <a:avLst/>
          </a:prstGeom>
          <a:noFill/>
          <a:ln>
            <a:noFill/>
          </a:ln>
        </p:spPr>
      </p:pic>
      <p:sp>
        <p:nvSpPr>
          <p:cNvPr id="9" name="Shape 111"/>
          <p:cNvSpPr txBox="1"/>
          <p:nvPr/>
        </p:nvSpPr>
        <p:spPr>
          <a:xfrm>
            <a:off x="5640157" y="4900707"/>
            <a:ext cx="2263725" cy="388738"/>
          </a:xfrm>
          <a:prstGeom prst="rect">
            <a:avLst/>
          </a:prstGeom>
          <a:noFill/>
          <a:ln>
            <a:noFill/>
          </a:ln>
        </p:spPr>
        <p:txBody>
          <a:bodyPr lIns="91425" tIns="91425" rIns="91425" bIns="91425" anchor="t" anchorCtr="0">
            <a:noAutofit/>
          </a:bodyPr>
          <a:lstStyle/>
          <a:p>
            <a:pPr lvl="0" rtl="0">
              <a:spcBef>
                <a:spcPts val="0"/>
              </a:spcBef>
              <a:buNone/>
            </a:pPr>
            <a:r>
              <a:rPr lang="en" sz="1400" dirty="0"/>
              <a:t>source: www.pixgood.com</a:t>
            </a:r>
          </a:p>
        </p:txBody>
      </p:sp>
      <p:pic>
        <p:nvPicPr>
          <p:cNvPr id="11" name="Picture 2">
            <a:extLst>
              <a:ext uri="{FF2B5EF4-FFF2-40B4-BE49-F238E27FC236}">
                <a16:creationId xmlns:a16="http://schemas.microsoft.com/office/drawing/2014/main" id="{3550634A-81BB-447C-BCB6-8D9FBEEF92DD}"/>
              </a:ext>
            </a:extLst>
          </p:cNvPr>
          <p:cNvPicPr>
            <a:picLocks noChangeAspect="1" noChangeArrowheads="1"/>
          </p:cNvPicPr>
          <p:nvPr/>
        </p:nvPicPr>
        <p:blipFill>
          <a:blip r:embed="rId4"/>
          <a:stretch>
            <a:fillRect/>
          </a:stretch>
        </p:blipFill>
        <p:spPr bwMode="auto">
          <a:xfrm>
            <a:off x="7813626" y="5712712"/>
            <a:ext cx="1107947" cy="110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8373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72142" y="2002115"/>
            <a:ext cx="8483600" cy="87947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Overview</a:t>
            </a:r>
            <a:endParaRPr lang="en-US" sz="4000" b="1" dirty="0">
              <a:solidFill>
                <a:schemeClr val="bg1"/>
              </a:solidFill>
              <a:latin typeface="Calibri"/>
              <a:cs typeface="Calibri"/>
            </a:endParaRPr>
          </a:p>
        </p:txBody>
      </p:sp>
      <p:sp>
        <p:nvSpPr>
          <p:cNvPr id="6" name="TextBox 5"/>
          <p:cNvSpPr txBox="1"/>
          <p:nvPr/>
        </p:nvSpPr>
        <p:spPr>
          <a:xfrm>
            <a:off x="2312658" y="2852226"/>
            <a:ext cx="5006499" cy="2287806"/>
          </a:xfrm>
          <a:prstGeom prst="rect">
            <a:avLst/>
          </a:prstGeom>
          <a:noFill/>
        </p:spPr>
        <p:txBody>
          <a:bodyPr wrap="none" rtlCol="0">
            <a:spAutoFit/>
          </a:bodyPr>
          <a:lstStyle/>
          <a:p>
            <a:pPr marL="742950" indent="-742950">
              <a:lnSpc>
                <a:spcPct val="120000"/>
              </a:lnSpc>
              <a:buFont typeface="Arial"/>
              <a:buChar char="•"/>
            </a:pPr>
            <a:r>
              <a:rPr lang="en-US" sz="4000" dirty="0">
                <a:solidFill>
                  <a:schemeClr val="bg1"/>
                </a:solidFill>
                <a:cs typeface="Calibri"/>
              </a:rPr>
              <a:t>Who we are</a:t>
            </a:r>
          </a:p>
          <a:p>
            <a:pPr marL="742950" indent="-742950">
              <a:lnSpc>
                <a:spcPct val="120000"/>
              </a:lnSpc>
              <a:buFont typeface="Arial"/>
              <a:buChar char="•"/>
            </a:pPr>
            <a:r>
              <a:rPr lang="en-US" sz="4000" dirty="0">
                <a:solidFill>
                  <a:schemeClr val="bg1"/>
                </a:solidFill>
                <a:cs typeface="Calibri"/>
              </a:rPr>
              <a:t>How we got started</a:t>
            </a:r>
          </a:p>
          <a:p>
            <a:pPr marL="571500" indent="-571500">
              <a:lnSpc>
                <a:spcPct val="120000"/>
              </a:lnSpc>
              <a:buFont typeface="Arial"/>
              <a:buChar char="•"/>
            </a:pPr>
            <a:endParaRPr lang="en-US" sz="4000" dirty="0"/>
          </a:p>
        </p:txBody>
      </p:sp>
    </p:spTree>
    <p:extLst>
      <p:ext uri="{BB962C8B-B14F-4D97-AF65-F5344CB8AC3E}">
        <p14:creationId xmlns:p14="http://schemas.microsoft.com/office/powerpoint/2010/main" val="151450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1182" y="199885"/>
            <a:ext cx="8441635" cy="739232"/>
          </a:xfrm>
        </p:spPr>
        <p:txBody>
          <a:bodyPr>
            <a:normAutofit/>
          </a:bodyPr>
          <a:lstStyle/>
          <a:p>
            <a:pPr marL="0" indent="0" algn="ctr">
              <a:buNone/>
            </a:pPr>
            <a:r>
              <a:rPr lang="en-US" sz="3600" dirty="0">
                <a:solidFill>
                  <a:schemeClr val="bg1"/>
                </a:solidFill>
                <a:latin typeface="Franklin Gothic Medium" panose="020B0603020102020204" pitchFamily="34" charset="0"/>
              </a:rPr>
              <a:t>Part 1: Energy Storage for Homeowners</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grpSp>
        <p:nvGrpSpPr>
          <p:cNvPr id="4" name="Group 3"/>
          <p:cNvGrpSpPr/>
          <p:nvPr/>
        </p:nvGrpSpPr>
        <p:grpSpPr>
          <a:xfrm>
            <a:off x="1523823" y="3091396"/>
            <a:ext cx="2269053" cy="1904900"/>
            <a:chOff x="1179899" y="2768171"/>
            <a:chExt cx="3025404" cy="2539867"/>
          </a:xfrm>
        </p:grpSpPr>
        <p:sp>
          <p:nvSpPr>
            <p:cNvPr id="13" name="Lightning Bolt 12"/>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9"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panose="020B0603020102020204" pitchFamily="34" charset="0"/>
                </a:rPr>
                <a:t>Backup </a:t>
              </a:r>
            </a:p>
            <a:p>
              <a:pPr marL="0" indent="0" algn="ctr">
                <a:buNone/>
              </a:pPr>
              <a:r>
                <a:rPr lang="en-US" sz="3300" b="1" dirty="0">
                  <a:solidFill>
                    <a:schemeClr val="tx1">
                      <a:lumMod val="75000"/>
                      <a:lumOff val="25000"/>
                    </a:schemeClr>
                  </a:solidFill>
                  <a:latin typeface="Franklin Gothic Medium" panose="020B0603020102020204" pitchFamily="34" charset="0"/>
                </a:rPr>
                <a:t>Power for you</a:t>
              </a:r>
            </a:p>
          </p:txBody>
        </p:sp>
      </p:grpSp>
      <p:sp>
        <p:nvSpPr>
          <p:cNvPr id="5" name="TextBox 4"/>
          <p:cNvSpPr txBox="1"/>
          <p:nvPr/>
        </p:nvSpPr>
        <p:spPr>
          <a:xfrm>
            <a:off x="2168655" y="1935676"/>
            <a:ext cx="4552913" cy="507831"/>
          </a:xfrm>
          <a:prstGeom prst="rect">
            <a:avLst/>
          </a:prstGeom>
          <a:noFill/>
        </p:spPr>
        <p:txBody>
          <a:bodyPr wrap="none" rtlCol="0">
            <a:spAutoFit/>
          </a:bodyPr>
          <a:lstStyle/>
          <a:p>
            <a:pPr marL="0" lvl="3"/>
            <a:r>
              <a:rPr lang="en-US" sz="2700" dirty="0">
                <a:solidFill>
                  <a:schemeClr val="tx1">
                    <a:lumMod val="75000"/>
                    <a:lumOff val="25000"/>
                  </a:schemeClr>
                </a:solidFill>
              </a:rPr>
              <a:t>The two main values of storage</a:t>
            </a:r>
          </a:p>
        </p:txBody>
      </p:sp>
      <p:sp>
        <p:nvSpPr>
          <p:cNvPr id="19" name="Rounded Rectangle 18"/>
          <p:cNvSpPr/>
          <p:nvPr/>
        </p:nvSpPr>
        <p:spPr>
          <a:xfrm>
            <a:off x="1254816" y="2764398"/>
            <a:ext cx="2761395" cy="2612833"/>
          </a:xfrm>
          <a:prstGeom prst="roundRect">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grpSp>
        <p:nvGrpSpPr>
          <p:cNvPr id="17" name="Group 16"/>
          <p:cNvGrpSpPr/>
          <p:nvPr/>
        </p:nvGrpSpPr>
        <p:grpSpPr>
          <a:xfrm>
            <a:off x="4488624" y="3317575"/>
            <a:ext cx="3231182" cy="1411525"/>
            <a:chOff x="1305177" y="2804000"/>
            <a:chExt cx="4741670" cy="2184985"/>
          </a:xfrm>
        </p:grpSpPr>
        <p:sp>
          <p:nvSpPr>
            <p:cNvPr id="20" name="Lightning Bolt 19"/>
            <p:cNvSpPr/>
            <p:nvPr/>
          </p:nvSpPr>
          <p:spPr>
            <a:xfrm>
              <a:off x="1305177" y="2804000"/>
              <a:ext cx="2622164" cy="2184985"/>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21" name="Content Placeholder 1"/>
            <p:cNvSpPr txBox="1">
              <a:spLocks/>
            </p:cNvSpPr>
            <p:nvPr/>
          </p:nvSpPr>
          <p:spPr>
            <a:xfrm>
              <a:off x="3420044" y="3002297"/>
              <a:ext cx="2626803" cy="1986070"/>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00" b="1" dirty="0">
                  <a:solidFill>
                    <a:schemeClr val="tx1">
                      <a:lumMod val="75000"/>
                      <a:lumOff val="25000"/>
                    </a:schemeClr>
                  </a:solidFill>
                  <a:latin typeface="Franklin Gothic Medium" panose="020B0603020102020204" pitchFamily="34" charset="0"/>
                </a:rPr>
                <a:t>Save money or get paid to help the Grid</a:t>
              </a:r>
            </a:p>
          </p:txBody>
        </p:sp>
      </p:grpSp>
      <p:cxnSp>
        <p:nvCxnSpPr>
          <p:cNvPr id="22" name="Straight Connector 21">
            <a:extLst>
              <a:ext uri="{FF2B5EF4-FFF2-40B4-BE49-F238E27FC236}">
                <a16:creationId xmlns:a16="http://schemas.microsoft.com/office/drawing/2014/main" id="{83DEB915-70EB-0644-858C-8E38EBBA462F}"/>
              </a:ext>
            </a:extLst>
          </p:cNvPr>
          <p:cNvCxnSpPr/>
          <p:nvPr/>
        </p:nvCxnSpPr>
        <p:spPr>
          <a:xfrm>
            <a:off x="4942666" y="3125967"/>
            <a:ext cx="1952625" cy="167779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AE9CD54-EB7F-6B44-8AF5-0E6268E3D325}"/>
              </a:ext>
            </a:extLst>
          </p:cNvPr>
          <p:cNvCxnSpPr/>
          <p:nvPr/>
        </p:nvCxnSpPr>
        <p:spPr>
          <a:xfrm flipV="1">
            <a:off x="4958159" y="3125967"/>
            <a:ext cx="1751603" cy="173287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Subtitle 2">
            <a:extLst>
              <a:ext uri="{FF2B5EF4-FFF2-40B4-BE49-F238E27FC236}">
                <a16:creationId xmlns:a16="http://schemas.microsoft.com/office/drawing/2014/main" id="{5797A4C2-397B-274D-B1BF-DB7964966ED9}"/>
              </a:ext>
            </a:extLst>
          </p:cNvPr>
          <p:cNvSpPr txBox="1">
            <a:spLocks/>
          </p:cNvSpPr>
          <p:nvPr/>
        </p:nvSpPr>
        <p:spPr>
          <a:xfrm>
            <a:off x="71469" y="20951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latin typeface="Franklin Gothic Medium" panose="020B0603020102020204" pitchFamily="34" charset="0"/>
              <a:cs typeface="Calibri"/>
            </a:endParaRPr>
          </a:p>
        </p:txBody>
      </p:sp>
    </p:spTree>
    <p:extLst>
      <p:ext uri="{BB962C8B-B14F-4D97-AF65-F5344CB8AC3E}">
        <p14:creationId xmlns:p14="http://schemas.microsoft.com/office/powerpoint/2010/main" val="2607123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74" y="1061859"/>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Energy Storage for Homeowners</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3" name="TextBox 2"/>
          <p:cNvSpPr txBox="1"/>
          <p:nvPr/>
        </p:nvSpPr>
        <p:spPr>
          <a:xfrm>
            <a:off x="1228267" y="2279650"/>
            <a:ext cx="2242730" cy="507831"/>
          </a:xfrm>
          <a:prstGeom prst="rect">
            <a:avLst/>
          </a:prstGeom>
          <a:noFill/>
        </p:spPr>
        <p:txBody>
          <a:bodyPr wrap="none" rtlCol="0">
            <a:spAutoFit/>
          </a:bodyPr>
          <a:lstStyle/>
          <a:p>
            <a:r>
              <a:rPr lang="en-US" sz="1350" dirty="0">
                <a:solidFill>
                  <a:schemeClr val="bg1"/>
                </a:solidFill>
                <a:latin typeface="Franklin Gothic Medium" panose="020B0603020102020204" pitchFamily="34" charset="0"/>
              </a:rPr>
              <a:t>Two ways it may benefit you</a:t>
            </a:r>
          </a:p>
          <a:p>
            <a:endParaRPr lang="en-US" sz="1350" dirty="0"/>
          </a:p>
        </p:txBody>
      </p:sp>
      <p:sp>
        <p:nvSpPr>
          <p:cNvPr id="5" name="TextBox 4"/>
          <p:cNvSpPr txBox="1"/>
          <p:nvPr/>
        </p:nvSpPr>
        <p:spPr>
          <a:xfrm>
            <a:off x="901701" y="1922980"/>
            <a:ext cx="7480300" cy="3333220"/>
          </a:xfrm>
          <a:prstGeom prst="rect">
            <a:avLst/>
          </a:prstGeom>
          <a:noFill/>
        </p:spPr>
        <p:txBody>
          <a:bodyPr wrap="square" rtlCol="0">
            <a:spAutoFit/>
          </a:bodyPr>
          <a:lstStyle/>
          <a:p>
            <a:pPr marL="0" lvl="3" algn="ctr"/>
            <a:r>
              <a:rPr lang="en-US" sz="2700" dirty="0">
                <a:solidFill>
                  <a:schemeClr val="tx1">
                    <a:lumMod val="75000"/>
                    <a:lumOff val="25000"/>
                  </a:schemeClr>
                </a:solidFill>
              </a:rPr>
              <a:t>You might want storage if…</a:t>
            </a:r>
          </a:p>
          <a:p>
            <a:pPr marL="0" lvl="3"/>
            <a:endParaRPr lang="en-US" sz="2700" dirty="0">
              <a:solidFill>
                <a:schemeClr val="tx1">
                  <a:lumMod val="75000"/>
                  <a:lumOff val="25000"/>
                </a:schemeClr>
              </a:solidFill>
            </a:endParaRPr>
          </a:p>
          <a:p>
            <a:pPr marL="428625" lvl="3" indent="-428625">
              <a:lnSpc>
                <a:spcPct val="120000"/>
              </a:lnSpc>
              <a:buFont typeface="Arial"/>
              <a:buChar char="•"/>
            </a:pPr>
            <a:r>
              <a:rPr lang="en-US" sz="2700" dirty="0">
                <a:solidFill>
                  <a:schemeClr val="tx1">
                    <a:lumMod val="75000"/>
                    <a:lumOff val="25000"/>
                  </a:schemeClr>
                </a:solidFill>
              </a:rPr>
              <a:t>Frequent utility outages</a:t>
            </a:r>
          </a:p>
          <a:p>
            <a:pPr marL="428625" lvl="3" indent="-428625">
              <a:lnSpc>
                <a:spcPct val="120000"/>
              </a:lnSpc>
              <a:buFont typeface="Arial"/>
              <a:buChar char="•"/>
            </a:pPr>
            <a:r>
              <a:rPr lang="en-US" sz="2700" dirty="0">
                <a:solidFill>
                  <a:schemeClr val="tx1">
                    <a:lumMod val="75000"/>
                    <a:lumOff val="25000"/>
                  </a:schemeClr>
                </a:solidFill>
              </a:rPr>
              <a:t>Critical loads at home </a:t>
            </a:r>
            <a:r>
              <a:rPr lang="en-US" sz="1950" dirty="0">
                <a:solidFill>
                  <a:schemeClr val="tx1">
                    <a:lumMod val="75000"/>
                    <a:lumOff val="25000"/>
                  </a:schemeClr>
                </a:solidFill>
              </a:rPr>
              <a:t>(ex. well pumps, medical equipment)</a:t>
            </a:r>
          </a:p>
          <a:p>
            <a:pPr marL="428625" lvl="3" indent="-428625">
              <a:lnSpc>
                <a:spcPct val="120000"/>
              </a:lnSpc>
              <a:buFont typeface="Arial"/>
              <a:buChar char="•"/>
            </a:pPr>
            <a:r>
              <a:rPr lang="en-US" sz="2700" dirty="0">
                <a:solidFill>
                  <a:schemeClr val="tx1">
                    <a:lumMod val="75000"/>
                    <a:lumOff val="25000"/>
                  </a:schemeClr>
                </a:solidFill>
              </a:rPr>
              <a:t>Emergency/disaster preparedness</a:t>
            </a:r>
          </a:p>
          <a:p>
            <a:pPr marL="428625" lvl="3" indent="-428625">
              <a:lnSpc>
                <a:spcPct val="120000"/>
              </a:lnSpc>
              <a:buFont typeface="Arial"/>
              <a:buChar char="•"/>
            </a:pPr>
            <a:endParaRPr lang="en-US" sz="2700" dirty="0">
              <a:solidFill>
                <a:schemeClr val="tx1">
                  <a:lumMod val="75000"/>
                  <a:lumOff val="25000"/>
                </a:schemeClr>
              </a:solidFill>
            </a:endParaRPr>
          </a:p>
          <a:p>
            <a:pPr marL="0" lvl="3"/>
            <a:endParaRPr lang="en-US" sz="2700" dirty="0">
              <a:solidFill>
                <a:schemeClr val="tx1">
                  <a:lumMod val="75000"/>
                  <a:lumOff val="25000"/>
                </a:schemeClr>
              </a:solidFill>
            </a:endParaRPr>
          </a:p>
        </p:txBody>
      </p:sp>
      <p:pic>
        <p:nvPicPr>
          <p:cNvPr id="18" name="Picture 17"/>
          <p:cNvPicPr>
            <a:picLocks noChangeAspect="1"/>
          </p:cNvPicPr>
          <p:nvPr/>
        </p:nvPicPr>
        <p:blipFill>
          <a:blip r:embed="rId3"/>
          <a:stretch>
            <a:fillRect/>
          </a:stretch>
        </p:blipFill>
        <p:spPr>
          <a:xfrm>
            <a:off x="5562148" y="4349751"/>
            <a:ext cx="1105013" cy="1105013"/>
          </a:xfrm>
          <a:prstGeom prst="rect">
            <a:avLst/>
          </a:prstGeom>
        </p:spPr>
      </p:pic>
      <p:pic>
        <p:nvPicPr>
          <p:cNvPr id="20" name="Picture 19"/>
          <p:cNvPicPr>
            <a:picLocks noChangeAspect="1"/>
          </p:cNvPicPr>
          <p:nvPr/>
        </p:nvPicPr>
        <p:blipFill>
          <a:blip r:embed="rId4"/>
          <a:stretch>
            <a:fillRect/>
          </a:stretch>
        </p:blipFill>
        <p:spPr>
          <a:xfrm>
            <a:off x="7032054" y="4362451"/>
            <a:ext cx="1355505" cy="1003073"/>
          </a:xfrm>
          <a:prstGeom prst="rect">
            <a:avLst/>
          </a:prstGeom>
        </p:spPr>
      </p:pic>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a:solidFill>
                  <a:schemeClr val="bg1"/>
                </a:solidFill>
                <a:latin typeface="Franklin Gothic Medium" panose="020B0603020102020204" pitchFamily="34" charset="0"/>
              </a:rPr>
              <a:t>Part 1: Energy Storage for Homeowners</a:t>
            </a:r>
            <a:endParaRPr lang="en-US" sz="36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65321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74" y="1061859"/>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Energy Storage for Homeowners</a:t>
            </a:r>
          </a:p>
        </p:txBody>
      </p:sp>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9" name="TextBox 8"/>
          <p:cNvSpPr txBox="1"/>
          <p:nvPr/>
        </p:nvSpPr>
        <p:spPr>
          <a:xfrm>
            <a:off x="293006" y="3660673"/>
            <a:ext cx="2789529" cy="1708160"/>
          </a:xfrm>
          <a:prstGeom prst="rect">
            <a:avLst/>
          </a:prstGeom>
          <a:noFill/>
          <a:ln w="12700">
            <a:solidFill>
              <a:schemeClr val="tx1">
                <a:lumMod val="75000"/>
                <a:lumOff val="25000"/>
              </a:schemeClr>
            </a:solidFill>
          </a:ln>
        </p:spPr>
        <p:txBody>
          <a:bodyPr wrap="square" rtlCol="0">
            <a:spAutoFit/>
          </a:bodyPr>
          <a:lstStyle/>
          <a:p>
            <a:pPr algn="ctr"/>
            <a:r>
              <a:rPr lang="en-US" sz="2100" dirty="0">
                <a:solidFill>
                  <a:schemeClr val="tx1">
                    <a:lumMod val="75000"/>
                    <a:lumOff val="25000"/>
                  </a:schemeClr>
                </a:solidFill>
              </a:rPr>
              <a:t>The Johnsons lose power from the utility several times of year. </a:t>
            </a:r>
          </a:p>
          <a:p>
            <a:pPr algn="ctr"/>
            <a:r>
              <a:rPr lang="en-US" sz="2100" dirty="0">
                <a:solidFill>
                  <a:schemeClr val="tx1">
                    <a:lumMod val="75000"/>
                    <a:lumOff val="25000"/>
                  </a:schemeClr>
                </a:solidFill>
              </a:rPr>
              <a:t>Each time the power is out for the entire day.</a:t>
            </a:r>
            <a:endParaRPr lang="en-US" sz="2100" b="1" dirty="0">
              <a:solidFill>
                <a:schemeClr val="tx1">
                  <a:lumMod val="75000"/>
                  <a:lumOff val="25000"/>
                </a:schemeClr>
              </a:solidFill>
            </a:endParaRPr>
          </a:p>
        </p:txBody>
      </p:sp>
      <p:pic>
        <p:nvPicPr>
          <p:cNvPr id="10" name="Picture 9" descr="5cd9316f93807fa188ba612390c45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4" y="2107551"/>
            <a:ext cx="2794383" cy="1573453"/>
          </a:xfrm>
          <a:prstGeom prst="rect">
            <a:avLst/>
          </a:prstGeom>
        </p:spPr>
      </p:pic>
      <p:sp>
        <p:nvSpPr>
          <p:cNvPr id="11" name="TextBox 10"/>
          <p:cNvSpPr txBox="1"/>
          <p:nvPr/>
        </p:nvSpPr>
        <p:spPr>
          <a:xfrm>
            <a:off x="3457971" y="1995448"/>
            <a:ext cx="5334672" cy="3901068"/>
          </a:xfrm>
          <a:prstGeom prst="rect">
            <a:avLst/>
          </a:prstGeom>
          <a:noFill/>
          <a:ln w="12700">
            <a:solidFill>
              <a:schemeClr val="tx1">
                <a:lumMod val="75000"/>
                <a:lumOff val="25000"/>
              </a:schemeClr>
            </a:solidFill>
          </a:ln>
        </p:spPr>
        <p:txBody>
          <a:bodyPr wrap="square" rtlCol="0">
            <a:spAutoFit/>
          </a:bodyPr>
          <a:lstStyle/>
          <a:p>
            <a:r>
              <a:rPr lang="en-US" sz="2250" b="1" dirty="0">
                <a:solidFill>
                  <a:schemeClr val="tx1">
                    <a:lumMod val="75000"/>
                    <a:lumOff val="25000"/>
                  </a:schemeClr>
                </a:solidFill>
              </a:rPr>
              <a:t>6 kWh Battery Bank</a:t>
            </a:r>
            <a:endParaRPr lang="en-US" sz="2250" dirty="0">
              <a:solidFill>
                <a:schemeClr val="tx1">
                  <a:lumMod val="75000"/>
                  <a:lumOff val="25000"/>
                </a:schemeClr>
              </a:solidFill>
            </a:endParaRPr>
          </a:p>
          <a:p>
            <a:pPr marL="685800" lvl="1" indent="-342900">
              <a:buFont typeface="Arial"/>
              <a:buChar char="•"/>
            </a:pPr>
            <a:r>
              <a:rPr lang="en-US" sz="2250" dirty="0">
                <a:solidFill>
                  <a:schemeClr val="tx1">
                    <a:lumMod val="75000"/>
                    <a:lumOff val="25000"/>
                  </a:schemeClr>
                </a:solidFill>
              </a:rPr>
              <a:t>Fully re-charged by solar (5.6 kW) daily</a:t>
            </a:r>
          </a:p>
          <a:p>
            <a:pPr marL="685800" lvl="1" indent="-342900">
              <a:buFont typeface="Arial"/>
              <a:buChar char="•"/>
            </a:pPr>
            <a:r>
              <a:rPr lang="en-US" sz="2250" dirty="0">
                <a:solidFill>
                  <a:schemeClr val="tx1">
                    <a:lumMod val="75000"/>
                    <a:lumOff val="25000"/>
                  </a:schemeClr>
                </a:solidFill>
              </a:rPr>
              <a:t>NOTE: No solar = 1 day only</a:t>
            </a:r>
          </a:p>
          <a:p>
            <a:endParaRPr lang="en-US" sz="2250" dirty="0">
              <a:solidFill>
                <a:schemeClr val="tx1">
                  <a:lumMod val="75000"/>
                  <a:lumOff val="25000"/>
                </a:schemeClr>
              </a:solidFill>
            </a:endParaRPr>
          </a:p>
          <a:p>
            <a:r>
              <a:rPr lang="en-US" sz="2250" b="1" dirty="0">
                <a:solidFill>
                  <a:schemeClr val="tx1">
                    <a:lumMod val="75000"/>
                    <a:lumOff val="25000"/>
                  </a:schemeClr>
                </a:solidFill>
              </a:rPr>
              <a:t>What will run when the power is out:</a:t>
            </a:r>
            <a:endParaRPr lang="en-US" sz="2250" dirty="0">
              <a:solidFill>
                <a:schemeClr val="tx1">
                  <a:lumMod val="75000"/>
                  <a:lumOff val="25000"/>
                </a:schemeClr>
              </a:solidFill>
            </a:endParaRPr>
          </a:p>
          <a:p>
            <a:pPr marL="685800" lvl="1" indent="-342900">
              <a:buFont typeface="Arial"/>
              <a:buChar char="•"/>
            </a:pPr>
            <a:r>
              <a:rPr lang="en-US" sz="2250" dirty="0">
                <a:solidFill>
                  <a:schemeClr val="tx1">
                    <a:lumMod val="75000"/>
                    <a:lumOff val="25000"/>
                  </a:schemeClr>
                </a:solidFill>
              </a:rPr>
              <a:t>refrigerator; small microwave</a:t>
            </a:r>
          </a:p>
          <a:p>
            <a:pPr marL="685800" lvl="1" indent="-342900">
              <a:buFont typeface="Arial"/>
              <a:buChar char="•"/>
            </a:pPr>
            <a:r>
              <a:rPr lang="en-US" sz="2250" dirty="0">
                <a:solidFill>
                  <a:schemeClr val="tx1">
                    <a:lumMod val="75000"/>
                    <a:lumOff val="25000"/>
                  </a:schemeClr>
                </a:solidFill>
              </a:rPr>
              <a:t>Some lights; Some outlets</a:t>
            </a:r>
          </a:p>
          <a:p>
            <a:pPr marL="685800" lvl="1" indent="-342900">
              <a:buFont typeface="Arial"/>
              <a:buChar char="•"/>
            </a:pPr>
            <a:r>
              <a:rPr lang="en-US" sz="2250" dirty="0">
                <a:solidFill>
                  <a:schemeClr val="tx1">
                    <a:lumMod val="75000"/>
                    <a:lumOff val="25000"/>
                  </a:schemeClr>
                </a:solidFill>
              </a:rPr>
              <a:t>cable modem</a:t>
            </a:r>
          </a:p>
          <a:p>
            <a:r>
              <a:rPr lang="en-US" sz="2250" b="1" dirty="0">
                <a:solidFill>
                  <a:schemeClr val="tx1">
                    <a:lumMod val="75000"/>
                    <a:lumOff val="25000"/>
                  </a:schemeClr>
                </a:solidFill>
              </a:rPr>
              <a:t>What they chose not to power:</a:t>
            </a:r>
          </a:p>
          <a:p>
            <a:pPr marL="685800" lvl="1" indent="-342900">
              <a:buFont typeface="Arial"/>
              <a:buChar char="•"/>
            </a:pPr>
            <a:r>
              <a:rPr lang="en-US" sz="2250" dirty="0">
                <a:solidFill>
                  <a:schemeClr val="tx1">
                    <a:lumMod val="75000"/>
                    <a:lumOff val="25000"/>
                  </a:schemeClr>
                </a:solidFill>
              </a:rPr>
              <a:t>stove; dryer; electric water heater;</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a:solidFill>
                  <a:schemeClr val="bg1"/>
                </a:solidFill>
                <a:latin typeface="Franklin Gothic Medium" panose="020B0603020102020204" pitchFamily="34" charset="0"/>
              </a:rPr>
              <a:t>Part 1: Energy Storage for Homeowners</a:t>
            </a:r>
            <a:endParaRPr lang="en-US" sz="36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307211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74" y="1061859"/>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Energy Storage for Homeowners</a:t>
            </a:r>
          </a:p>
        </p:txBody>
      </p:sp>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3" name="TextBox 2"/>
          <p:cNvSpPr txBox="1"/>
          <p:nvPr/>
        </p:nvSpPr>
        <p:spPr>
          <a:xfrm>
            <a:off x="1228267" y="2279650"/>
            <a:ext cx="2242730" cy="507831"/>
          </a:xfrm>
          <a:prstGeom prst="rect">
            <a:avLst/>
          </a:prstGeom>
          <a:noFill/>
        </p:spPr>
        <p:txBody>
          <a:bodyPr wrap="none" rtlCol="0">
            <a:spAutoFit/>
          </a:bodyPr>
          <a:lstStyle/>
          <a:p>
            <a:r>
              <a:rPr lang="en-US" sz="1350" dirty="0">
                <a:solidFill>
                  <a:schemeClr val="bg1"/>
                </a:solidFill>
                <a:latin typeface="Franklin Gothic Medium" panose="020B0603020102020204" pitchFamily="34" charset="0"/>
              </a:rPr>
              <a:t>Two ways it may benefit you</a:t>
            </a:r>
          </a:p>
          <a:p>
            <a:endParaRPr lang="en-US" sz="1350" dirty="0"/>
          </a:p>
        </p:txBody>
      </p:sp>
      <p:sp>
        <p:nvSpPr>
          <p:cNvPr id="11" name="TextBox 10"/>
          <p:cNvSpPr txBox="1"/>
          <p:nvPr/>
        </p:nvSpPr>
        <p:spPr>
          <a:xfrm>
            <a:off x="526677" y="1995448"/>
            <a:ext cx="8265967" cy="3577903"/>
          </a:xfrm>
          <a:prstGeom prst="rect">
            <a:avLst/>
          </a:prstGeom>
          <a:noFill/>
          <a:ln w="12700">
            <a:noFill/>
          </a:ln>
        </p:spPr>
        <p:txBody>
          <a:bodyPr wrap="square" rtlCol="0">
            <a:spAutoFit/>
          </a:bodyPr>
          <a:lstStyle/>
          <a:p>
            <a:pPr algn="ctr"/>
            <a:r>
              <a:rPr lang="en-US" sz="3000" b="1" dirty="0">
                <a:solidFill>
                  <a:schemeClr val="tx1">
                    <a:lumMod val="75000"/>
                    <a:lumOff val="25000"/>
                  </a:schemeClr>
                </a:solidFill>
              </a:rPr>
              <a:t>Example Upfront Costs (small system)</a:t>
            </a:r>
            <a:endParaRPr lang="en-US" sz="3000" dirty="0">
              <a:solidFill>
                <a:schemeClr val="tx1">
                  <a:lumMod val="75000"/>
                  <a:lumOff val="25000"/>
                </a:schemeClr>
              </a:solidFill>
            </a:endParaRPr>
          </a:p>
          <a:p>
            <a:endParaRPr lang="en-US" sz="3000" dirty="0">
              <a:solidFill>
                <a:schemeClr val="tx1">
                  <a:lumMod val="75000"/>
                  <a:lumOff val="25000"/>
                </a:schemeClr>
              </a:solidFill>
            </a:endParaRPr>
          </a:p>
          <a:p>
            <a:pPr>
              <a:lnSpc>
                <a:spcPct val="80000"/>
              </a:lnSpc>
            </a:pPr>
            <a:r>
              <a:rPr lang="en-US" sz="3000" dirty="0">
                <a:solidFill>
                  <a:schemeClr val="tx1">
                    <a:lumMod val="75000"/>
                    <a:lumOff val="25000"/>
                  </a:schemeClr>
                </a:solidFill>
              </a:rPr>
              <a:t>$9,000	: 6 kWh of storage</a:t>
            </a:r>
          </a:p>
          <a:p>
            <a:pPr>
              <a:lnSpc>
                <a:spcPct val="80000"/>
              </a:lnSpc>
            </a:pPr>
            <a:r>
              <a:rPr lang="en-US" sz="3000" dirty="0">
                <a:solidFill>
                  <a:schemeClr val="tx1">
                    <a:lumMod val="75000"/>
                    <a:lumOff val="25000"/>
                  </a:schemeClr>
                </a:solidFill>
              </a:rPr>
              <a:t>		</a:t>
            </a:r>
            <a:r>
              <a:rPr lang="en-US" sz="1950" dirty="0">
                <a:solidFill>
                  <a:schemeClr val="tx1">
                    <a:lumMod val="75000"/>
                    <a:lumOff val="25000"/>
                  </a:schemeClr>
                </a:solidFill>
              </a:rPr>
              <a:t>(lithium ion battery &amp; installation)</a:t>
            </a:r>
            <a:r>
              <a:rPr lang="en-US" sz="3000" dirty="0">
                <a:solidFill>
                  <a:schemeClr val="tx1">
                    <a:lumMod val="75000"/>
                    <a:lumOff val="25000"/>
                  </a:schemeClr>
                </a:solidFill>
              </a:rPr>
              <a:t>  </a:t>
            </a:r>
          </a:p>
          <a:p>
            <a:pPr>
              <a:lnSpc>
                <a:spcPct val="80000"/>
              </a:lnSpc>
            </a:pPr>
            <a:r>
              <a:rPr lang="en-US" sz="3000" dirty="0">
                <a:solidFill>
                  <a:schemeClr val="tx1">
                    <a:lumMod val="75000"/>
                    <a:lumOff val="25000"/>
                  </a:schemeClr>
                </a:solidFill>
              </a:rPr>
              <a:t>+</a:t>
            </a:r>
          </a:p>
          <a:p>
            <a:pPr>
              <a:lnSpc>
                <a:spcPct val="80000"/>
              </a:lnSpc>
            </a:pPr>
            <a:endParaRPr lang="en-US" sz="3000" dirty="0">
              <a:solidFill>
                <a:schemeClr val="tx1">
                  <a:lumMod val="75000"/>
                  <a:lumOff val="25000"/>
                </a:schemeClr>
              </a:solidFill>
            </a:endParaRPr>
          </a:p>
          <a:p>
            <a:pPr>
              <a:lnSpc>
                <a:spcPct val="80000"/>
              </a:lnSpc>
            </a:pPr>
            <a:r>
              <a:rPr lang="en-US" sz="3000" dirty="0">
                <a:solidFill>
                  <a:schemeClr val="tx1">
                    <a:lumMod val="75000"/>
                    <a:lumOff val="25000"/>
                  </a:schemeClr>
                </a:solidFill>
              </a:rPr>
              <a:t>$15,500	: 5.6 kW solar array </a:t>
            </a:r>
          </a:p>
          <a:p>
            <a:pPr>
              <a:lnSpc>
                <a:spcPct val="80000"/>
              </a:lnSpc>
            </a:pPr>
            <a:r>
              <a:rPr lang="en-US" sz="3000" dirty="0">
                <a:solidFill>
                  <a:schemeClr val="tx1">
                    <a:lumMod val="75000"/>
                    <a:lumOff val="25000"/>
                  </a:schemeClr>
                </a:solidFill>
              </a:rPr>
              <a:t>		</a:t>
            </a:r>
            <a:r>
              <a:rPr lang="en-US" sz="1950" dirty="0">
                <a:solidFill>
                  <a:schemeClr val="tx1">
                    <a:lumMod val="75000"/>
                    <a:lumOff val="25000"/>
                  </a:schemeClr>
                </a:solidFill>
              </a:rPr>
              <a:t>(optional)</a:t>
            </a:r>
          </a:p>
          <a:p>
            <a:endParaRPr lang="en-US" sz="2250" dirty="0">
              <a:solidFill>
                <a:schemeClr val="tx1">
                  <a:lumMod val="75000"/>
                  <a:lumOff val="25000"/>
                </a:schemeClr>
              </a:solidFill>
            </a:endParaRPr>
          </a:p>
        </p:txBody>
      </p:sp>
      <p:sp>
        <p:nvSpPr>
          <p:cNvPr id="9" name="Content Placeholder 1">
            <a:extLst>
              <a:ext uri="{FF2B5EF4-FFF2-40B4-BE49-F238E27FC236}">
                <a16:creationId xmlns:a16="http://schemas.microsoft.com/office/drawing/2014/main" id="{2C8B6DE3-4B84-0348-9C18-3635F98C8F30}"/>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dirty="0">
                <a:solidFill>
                  <a:schemeClr val="bg1"/>
                </a:solidFill>
                <a:latin typeface="Franklin Gothic Medium" panose="020B0603020102020204" pitchFamily="34" charset="0"/>
              </a:rPr>
              <a:t>Part 1: Energy Storage for Homeowners</a:t>
            </a:r>
          </a:p>
        </p:txBody>
      </p:sp>
    </p:spTree>
    <p:extLst>
      <p:ext uri="{BB962C8B-B14F-4D97-AF65-F5344CB8AC3E}">
        <p14:creationId xmlns:p14="http://schemas.microsoft.com/office/powerpoint/2010/main" val="378573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752475"/>
            <a:ext cx="6896100" cy="1081088"/>
          </a:xfrm>
          <a:prstGeom prst="rect">
            <a:avLst/>
          </a:prstGeom>
        </p:spPr>
        <p:txBody>
          <a:bodyPr>
            <a:normAutofit fontScale="90000"/>
          </a:bodyPr>
          <a:lstStyle/>
          <a:p>
            <a:br>
              <a:rPr lang="en-US" dirty="0"/>
            </a:br>
            <a:br>
              <a:rPr lang="en-US" dirty="0"/>
            </a:br>
            <a:br>
              <a:rPr lang="en-US" dirty="0"/>
            </a:br>
            <a:br>
              <a:rPr lang="en-US" dirty="0"/>
            </a:br>
            <a:br>
              <a:rPr lang="en-US" dirty="0"/>
            </a:br>
            <a:br>
              <a:rPr lang="en-US" dirty="0"/>
            </a:br>
            <a:br>
              <a:rPr lang="en-US" dirty="0"/>
            </a:br>
            <a:endParaRPr lang="en-US" dirty="0"/>
          </a:p>
        </p:txBody>
      </p:sp>
      <p:sp>
        <p:nvSpPr>
          <p:cNvPr id="5"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6"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Frequently asked questions</a:t>
            </a:r>
          </a:p>
        </p:txBody>
      </p:sp>
      <p:sp>
        <p:nvSpPr>
          <p:cNvPr id="7" name="Subtitle 2"/>
          <p:cNvSpPr txBox="1">
            <a:spLocks/>
          </p:cNvSpPr>
          <p:nvPr/>
        </p:nvSpPr>
        <p:spPr>
          <a:xfrm>
            <a:off x="454950" y="1878609"/>
            <a:ext cx="8329606"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3000" dirty="0"/>
              <a:t>Warranties?</a:t>
            </a:r>
          </a:p>
          <a:p>
            <a:pPr marL="342900" indent="-342900" algn="l">
              <a:buFont typeface="Arial"/>
              <a:buChar char="•"/>
            </a:pPr>
            <a:r>
              <a:rPr lang="en-US" sz="3000" dirty="0"/>
              <a:t>Homeowner’s insurance?</a:t>
            </a:r>
          </a:p>
          <a:p>
            <a:pPr marL="342900" indent="-342900" algn="l">
              <a:buFont typeface="Arial"/>
              <a:buChar char="•"/>
            </a:pPr>
            <a:r>
              <a:rPr lang="en-US" sz="3000" dirty="0"/>
              <a:t>Maintenance?</a:t>
            </a:r>
          </a:p>
          <a:p>
            <a:pPr marL="342900" indent="-342900" algn="l">
              <a:buFont typeface="Arial"/>
              <a:buChar char="•"/>
            </a:pPr>
            <a:r>
              <a:rPr lang="en-US" sz="3000" dirty="0"/>
              <a:t>How long do systems last? </a:t>
            </a:r>
          </a:p>
          <a:p>
            <a:pPr marL="342900" indent="-342900" algn="l">
              <a:buFont typeface="Arial"/>
              <a:buChar char="•"/>
            </a:pPr>
            <a:r>
              <a:rPr lang="en-US" sz="3000" dirty="0"/>
              <a:t>Will HOA allow solar on my home?</a:t>
            </a:r>
          </a:p>
          <a:p>
            <a:pPr marL="342900" indent="-342900" algn="l">
              <a:buFont typeface="Arial"/>
              <a:buChar char="•"/>
            </a:pPr>
            <a:r>
              <a:rPr lang="en-US" sz="3000" dirty="0"/>
              <a:t>What if I’m in a historic district?</a:t>
            </a:r>
          </a:p>
          <a:p>
            <a:pPr marL="342900" indent="-342900" algn="l">
              <a:buFont typeface="Arial"/>
              <a:buChar char="•"/>
            </a:pPr>
            <a:endParaRPr lang="en-US" sz="3000" dirty="0"/>
          </a:p>
        </p:txBody>
      </p:sp>
      <p:pic>
        <p:nvPicPr>
          <p:cNvPr id="10" name="Picture 2">
            <a:extLst>
              <a:ext uri="{FF2B5EF4-FFF2-40B4-BE49-F238E27FC236}">
                <a16:creationId xmlns:a16="http://schemas.microsoft.com/office/drawing/2014/main" id="{8655557E-BEF7-4C8B-ACFB-80B74AAE027C}"/>
              </a:ext>
            </a:extLst>
          </p:cNvPr>
          <p:cNvPicPr>
            <a:picLocks noChangeAspect="1" noChangeArrowheads="1"/>
          </p:cNvPicPr>
          <p:nvPr/>
        </p:nvPicPr>
        <p:blipFill>
          <a:blip r:embed="rId2"/>
          <a:stretch>
            <a:fillRect/>
          </a:stretch>
        </p:blipFill>
        <p:spPr bwMode="auto">
          <a:xfrm>
            <a:off x="7813626" y="5712712"/>
            <a:ext cx="1107947" cy="110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01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0" y="463625"/>
            <a:ext cx="8483600" cy="898525"/>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Part 2: How solar co-ops work</a:t>
            </a:r>
            <a:endParaRPr lang="en-US" sz="4000" dirty="0">
              <a:solidFill>
                <a:schemeClr val="bg1"/>
              </a:solidFill>
              <a:latin typeface="Calibri"/>
              <a:cs typeface="Calibri"/>
            </a:endParaRPr>
          </a:p>
        </p:txBody>
      </p:sp>
      <p:pic>
        <p:nvPicPr>
          <p:cNvPr id="2" name="Picture 1"/>
          <p:cNvPicPr>
            <a:picLocks noChangeAspect="1"/>
          </p:cNvPicPr>
          <p:nvPr/>
        </p:nvPicPr>
        <p:blipFill>
          <a:blip r:embed="rId3"/>
          <a:stretch>
            <a:fillRect/>
          </a:stretch>
        </p:blipFill>
        <p:spPr>
          <a:xfrm>
            <a:off x="953037" y="1362150"/>
            <a:ext cx="3906796" cy="5209061"/>
          </a:xfrm>
          <a:prstGeom prst="rect">
            <a:avLst/>
          </a:prstGeom>
        </p:spPr>
      </p:pic>
      <p:sp>
        <p:nvSpPr>
          <p:cNvPr id="3" name="TextBox 2"/>
          <p:cNvSpPr txBox="1"/>
          <p:nvPr/>
        </p:nvSpPr>
        <p:spPr>
          <a:xfrm>
            <a:off x="5646737" y="1944914"/>
            <a:ext cx="3243263" cy="369332"/>
          </a:xfrm>
          <a:prstGeom prst="rect">
            <a:avLst/>
          </a:prstGeom>
          <a:noFill/>
        </p:spPr>
        <p:txBody>
          <a:bodyPr wrap="square" rtlCol="0">
            <a:spAutoFit/>
          </a:bodyPr>
          <a:lstStyle/>
          <a:p>
            <a:r>
              <a:rPr lang="en-US" dirty="0" err="1">
                <a:solidFill>
                  <a:schemeClr val="bg1"/>
                </a:solidFill>
              </a:rPr>
              <a:t>Peggi</a:t>
            </a:r>
            <a:r>
              <a:rPr lang="en-US" dirty="0">
                <a:solidFill>
                  <a:schemeClr val="bg1"/>
                </a:solidFill>
              </a:rPr>
              <a:t> </a:t>
            </a:r>
            <a:r>
              <a:rPr lang="en-US" dirty="0" err="1">
                <a:solidFill>
                  <a:schemeClr val="bg1"/>
                </a:solidFill>
              </a:rPr>
              <a:t>Ignagni’s</a:t>
            </a:r>
            <a:r>
              <a:rPr lang="en-US" dirty="0">
                <a:solidFill>
                  <a:schemeClr val="bg1"/>
                </a:solidFill>
              </a:rPr>
              <a:t> install in Oberlin.</a:t>
            </a:r>
          </a:p>
        </p:txBody>
      </p:sp>
    </p:spTree>
    <p:extLst>
      <p:ext uri="{BB962C8B-B14F-4D97-AF65-F5344CB8AC3E}">
        <p14:creationId xmlns:p14="http://schemas.microsoft.com/office/powerpoint/2010/main" val="3020812578"/>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7888" t="4574" r="13996" b="4896"/>
          <a:stretch/>
        </p:blipFill>
        <p:spPr>
          <a:xfrm>
            <a:off x="5184587" y="1927413"/>
            <a:ext cx="3287059" cy="3922707"/>
          </a:xfrm>
          <a:prstGeom prst="rect">
            <a:avLst/>
          </a:prstGeom>
        </p:spPr>
      </p:pic>
      <p:sp>
        <p:nvSpPr>
          <p:cNvPr id="7" name="Subtitle 2"/>
          <p:cNvSpPr>
            <a:spLocks noGrp="1"/>
          </p:cNvSpPr>
          <p:nvPr>
            <p:ph type="subTitle" idx="4294967295"/>
          </p:nvPr>
        </p:nvSpPr>
        <p:spPr>
          <a:xfrm>
            <a:off x="454950" y="304616"/>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2: Co-op process</a:t>
            </a:r>
            <a:endParaRPr lang="en-US" sz="4000" dirty="0">
              <a:solidFill>
                <a:schemeClr val="bg1"/>
              </a:solidFill>
              <a:cs typeface="Calibri"/>
            </a:endParaRPr>
          </a:p>
        </p:txBody>
      </p:sp>
      <p:sp>
        <p:nvSpPr>
          <p:cNvPr id="9"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Benefits of co-ops</a:t>
            </a:r>
          </a:p>
        </p:txBody>
      </p:sp>
      <p:sp>
        <p:nvSpPr>
          <p:cNvPr id="10" name="Subtitle 2"/>
          <p:cNvSpPr txBox="1">
            <a:spLocks/>
          </p:cNvSpPr>
          <p:nvPr/>
        </p:nvSpPr>
        <p:spPr>
          <a:xfrm>
            <a:off x="253210" y="1761472"/>
            <a:ext cx="4946319"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3000" dirty="0"/>
              <a:t>Save on cost of system (10-20%)</a:t>
            </a:r>
          </a:p>
          <a:p>
            <a:pPr marL="457200" indent="-457200" algn="l">
              <a:buFont typeface="Arial"/>
              <a:buChar char="•"/>
            </a:pPr>
            <a:r>
              <a:rPr lang="en-US" sz="3000" dirty="0"/>
              <a:t>Get support of the group through the process </a:t>
            </a:r>
          </a:p>
          <a:p>
            <a:pPr marL="457200" indent="-457200" algn="l">
              <a:buFont typeface="Arial"/>
              <a:buChar char="•"/>
            </a:pPr>
            <a:r>
              <a:rPr lang="en-US" sz="3000" dirty="0"/>
              <a:t>Connect with fellow solar enthusiasts</a:t>
            </a:r>
          </a:p>
          <a:p>
            <a:pPr marL="457200" indent="-457200" algn="l">
              <a:buFont typeface="Arial"/>
              <a:buChar char="•"/>
            </a:pPr>
            <a:r>
              <a:rPr lang="en-US" sz="3000" dirty="0"/>
              <a:t>Become part of a growing solar movement</a:t>
            </a:r>
          </a:p>
          <a:p>
            <a:pPr marL="457200" indent="-457200" algn="l">
              <a:buFont typeface="Arial"/>
              <a:buChar char="•"/>
            </a:pPr>
            <a:endParaRPr lang="en-US" sz="3000" dirty="0"/>
          </a:p>
        </p:txBody>
      </p:sp>
      <p:pic>
        <p:nvPicPr>
          <p:cNvPr id="8" name="Picture 2">
            <a:extLst>
              <a:ext uri="{FF2B5EF4-FFF2-40B4-BE49-F238E27FC236}">
                <a16:creationId xmlns:a16="http://schemas.microsoft.com/office/drawing/2014/main" id="{D9974391-BCBF-4A7D-9187-8D3D50CB3785}"/>
              </a:ext>
            </a:extLst>
          </p:cNvPr>
          <p:cNvPicPr>
            <a:picLocks noChangeAspect="1" noChangeArrowheads="1"/>
          </p:cNvPicPr>
          <p:nvPr/>
        </p:nvPicPr>
        <p:blipFill>
          <a:blip r:embed="rId3"/>
          <a:stretch>
            <a:fillRect/>
          </a:stretch>
        </p:blipFill>
        <p:spPr bwMode="auto">
          <a:xfrm>
            <a:off x="7854043" y="5850120"/>
            <a:ext cx="1036747" cy="103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47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Picture 2" descr="co-op timelin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164" y="1229296"/>
            <a:ext cx="8082828" cy="4961466"/>
          </a:xfrm>
          <a:prstGeom prst="rect">
            <a:avLst/>
          </a:prstGeom>
        </p:spPr>
      </p:pic>
      <p:sp>
        <p:nvSpPr>
          <p:cNvPr id="5" name="Subtitle 2"/>
          <p:cNvSpPr>
            <a:spLocks noGrp="1"/>
          </p:cNvSpPr>
          <p:nvPr>
            <p:ph type="subTitle" idx="4294967295"/>
          </p:nvPr>
        </p:nvSpPr>
        <p:spPr>
          <a:xfrm>
            <a:off x="358584" y="266700"/>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2: Co-op process</a:t>
            </a:r>
            <a:endParaRPr lang="en-US" sz="4000" dirty="0">
              <a:solidFill>
                <a:schemeClr val="bg1"/>
              </a:solidFill>
              <a:cs typeface="Calibri"/>
            </a:endParaRPr>
          </a:p>
        </p:txBody>
      </p:sp>
      <p:sp>
        <p:nvSpPr>
          <p:cNvPr id="94" name="Shape 94"/>
          <p:cNvSpPr txBox="1">
            <a:spLocks noGrp="1"/>
          </p:cNvSpPr>
          <p:nvPr>
            <p:ph type="ctrTitle" idx="4294967295"/>
          </p:nvPr>
        </p:nvSpPr>
        <p:spPr>
          <a:xfrm>
            <a:off x="3108325" y="5308600"/>
            <a:ext cx="6035675" cy="484188"/>
          </a:xfrm>
          <a:prstGeom prst="rect">
            <a:avLst/>
          </a:prstGeom>
          <a:noFill/>
          <a:ln>
            <a:noFill/>
          </a:ln>
        </p:spPr>
        <p:txBody>
          <a:bodyPr lIns="91425" tIns="45700" rIns="91425" bIns="9125" anchor="b" anchorCtr="0">
            <a:noAutofit/>
          </a:bodyPr>
          <a:lstStyle/>
          <a:p>
            <a:pPr marL="0" marR="0" lvl="0" indent="0" algn="l" rtl="0">
              <a:spcBef>
                <a:spcPts val="0"/>
              </a:spcBef>
              <a:buClr>
                <a:schemeClr val="dk1"/>
              </a:buClr>
              <a:buSzPct val="25000"/>
              <a:buFont typeface="Arial"/>
              <a:buNone/>
            </a:pPr>
            <a:r>
              <a:rPr lang="en-US" sz="2900" dirty="0">
                <a:solidFill>
                  <a:schemeClr val="bg1"/>
                </a:solidFill>
              </a:rPr>
              <a:t>Solar Co-op Information Session</a:t>
            </a:r>
            <a:endParaRPr lang="en-US" sz="2900" b="0" i="0" u="none" strike="noStrike" cap="small" baseline="0" dirty="0">
              <a:solidFill>
                <a:schemeClr val="bg1"/>
              </a:solidFill>
              <a:sym typeface="Arial"/>
            </a:endParaRPr>
          </a:p>
        </p:txBody>
      </p:sp>
    </p:spTree>
    <p:extLst>
      <p:ext uri="{BB962C8B-B14F-4D97-AF65-F5344CB8AC3E}">
        <p14:creationId xmlns:p14="http://schemas.microsoft.com/office/powerpoint/2010/main" val="1479473220"/>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47572" y="3681519"/>
            <a:ext cx="3249450" cy="2182112"/>
          </a:xfrm>
          <a:prstGeom prst="rect">
            <a:avLst/>
          </a:prstGeom>
        </p:spPr>
      </p:pic>
      <p:sp>
        <p:nvSpPr>
          <p:cNvPr id="8" name="Subtitle 2"/>
          <p:cNvSpPr>
            <a:spLocks noGrp="1"/>
          </p:cNvSpPr>
          <p:nvPr>
            <p:ph type="subTitle" idx="4294967295"/>
          </p:nvPr>
        </p:nvSpPr>
        <p:spPr>
          <a:xfrm>
            <a:off x="454950" y="304616"/>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2: Co-op process</a:t>
            </a:r>
            <a:endParaRPr lang="en-US" sz="4000" dirty="0">
              <a:solidFill>
                <a:schemeClr val="bg1"/>
              </a:solidFill>
              <a:cs typeface="Calibri"/>
            </a:endParaRPr>
          </a:p>
        </p:txBody>
      </p:sp>
      <p:sp>
        <p:nvSpPr>
          <p:cNvPr id="10" name="Subtitle 2"/>
          <p:cNvSpPr txBox="1">
            <a:spLocks/>
          </p:cNvSpPr>
          <p:nvPr/>
        </p:nvSpPr>
        <p:spPr>
          <a:xfrm>
            <a:off x="663606" y="1190111"/>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Who picks the installer? – Co-op members</a:t>
            </a:r>
          </a:p>
        </p:txBody>
      </p:sp>
      <p:sp>
        <p:nvSpPr>
          <p:cNvPr id="11" name="Subtitle 2"/>
          <p:cNvSpPr txBox="1">
            <a:spLocks/>
          </p:cNvSpPr>
          <p:nvPr/>
        </p:nvSpPr>
        <p:spPr>
          <a:xfrm>
            <a:off x="352470" y="1908996"/>
            <a:ext cx="8329606"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dirty="0"/>
              <a:t>When someone joins a co-op, they select specific installer criteria from some or all of the following:</a:t>
            </a:r>
          </a:p>
          <a:p>
            <a:pPr marL="800100" lvl="1" indent="-342900" algn="l">
              <a:buFont typeface="Arial"/>
              <a:buChar char="•"/>
            </a:pPr>
            <a:r>
              <a:rPr lang="en-US" sz="2600" dirty="0"/>
              <a:t>Offer the best price</a:t>
            </a:r>
          </a:p>
          <a:p>
            <a:pPr marL="800100" lvl="1" indent="-342900" algn="l">
              <a:buFont typeface="Arial"/>
              <a:buChar char="•"/>
            </a:pPr>
            <a:r>
              <a:rPr lang="en-US" sz="2600" dirty="0"/>
              <a:t>Use higher quality equipment</a:t>
            </a:r>
          </a:p>
          <a:p>
            <a:pPr marL="800100" lvl="1" indent="-342900" algn="l">
              <a:buFont typeface="Arial"/>
              <a:buChar char="•"/>
            </a:pPr>
            <a:r>
              <a:rPr lang="en-US" sz="2600" dirty="0"/>
              <a:t>Have more experience</a:t>
            </a:r>
          </a:p>
          <a:p>
            <a:pPr marL="800100" lvl="1" indent="-342900" algn="l">
              <a:buFont typeface="Arial"/>
              <a:buChar char="•"/>
            </a:pPr>
            <a:r>
              <a:rPr lang="en-US" sz="2600" dirty="0"/>
              <a:t>Offer stronger warranties</a:t>
            </a:r>
          </a:p>
          <a:p>
            <a:pPr marL="800100" lvl="1" indent="-342900" algn="l">
              <a:buFont typeface="Arial"/>
              <a:buChar char="•"/>
            </a:pPr>
            <a:r>
              <a:rPr lang="en-US" sz="2600" dirty="0"/>
              <a:t>Are a local company</a:t>
            </a:r>
          </a:p>
          <a:p>
            <a:pPr marL="800100" lvl="1" indent="-342900" algn="l">
              <a:buFont typeface="Arial"/>
              <a:buChar char="•"/>
            </a:pPr>
            <a:r>
              <a:rPr lang="en-US" sz="2600" dirty="0"/>
              <a:t>Other - Please describe</a:t>
            </a:r>
          </a:p>
        </p:txBody>
      </p:sp>
      <p:pic>
        <p:nvPicPr>
          <p:cNvPr id="7" name="Picture 2">
            <a:extLst>
              <a:ext uri="{FF2B5EF4-FFF2-40B4-BE49-F238E27FC236}">
                <a16:creationId xmlns:a16="http://schemas.microsoft.com/office/drawing/2014/main" id="{B4A388C9-455E-433A-B36F-79FF70C850D6}"/>
              </a:ext>
            </a:extLst>
          </p:cNvPr>
          <p:cNvPicPr>
            <a:picLocks noChangeAspect="1" noChangeArrowheads="1"/>
          </p:cNvPicPr>
          <p:nvPr/>
        </p:nvPicPr>
        <p:blipFill>
          <a:blip r:embed="rId3"/>
          <a:stretch>
            <a:fillRect/>
          </a:stretch>
        </p:blipFill>
        <p:spPr bwMode="auto">
          <a:xfrm>
            <a:off x="7824866" y="5832560"/>
            <a:ext cx="1096707" cy="109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389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3" y="2787725"/>
            <a:ext cx="8483600" cy="898525"/>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Part 3: Solar economics</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820472956"/>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akoma Silver Spring Solar Co-op Group Shot-small.jpg"/>
          <p:cNvPicPr>
            <a:picLocks noChangeAspect="1"/>
          </p:cNvPicPr>
          <p:nvPr/>
        </p:nvPicPr>
        <p:blipFill rotWithShape="1">
          <a:blip r:embed="rId2">
            <a:extLst>
              <a:ext uri="{28A0092B-C50C-407E-A947-70E740481C1C}">
                <a14:useLocalDpi xmlns:a14="http://schemas.microsoft.com/office/drawing/2010/main" val="0"/>
              </a:ext>
            </a:extLst>
          </a:blip>
          <a:srcRect t="12713" b="3161"/>
          <a:stretch/>
        </p:blipFill>
        <p:spPr>
          <a:xfrm>
            <a:off x="0" y="1088574"/>
            <a:ext cx="9144000" cy="5769426"/>
          </a:xfrm>
          <a:prstGeom prst="rect">
            <a:avLst/>
          </a:prstGeom>
        </p:spPr>
      </p:pic>
      <p:pic>
        <p:nvPicPr>
          <p:cNvPr id="10" name="Picture 9" descr="AdobeStock_65254880.jpeg"/>
          <p:cNvPicPr>
            <a:picLocks noChangeAspect="1"/>
          </p:cNvPicPr>
          <p:nvPr/>
        </p:nvPicPr>
        <p:blipFill>
          <a:blip r:embed="rId3" cstate="screen">
            <a:alphaModFix amt="68000"/>
            <a:extLst>
              <a:ext uri="{28A0092B-C50C-407E-A947-70E740481C1C}">
                <a14:useLocalDpi xmlns:a14="http://schemas.microsoft.com/office/drawing/2010/main"/>
              </a:ext>
            </a:extLst>
          </a:blip>
          <a:stretch>
            <a:fillRect/>
          </a:stretch>
        </p:blipFill>
        <p:spPr>
          <a:xfrm>
            <a:off x="5621724" y="3472749"/>
            <a:ext cx="3522276" cy="3399721"/>
          </a:xfrm>
          <a:prstGeom prst="rect">
            <a:avLst/>
          </a:prstGeom>
        </p:spPr>
      </p:pic>
      <p:sp>
        <p:nvSpPr>
          <p:cNvPr id="11" name="Subtitle 2"/>
          <p:cNvSpPr>
            <a:spLocks noGrp="1"/>
          </p:cNvSpPr>
          <p:nvPr>
            <p:ph type="subTitle" idx="4294967295"/>
          </p:nvPr>
        </p:nvSpPr>
        <p:spPr>
          <a:xfrm>
            <a:off x="272142" y="190276"/>
            <a:ext cx="8483600" cy="898298"/>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Who we are</a:t>
            </a:r>
            <a:endParaRPr lang="en-US" sz="4000" dirty="0">
              <a:solidFill>
                <a:schemeClr val="bg1"/>
              </a:solidFill>
              <a:latin typeface="Calibri"/>
              <a:cs typeface="Calibri"/>
            </a:endParaRPr>
          </a:p>
        </p:txBody>
      </p:sp>
      <p:sp>
        <p:nvSpPr>
          <p:cNvPr id="12" name="Subtitle 2"/>
          <p:cNvSpPr txBox="1">
            <a:spLocks/>
          </p:cNvSpPr>
          <p:nvPr/>
        </p:nvSpPr>
        <p:spPr>
          <a:xfrm>
            <a:off x="5909775" y="3911984"/>
            <a:ext cx="3018996" cy="24578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bg1"/>
                </a:solidFill>
              </a:rPr>
              <a:t>We are a network of people taking control of our energy by installing solar and generating our own electricity.</a:t>
            </a:r>
            <a:endParaRPr lang="en-US" sz="2600" b="1" dirty="0">
              <a:solidFill>
                <a:schemeClr val="bg1"/>
              </a:solidFill>
              <a:latin typeface="Calibri"/>
              <a:cs typeface="Calibri"/>
            </a:endParaRPr>
          </a:p>
        </p:txBody>
      </p:sp>
    </p:spTree>
    <p:extLst>
      <p:ext uri="{BB962C8B-B14F-4D97-AF65-F5344CB8AC3E}">
        <p14:creationId xmlns:p14="http://schemas.microsoft.com/office/powerpoint/2010/main" val="1895215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30308" y="1921843"/>
            <a:ext cx="3576101" cy="4148277"/>
          </a:xfrm>
          <a:prstGeom prst="rect">
            <a:avLst/>
          </a:prstGeom>
          <a:ln>
            <a:noFill/>
          </a:ln>
          <a:effectLst>
            <a:outerShdw blurRad="292100" dist="139700" dir="2700000" algn="tl" rotWithShape="0">
              <a:srgbClr val="333333">
                <a:alpha val="65000"/>
              </a:srgbClr>
            </a:outerShdw>
          </a:effectLst>
        </p:spPr>
      </p:pic>
      <p:sp>
        <p:nvSpPr>
          <p:cNvPr id="8" name="Subtitle 2"/>
          <p:cNvSpPr txBox="1">
            <a:spLocks/>
          </p:cNvSpPr>
          <p:nvPr/>
        </p:nvSpPr>
        <p:spPr>
          <a:xfrm>
            <a:off x="663606" y="1145288"/>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Solar in increasingly affordable</a:t>
            </a:r>
          </a:p>
        </p:txBody>
      </p:sp>
      <p:sp>
        <p:nvSpPr>
          <p:cNvPr id="7" name="Subtitle 2"/>
          <p:cNvSpPr>
            <a:spLocks noGrp="1"/>
          </p:cNvSpPr>
          <p:nvPr>
            <p:ph type="subTitle" idx="4294967295"/>
          </p:nvPr>
        </p:nvSpPr>
        <p:spPr>
          <a:xfrm>
            <a:off x="418348" y="266700"/>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3: Solar economics</a:t>
            </a:r>
            <a:endParaRPr lang="en-US" sz="4000" dirty="0">
              <a:solidFill>
                <a:schemeClr val="bg1"/>
              </a:solidFill>
              <a:cs typeface="Calibri"/>
            </a:endParaRPr>
          </a:p>
        </p:txBody>
      </p:sp>
      <p:sp>
        <p:nvSpPr>
          <p:cNvPr id="9" name="Subtitle 2"/>
          <p:cNvSpPr txBox="1">
            <a:spLocks/>
          </p:cNvSpPr>
          <p:nvPr/>
        </p:nvSpPr>
        <p:spPr>
          <a:xfrm>
            <a:off x="410127" y="1921843"/>
            <a:ext cx="4246758" cy="4112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3000" dirty="0"/>
              <a:t>Costs have come down 90% since the 1970s</a:t>
            </a:r>
          </a:p>
          <a:p>
            <a:pPr marL="457200" indent="-457200" algn="l">
              <a:buFont typeface="Arial"/>
              <a:buChar char="•"/>
            </a:pPr>
            <a:r>
              <a:rPr lang="en-US" sz="3000" dirty="0"/>
              <a:t>Solar is no longer a specialty, expensive or boutique project for a homeowner</a:t>
            </a:r>
          </a:p>
          <a:p>
            <a:pPr marL="457200" indent="-457200" algn="l">
              <a:buFont typeface="Arial"/>
              <a:buChar char="•"/>
            </a:pPr>
            <a:r>
              <a:rPr lang="en-US" sz="3000" dirty="0"/>
              <a:t>But, can still be daunting to tackle</a:t>
            </a:r>
          </a:p>
        </p:txBody>
      </p:sp>
      <p:sp>
        <p:nvSpPr>
          <p:cNvPr id="10" name="Subtitle 2"/>
          <p:cNvSpPr txBox="1">
            <a:spLocks/>
          </p:cNvSpPr>
          <p:nvPr/>
        </p:nvSpPr>
        <p:spPr>
          <a:xfrm>
            <a:off x="5931289" y="2158730"/>
            <a:ext cx="2575120" cy="65021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a:t>1970’s	Today</a:t>
            </a:r>
          </a:p>
        </p:txBody>
      </p:sp>
      <p:cxnSp>
        <p:nvCxnSpPr>
          <p:cNvPr id="11" name="Straight Connector 10"/>
          <p:cNvCxnSpPr/>
          <p:nvPr/>
        </p:nvCxnSpPr>
        <p:spPr>
          <a:xfrm flipH="1">
            <a:off x="5378467" y="2704355"/>
            <a:ext cx="717175" cy="567764"/>
          </a:xfrm>
          <a:prstGeom prst="line">
            <a:avLst/>
          </a:prstGeom>
          <a:ln w="76200" cmpd="sng">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8098118" y="2808942"/>
            <a:ext cx="1" cy="2629646"/>
          </a:xfrm>
          <a:prstGeom prst="line">
            <a:avLst/>
          </a:prstGeom>
          <a:ln w="76200" cmpd="sng">
            <a:solidFill>
              <a:srgbClr val="0080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7593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idx="4294967295"/>
          </p:nvPr>
        </p:nvSpPr>
        <p:spPr>
          <a:xfrm>
            <a:off x="2673062" y="4673865"/>
            <a:ext cx="6035675" cy="484188"/>
          </a:xfrm>
          <a:prstGeom prst="rect">
            <a:avLst/>
          </a:prstGeom>
          <a:noFill/>
          <a:ln>
            <a:noFill/>
          </a:ln>
        </p:spPr>
        <p:txBody>
          <a:bodyPr lIns="91425" tIns="45700" rIns="91425" bIns="9125" anchor="b" anchorCtr="0">
            <a:noAutofit/>
          </a:bodyPr>
          <a:lstStyle/>
          <a:p>
            <a:pPr marL="0" marR="0" lvl="0" indent="0" algn="l" rtl="0">
              <a:spcBef>
                <a:spcPts val="0"/>
              </a:spcBef>
              <a:buClr>
                <a:schemeClr val="dk1"/>
              </a:buClr>
              <a:buSzPct val="25000"/>
              <a:buFont typeface="Arial"/>
              <a:buNone/>
            </a:pPr>
            <a:r>
              <a:rPr lang="en-US" sz="2900" dirty="0">
                <a:solidFill>
                  <a:schemeClr val="bg1"/>
                </a:solidFill>
              </a:rPr>
              <a:t>Solar Co-op Information Session</a:t>
            </a:r>
            <a:endParaRPr lang="en-US" sz="2900" b="0" i="0" u="none" strike="noStrike" cap="small" baseline="0" dirty="0">
              <a:solidFill>
                <a:schemeClr val="bg1"/>
              </a:solidFill>
              <a:sym typeface="Arial"/>
            </a:endParaRPr>
          </a:p>
        </p:txBody>
      </p:sp>
      <p:sp>
        <p:nvSpPr>
          <p:cNvPr id="5" name="Text Placeholder 2"/>
          <p:cNvSpPr txBox="1">
            <a:spLocks/>
          </p:cNvSpPr>
          <p:nvPr/>
        </p:nvSpPr>
        <p:spPr>
          <a:xfrm>
            <a:off x="863011" y="2133797"/>
            <a:ext cx="3359124" cy="511315"/>
          </a:xfrm>
          <a:prstGeom prst="rect">
            <a:avLst/>
          </a:prstGeom>
        </p:spPr>
        <p:txBody>
          <a:bodyPr vert="horz" lIns="91440" tIns="45720" rIns="91440" bIns="45720" rtlCol="0">
            <a:normAutofit fontScale="62500" lnSpcReduction="20000"/>
          </a:bodyPr>
          <a:lstStyle>
            <a:defPPr>
              <a:defRPr lang="en-US"/>
            </a:defPPr>
            <a:lvl1pPr indent="0" algn="ctr">
              <a:spcBef>
                <a:spcPct val="20000"/>
              </a:spcBef>
              <a:buFont typeface="Arial"/>
              <a:buNone/>
              <a:defRPr sz="3000" b="1">
                <a:solidFill>
                  <a:schemeClr val="tx1">
                    <a:lumMod val="50000"/>
                    <a:lumOff val="50000"/>
                  </a:schemeClr>
                </a:solidFill>
                <a:latin typeface="Calibri"/>
                <a:cs typeface="Calibri"/>
              </a:defRPr>
            </a:lvl1pPr>
            <a:lvl2pPr indent="0" algn="ctr">
              <a:spcBef>
                <a:spcPct val="20000"/>
              </a:spcBef>
              <a:buFont typeface="Arial"/>
              <a:buNone/>
              <a:defRPr sz="2800">
                <a:solidFill>
                  <a:schemeClr val="tx1">
                    <a:tint val="75000"/>
                  </a:schemeClr>
                </a:solidFill>
              </a:defRPr>
            </a:lvl2pPr>
            <a:lvl3pPr indent="0" algn="ctr">
              <a:spcBef>
                <a:spcPct val="20000"/>
              </a:spcBef>
              <a:buFont typeface="Arial"/>
              <a:buNone/>
              <a:defRPr sz="2400">
                <a:solidFill>
                  <a:schemeClr val="tx1">
                    <a:tint val="75000"/>
                  </a:schemeClr>
                </a:solidFill>
              </a:defRPr>
            </a:lvl3pPr>
            <a:lvl4pPr indent="0" algn="ctr">
              <a:spcBef>
                <a:spcPct val="20000"/>
              </a:spcBef>
              <a:buFont typeface="Arial"/>
              <a:buNone/>
              <a:defRPr sz="2000">
                <a:solidFill>
                  <a:schemeClr val="tx1">
                    <a:tint val="75000"/>
                  </a:schemeClr>
                </a:solidFill>
              </a:defRPr>
            </a:lvl4pPr>
            <a:lvl5pPr indent="0" algn="ctr">
              <a:spcBef>
                <a:spcPct val="20000"/>
              </a:spcBef>
              <a:buFont typeface="Arial"/>
              <a:buNone/>
              <a:defRPr sz="2000">
                <a:solidFill>
                  <a:schemeClr val="tx1">
                    <a:tint val="75000"/>
                  </a:schemeClr>
                </a:solidFil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r>
              <a:rPr lang="en-US" dirty="0"/>
              <a:t>Monthly purchase of solar kWh</a:t>
            </a:r>
          </a:p>
        </p:txBody>
      </p:sp>
      <p:graphicFrame>
        <p:nvGraphicFramePr>
          <p:cNvPr id="6" name="Chart 5" title="Solar Savings"/>
          <p:cNvGraphicFramePr>
            <a:graphicFrameLocks/>
          </p:cNvGraphicFramePr>
          <p:nvPr>
            <p:extLst>
              <p:ext uri="{D42A27DB-BD31-4B8C-83A1-F6EECF244321}">
                <p14:modId xmlns:p14="http://schemas.microsoft.com/office/powerpoint/2010/main" val="750042742"/>
              </p:ext>
            </p:extLst>
          </p:nvPr>
        </p:nvGraphicFramePr>
        <p:xfrm>
          <a:off x="313357" y="2829466"/>
          <a:ext cx="3908778" cy="223520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txBox="1">
            <a:spLocks/>
          </p:cNvSpPr>
          <p:nvPr/>
        </p:nvSpPr>
        <p:spPr>
          <a:xfrm>
            <a:off x="4759746" y="2127724"/>
            <a:ext cx="3544730" cy="571079"/>
          </a:xfrm>
          <a:prstGeom prst="rect">
            <a:avLst/>
          </a:prstGeom>
        </p:spPr>
        <p:txBody>
          <a:bodyPr vert="horz" lIns="91440" tIns="45720" rIns="91440" bIns="45720" rtlCol="0">
            <a:normAutofit fontScale="62500" lnSpcReduction="20000"/>
          </a:bodyPr>
          <a:lstStyle>
            <a:defPPr>
              <a:defRPr lang="en-US"/>
            </a:defPPr>
            <a:lvl1pPr indent="0" algn="ctr">
              <a:spcBef>
                <a:spcPct val="20000"/>
              </a:spcBef>
              <a:buFont typeface="Arial"/>
              <a:buNone/>
              <a:defRPr sz="3000" b="1">
                <a:solidFill>
                  <a:schemeClr val="tx1">
                    <a:lumMod val="50000"/>
                    <a:lumOff val="50000"/>
                  </a:schemeClr>
                </a:solidFill>
                <a:latin typeface="Calibri"/>
                <a:cs typeface="Calibri"/>
              </a:defRPr>
            </a:lvl1pPr>
            <a:lvl2pPr indent="0" algn="ctr">
              <a:spcBef>
                <a:spcPct val="20000"/>
              </a:spcBef>
              <a:buFont typeface="Arial"/>
              <a:buNone/>
              <a:defRPr sz="2800">
                <a:solidFill>
                  <a:schemeClr val="tx1">
                    <a:tint val="75000"/>
                  </a:schemeClr>
                </a:solidFill>
              </a:defRPr>
            </a:lvl2pPr>
            <a:lvl3pPr indent="0" algn="ctr">
              <a:spcBef>
                <a:spcPct val="20000"/>
              </a:spcBef>
              <a:buFont typeface="Arial"/>
              <a:buNone/>
              <a:defRPr sz="2400">
                <a:solidFill>
                  <a:schemeClr val="tx1">
                    <a:tint val="75000"/>
                  </a:schemeClr>
                </a:solidFill>
              </a:defRPr>
            </a:lvl3pPr>
            <a:lvl4pPr indent="0" algn="ctr">
              <a:spcBef>
                <a:spcPct val="20000"/>
              </a:spcBef>
              <a:buFont typeface="Arial"/>
              <a:buNone/>
              <a:defRPr sz="2000">
                <a:solidFill>
                  <a:schemeClr val="tx1">
                    <a:tint val="75000"/>
                  </a:schemeClr>
                </a:solidFill>
              </a:defRPr>
            </a:lvl4pPr>
            <a:lvl5pPr indent="0" algn="ctr">
              <a:spcBef>
                <a:spcPct val="20000"/>
              </a:spcBef>
              <a:buFont typeface="Arial"/>
              <a:buNone/>
              <a:defRPr sz="2000">
                <a:solidFill>
                  <a:schemeClr val="tx1">
                    <a:tint val="75000"/>
                  </a:schemeClr>
                </a:solidFill>
              </a:defRPr>
            </a:lvl5pPr>
            <a:lvl6pPr indent="0" algn="ctr">
              <a:spcBef>
                <a:spcPct val="20000"/>
              </a:spcBef>
              <a:buFont typeface="Arial"/>
              <a:buNone/>
              <a:defRPr sz="2000">
                <a:solidFill>
                  <a:schemeClr val="tx1">
                    <a:tint val="75000"/>
                  </a:schemeClr>
                </a:solidFill>
              </a:defRPr>
            </a:lvl6pPr>
            <a:lvl7pPr indent="0" algn="ctr">
              <a:spcBef>
                <a:spcPct val="20000"/>
              </a:spcBef>
              <a:buFont typeface="Arial"/>
              <a:buNone/>
              <a:defRPr sz="2000">
                <a:solidFill>
                  <a:schemeClr val="tx1">
                    <a:tint val="75000"/>
                  </a:schemeClr>
                </a:solidFill>
              </a:defRPr>
            </a:lvl7pPr>
            <a:lvl8pPr indent="0" algn="ctr">
              <a:spcBef>
                <a:spcPct val="20000"/>
              </a:spcBef>
              <a:buFont typeface="Arial"/>
              <a:buNone/>
              <a:defRPr sz="2000">
                <a:solidFill>
                  <a:schemeClr val="tx1">
                    <a:tint val="75000"/>
                  </a:schemeClr>
                </a:solidFill>
              </a:defRPr>
            </a:lvl8pPr>
            <a:lvl9pPr indent="0" algn="ctr">
              <a:spcBef>
                <a:spcPct val="20000"/>
              </a:spcBef>
              <a:buFont typeface="Arial"/>
              <a:buNone/>
              <a:defRPr sz="2000">
                <a:solidFill>
                  <a:schemeClr val="tx1">
                    <a:tint val="75000"/>
                  </a:schemeClr>
                </a:solidFill>
              </a:defRPr>
            </a:lvl9pPr>
          </a:lstStyle>
          <a:p>
            <a:r>
              <a:rPr lang="en-US" dirty="0"/>
              <a:t>One time purchase of solar array</a:t>
            </a:r>
          </a:p>
        </p:txBody>
      </p:sp>
      <p:graphicFrame>
        <p:nvGraphicFramePr>
          <p:cNvPr id="8" name="Chart 7" title="Solar Savings"/>
          <p:cNvGraphicFramePr>
            <a:graphicFrameLocks/>
          </p:cNvGraphicFramePr>
          <p:nvPr>
            <p:extLst>
              <p:ext uri="{D42A27DB-BD31-4B8C-83A1-F6EECF244321}">
                <p14:modId xmlns:p14="http://schemas.microsoft.com/office/powerpoint/2010/main" val="1413972881"/>
              </p:ext>
            </p:extLst>
          </p:nvPr>
        </p:nvGraphicFramePr>
        <p:xfrm>
          <a:off x="4222135" y="2829467"/>
          <a:ext cx="4082341" cy="2246506"/>
        </p:xfrm>
        <a:graphic>
          <a:graphicData uri="http://schemas.openxmlformats.org/drawingml/2006/chart">
            <c:chart xmlns:c="http://schemas.openxmlformats.org/drawingml/2006/chart" xmlns:r="http://schemas.openxmlformats.org/officeDocument/2006/relationships" r:id="rId4"/>
          </a:graphicData>
        </a:graphic>
      </p:graphicFrame>
      <p:sp>
        <p:nvSpPr>
          <p:cNvPr id="9" name="Subtitle 2"/>
          <p:cNvSpPr>
            <a:spLocks noGrp="1"/>
          </p:cNvSpPr>
          <p:nvPr>
            <p:ph type="subTitle" idx="4294967295"/>
          </p:nvPr>
        </p:nvSpPr>
        <p:spPr>
          <a:xfrm>
            <a:off x="454950" y="304616"/>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3: Solar economics</a:t>
            </a:r>
            <a:endParaRPr lang="en-US" sz="4000" dirty="0">
              <a:solidFill>
                <a:schemeClr val="bg1"/>
              </a:solidFill>
              <a:cs typeface="Calibri"/>
            </a:endParaRPr>
          </a:p>
        </p:txBody>
      </p:sp>
      <p:sp>
        <p:nvSpPr>
          <p:cNvPr id="10" name="Subtitle 2"/>
          <p:cNvSpPr txBox="1">
            <a:spLocks/>
          </p:cNvSpPr>
          <p:nvPr/>
        </p:nvSpPr>
        <p:spPr>
          <a:xfrm>
            <a:off x="663606" y="1219993"/>
            <a:ext cx="7973652"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Electricity costs example over 20 years</a:t>
            </a:r>
          </a:p>
        </p:txBody>
      </p:sp>
      <p:sp>
        <p:nvSpPr>
          <p:cNvPr id="11" name="Subtitle 2"/>
          <p:cNvSpPr txBox="1">
            <a:spLocks/>
          </p:cNvSpPr>
          <p:nvPr/>
        </p:nvSpPr>
        <p:spPr>
          <a:xfrm>
            <a:off x="454950" y="3240044"/>
            <a:ext cx="528700"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tx1">
                    <a:lumMod val="50000"/>
                    <a:lumOff val="50000"/>
                  </a:schemeClr>
                </a:solidFill>
                <a:latin typeface="Calibri"/>
                <a:cs typeface="Calibri"/>
              </a:rPr>
              <a:t>$</a:t>
            </a:r>
          </a:p>
        </p:txBody>
      </p:sp>
      <p:sp>
        <p:nvSpPr>
          <p:cNvPr id="12" name="Subtitle 2"/>
          <p:cNvSpPr txBox="1">
            <a:spLocks/>
          </p:cNvSpPr>
          <p:nvPr/>
        </p:nvSpPr>
        <p:spPr>
          <a:xfrm>
            <a:off x="4479895" y="3240044"/>
            <a:ext cx="528700" cy="73332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tx1">
                    <a:lumMod val="50000"/>
                    <a:lumOff val="50000"/>
                  </a:schemeClr>
                </a:solidFill>
                <a:latin typeface="Calibri"/>
                <a:cs typeface="Calibri"/>
              </a:rPr>
              <a:t>$</a:t>
            </a:r>
          </a:p>
        </p:txBody>
      </p:sp>
      <p:sp>
        <p:nvSpPr>
          <p:cNvPr id="13" name="Subtitle 2"/>
          <p:cNvSpPr txBox="1">
            <a:spLocks/>
          </p:cNvSpPr>
          <p:nvPr/>
        </p:nvSpPr>
        <p:spPr>
          <a:xfrm>
            <a:off x="2144362" y="4791393"/>
            <a:ext cx="933520" cy="5724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tx1">
                    <a:lumMod val="50000"/>
                    <a:lumOff val="50000"/>
                  </a:schemeClr>
                </a:solidFill>
                <a:latin typeface="Calibri"/>
                <a:cs typeface="Calibri"/>
              </a:rPr>
              <a:t>years</a:t>
            </a:r>
          </a:p>
        </p:txBody>
      </p:sp>
      <p:sp>
        <p:nvSpPr>
          <p:cNvPr id="14" name="Subtitle 2"/>
          <p:cNvSpPr txBox="1">
            <a:spLocks/>
          </p:cNvSpPr>
          <p:nvPr/>
        </p:nvSpPr>
        <p:spPr>
          <a:xfrm>
            <a:off x="6136645" y="4791393"/>
            <a:ext cx="933520" cy="5724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tx1">
                    <a:lumMod val="50000"/>
                    <a:lumOff val="50000"/>
                  </a:schemeClr>
                </a:solidFill>
                <a:latin typeface="Calibri"/>
                <a:cs typeface="Calibri"/>
              </a:rPr>
              <a:t>years</a:t>
            </a:r>
          </a:p>
        </p:txBody>
      </p:sp>
      <p:pic>
        <p:nvPicPr>
          <p:cNvPr id="2" name="Picture 1"/>
          <p:cNvPicPr>
            <a:picLocks noChangeAspect="1"/>
          </p:cNvPicPr>
          <p:nvPr/>
        </p:nvPicPr>
        <p:blipFill>
          <a:blip r:embed="rId5"/>
          <a:stretch>
            <a:fillRect/>
          </a:stretch>
        </p:blipFill>
        <p:spPr>
          <a:xfrm>
            <a:off x="3681869" y="5158053"/>
            <a:ext cx="1976461" cy="628874"/>
          </a:xfrm>
          <a:prstGeom prst="rect">
            <a:avLst/>
          </a:prstGeom>
        </p:spPr>
      </p:pic>
      <p:pic>
        <p:nvPicPr>
          <p:cNvPr id="16" name="Picture 2">
            <a:extLst>
              <a:ext uri="{FF2B5EF4-FFF2-40B4-BE49-F238E27FC236}">
                <a16:creationId xmlns:a16="http://schemas.microsoft.com/office/drawing/2014/main" id="{603AF6A6-3200-4D61-9CB8-2491C3CA67D0}"/>
              </a:ext>
            </a:extLst>
          </p:cNvPr>
          <p:cNvPicPr>
            <a:picLocks noChangeAspect="1" noChangeArrowheads="1"/>
          </p:cNvPicPr>
          <p:nvPr/>
        </p:nvPicPr>
        <p:blipFill>
          <a:blip r:embed="rId6"/>
          <a:stretch>
            <a:fillRect/>
          </a:stretch>
        </p:blipFill>
        <p:spPr bwMode="auto">
          <a:xfrm>
            <a:off x="7738921" y="5638007"/>
            <a:ext cx="1182652" cy="118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1860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4" name="TextBox 3">
            <a:extLst>
              <a:ext uri="{FF2B5EF4-FFF2-40B4-BE49-F238E27FC236}">
                <a16:creationId xmlns:a16="http://schemas.microsoft.com/office/drawing/2014/main" id="{F9088EF1-32C2-5E4C-A02D-7231CD426294}"/>
              </a:ext>
            </a:extLst>
          </p:cNvPr>
          <p:cNvSpPr txBox="1"/>
          <p:nvPr/>
        </p:nvSpPr>
        <p:spPr>
          <a:xfrm>
            <a:off x="3219060" y="1587633"/>
            <a:ext cx="2618794" cy="523220"/>
          </a:xfrm>
          <a:prstGeom prst="rect">
            <a:avLst/>
          </a:prstGeom>
          <a:noFill/>
        </p:spPr>
        <p:txBody>
          <a:bodyPr wrap="none" rtlCol="0">
            <a:spAutoFit/>
          </a:bodyPr>
          <a:lstStyle/>
          <a:p>
            <a:r>
              <a:rPr lang="en-US" sz="2800" dirty="0"/>
              <a:t>Solar Panel Tariff</a:t>
            </a:r>
          </a:p>
        </p:txBody>
      </p:sp>
      <p:sp>
        <p:nvSpPr>
          <p:cNvPr id="6" name="TextBox 5">
            <a:extLst>
              <a:ext uri="{FF2B5EF4-FFF2-40B4-BE49-F238E27FC236}">
                <a16:creationId xmlns:a16="http://schemas.microsoft.com/office/drawing/2014/main" id="{78ACF5AB-34C7-2841-843D-1EF032C3C5E2}"/>
              </a:ext>
            </a:extLst>
          </p:cNvPr>
          <p:cNvSpPr txBox="1"/>
          <p:nvPr/>
        </p:nvSpPr>
        <p:spPr>
          <a:xfrm>
            <a:off x="5043279" y="2580002"/>
            <a:ext cx="4254636" cy="1477328"/>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Franklin Gothic Book" panose="020B0503020102020204" pitchFamily="34" charset="0"/>
              </a:rPr>
              <a:t>30% tariff on imported solar panels</a:t>
            </a:r>
          </a:p>
          <a:p>
            <a:pPr marL="214313" indent="-214313">
              <a:buFont typeface="Arial" panose="020B0604020202020204" pitchFamily="34" charset="0"/>
              <a:buChar char="•"/>
            </a:pPr>
            <a:r>
              <a:rPr lang="en-US" dirty="0">
                <a:latin typeface="Franklin Gothic Book" panose="020B0503020102020204" pitchFamily="34" charset="0"/>
              </a:rPr>
              <a:t>Only about 10-15 cents/watt (estimated)</a:t>
            </a:r>
          </a:p>
          <a:p>
            <a:pPr marL="214313" indent="-214313">
              <a:buFont typeface="Arial" panose="020B0604020202020204" pitchFamily="34" charset="0"/>
              <a:buChar char="•"/>
            </a:pPr>
            <a:r>
              <a:rPr lang="en-US" dirty="0">
                <a:latin typeface="Franklin Gothic Book" panose="020B0503020102020204" pitchFamily="34" charset="0"/>
              </a:rPr>
              <a:t>Average 7kW system = $1,050 -- $735 after tax credit</a:t>
            </a:r>
          </a:p>
        </p:txBody>
      </p:sp>
      <p:sp>
        <p:nvSpPr>
          <p:cNvPr id="8" name="TextBox 7">
            <a:extLst>
              <a:ext uri="{FF2B5EF4-FFF2-40B4-BE49-F238E27FC236}">
                <a16:creationId xmlns:a16="http://schemas.microsoft.com/office/drawing/2014/main" id="{51153C42-DC51-0340-BADE-4153DD2B48D0}"/>
              </a:ext>
            </a:extLst>
          </p:cNvPr>
          <p:cNvSpPr txBox="1"/>
          <p:nvPr/>
        </p:nvSpPr>
        <p:spPr>
          <a:xfrm>
            <a:off x="5043279" y="4231261"/>
            <a:ext cx="3815660" cy="1477328"/>
          </a:xfrm>
          <a:prstGeom prst="rect">
            <a:avLst/>
          </a:prstGeom>
          <a:noFill/>
        </p:spPr>
        <p:txBody>
          <a:bodyPr wrap="none" rtlCol="0">
            <a:spAutoFit/>
          </a:bodyPr>
          <a:lstStyle/>
          <a:p>
            <a:r>
              <a:rPr lang="en-US" dirty="0">
                <a:latin typeface="Franklin Gothic Book" panose="020B0503020102020204" pitchFamily="34" charset="0"/>
              </a:rPr>
              <a:t>Tariff drops down over next four years</a:t>
            </a:r>
          </a:p>
          <a:p>
            <a:pPr marL="214313" indent="-214313">
              <a:buFont typeface="Arial" panose="020B0604020202020204" pitchFamily="34" charset="0"/>
              <a:buChar char="•"/>
            </a:pPr>
            <a:r>
              <a:rPr lang="en-US" dirty="0">
                <a:latin typeface="Franklin Gothic Book" panose="020B0503020102020204" pitchFamily="34" charset="0"/>
              </a:rPr>
              <a:t>2018 – 30%</a:t>
            </a:r>
          </a:p>
          <a:p>
            <a:pPr marL="214313" indent="-214313">
              <a:buFont typeface="Arial" panose="020B0604020202020204" pitchFamily="34" charset="0"/>
              <a:buChar char="•"/>
            </a:pPr>
            <a:r>
              <a:rPr lang="en-US" dirty="0">
                <a:latin typeface="Franklin Gothic Book" panose="020B0503020102020204" pitchFamily="34" charset="0"/>
              </a:rPr>
              <a:t>2019 – 25%</a:t>
            </a:r>
          </a:p>
          <a:p>
            <a:pPr marL="214313" indent="-214313">
              <a:buFont typeface="Arial" panose="020B0604020202020204" pitchFamily="34" charset="0"/>
              <a:buChar char="•"/>
            </a:pPr>
            <a:r>
              <a:rPr lang="en-US" dirty="0">
                <a:latin typeface="Franklin Gothic Book" panose="020B0503020102020204" pitchFamily="34" charset="0"/>
              </a:rPr>
              <a:t>2020 – 20%</a:t>
            </a:r>
          </a:p>
          <a:p>
            <a:pPr marL="214313" indent="-214313">
              <a:buFont typeface="Arial" panose="020B0604020202020204" pitchFamily="34" charset="0"/>
              <a:buChar char="•"/>
            </a:pPr>
            <a:r>
              <a:rPr lang="en-US" dirty="0">
                <a:latin typeface="Franklin Gothic Book" panose="020B0503020102020204" pitchFamily="34" charset="0"/>
              </a:rPr>
              <a:t>2021 – 15%</a:t>
            </a:r>
          </a:p>
        </p:txBody>
      </p:sp>
      <p:sp>
        <p:nvSpPr>
          <p:cNvPr id="22" name="TextBox 21">
            <a:extLst>
              <a:ext uri="{FF2B5EF4-FFF2-40B4-BE49-F238E27FC236}">
                <a16:creationId xmlns:a16="http://schemas.microsoft.com/office/drawing/2014/main" id="{FFC100E3-EA05-514B-A4A5-F28507CC0586}"/>
              </a:ext>
            </a:extLst>
          </p:cNvPr>
          <p:cNvSpPr txBox="1"/>
          <p:nvPr/>
        </p:nvSpPr>
        <p:spPr>
          <a:xfrm>
            <a:off x="944217" y="5708589"/>
            <a:ext cx="1103700" cy="300082"/>
          </a:xfrm>
          <a:prstGeom prst="rect">
            <a:avLst/>
          </a:prstGeom>
          <a:noFill/>
        </p:spPr>
        <p:txBody>
          <a:bodyPr wrap="none" rtlCol="0">
            <a:spAutoFit/>
          </a:bodyPr>
          <a:lstStyle/>
          <a:p>
            <a:r>
              <a:rPr lang="en-US" sz="1350" i="1" dirty="0"/>
              <a:t>Source: NREL</a:t>
            </a:r>
          </a:p>
        </p:txBody>
      </p:sp>
      <p:sp>
        <p:nvSpPr>
          <p:cNvPr id="9" name="Subtitle 2">
            <a:extLst>
              <a:ext uri="{FF2B5EF4-FFF2-40B4-BE49-F238E27FC236}">
                <a16:creationId xmlns:a16="http://schemas.microsoft.com/office/drawing/2014/main" id="{9C875BDF-A32D-0041-8524-4A5B8C38AC1A}"/>
              </a:ext>
            </a:extLst>
          </p:cNvPr>
          <p:cNvSpPr txBox="1">
            <a:spLocks/>
          </p:cNvSpPr>
          <p:nvPr/>
        </p:nvSpPr>
        <p:spPr>
          <a:xfrm>
            <a:off x="0" y="322992"/>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3: Solar economics</a:t>
            </a:r>
            <a:endParaRPr lang="en-US" sz="6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FD98F79F-9E03-034E-9990-47875E4BA697}"/>
              </a:ext>
            </a:extLst>
          </p:cNvPr>
          <p:cNvPicPr>
            <a:picLocks noChangeAspect="1"/>
          </p:cNvPicPr>
          <p:nvPr/>
        </p:nvPicPr>
        <p:blipFill>
          <a:blip r:embed="rId3"/>
          <a:stretch>
            <a:fillRect/>
          </a:stretch>
        </p:blipFill>
        <p:spPr>
          <a:xfrm>
            <a:off x="0" y="2467730"/>
            <a:ext cx="4914900" cy="3390900"/>
          </a:xfrm>
          <a:prstGeom prst="rect">
            <a:avLst/>
          </a:prstGeom>
        </p:spPr>
      </p:pic>
    </p:spTree>
    <p:extLst>
      <p:ext uri="{BB962C8B-B14F-4D97-AF65-F5344CB8AC3E}">
        <p14:creationId xmlns:p14="http://schemas.microsoft.com/office/powerpoint/2010/main" val="2960627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1679" y="1875061"/>
            <a:ext cx="5279511" cy="3946819"/>
          </a:xfrm>
          <a:prstGeom prst="rect">
            <a:avLst/>
          </a:prstGeom>
        </p:spPr>
      </p:pic>
      <p:sp>
        <p:nvSpPr>
          <p:cNvPr id="5" name="Subtitle 2"/>
          <p:cNvSpPr>
            <a:spLocks noGrp="1"/>
          </p:cNvSpPr>
          <p:nvPr>
            <p:ph type="subTitle" idx="4294967295"/>
          </p:nvPr>
        </p:nvSpPr>
        <p:spPr>
          <a:xfrm>
            <a:off x="454950" y="304616"/>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What’s next?</a:t>
            </a:r>
            <a:endParaRPr lang="en-US" sz="4000" dirty="0">
              <a:solidFill>
                <a:schemeClr val="bg1"/>
              </a:solidFill>
              <a:cs typeface="Calibri"/>
            </a:endParaRPr>
          </a:p>
        </p:txBody>
      </p:sp>
      <p:sp>
        <p:nvSpPr>
          <p:cNvPr id="6" name="Subtitle 2"/>
          <p:cNvSpPr txBox="1">
            <a:spLocks/>
          </p:cNvSpPr>
          <p:nvPr/>
        </p:nvSpPr>
        <p:spPr>
          <a:xfrm>
            <a:off x="457200" y="1612780"/>
            <a:ext cx="3144479" cy="35816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tx1">
                    <a:lumMod val="50000"/>
                    <a:lumOff val="50000"/>
                  </a:schemeClr>
                </a:solidFill>
                <a:latin typeface="Calibri"/>
                <a:cs typeface="Calibri"/>
              </a:rPr>
              <a:t>What’s next?</a:t>
            </a:r>
          </a:p>
          <a:p>
            <a:pPr marL="342900" indent="-342900" algn="l">
              <a:buFont typeface="Arial"/>
              <a:buChar char="•"/>
            </a:pPr>
            <a:r>
              <a:rPr lang="en-US" sz="3000" dirty="0"/>
              <a:t>Join the co-op</a:t>
            </a:r>
          </a:p>
          <a:p>
            <a:pPr marL="342900" indent="-342900" algn="l">
              <a:buFont typeface="Arial"/>
              <a:buChar char="•"/>
            </a:pPr>
            <a:r>
              <a:rPr lang="en-US" sz="3000" dirty="0"/>
              <a:t>Join the listserv</a:t>
            </a:r>
          </a:p>
          <a:p>
            <a:pPr marL="342900" indent="-342900" algn="l">
              <a:buFont typeface="Arial"/>
              <a:buChar char="•"/>
            </a:pPr>
            <a:r>
              <a:rPr lang="en-US" sz="3000" dirty="0"/>
              <a:t>Tell your friends and neighbors</a:t>
            </a:r>
            <a:endParaRPr lang="en-US" sz="3000" b="1" dirty="0">
              <a:solidFill>
                <a:schemeClr val="bg1"/>
              </a:solidFill>
              <a:latin typeface="Calibri"/>
              <a:cs typeface="Calibri"/>
            </a:endParaRPr>
          </a:p>
        </p:txBody>
      </p:sp>
      <p:pic>
        <p:nvPicPr>
          <p:cNvPr id="8" name="Picture 2">
            <a:extLst>
              <a:ext uri="{FF2B5EF4-FFF2-40B4-BE49-F238E27FC236}">
                <a16:creationId xmlns:a16="http://schemas.microsoft.com/office/drawing/2014/main" id="{21C03E0E-8A23-453C-B03E-A74DED2DE88A}"/>
              </a:ext>
            </a:extLst>
          </p:cNvPr>
          <p:cNvPicPr>
            <a:picLocks noChangeAspect="1" noChangeArrowheads="1"/>
          </p:cNvPicPr>
          <p:nvPr/>
        </p:nvPicPr>
        <p:blipFill>
          <a:blip r:embed="rId3"/>
          <a:stretch>
            <a:fillRect/>
          </a:stretch>
        </p:blipFill>
        <p:spPr bwMode="auto">
          <a:xfrm>
            <a:off x="7859433" y="5834397"/>
            <a:ext cx="1021757" cy="102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267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6" name="Subtitle 2"/>
          <p:cNvSpPr txBox="1">
            <a:spLocks/>
          </p:cNvSpPr>
          <p:nvPr/>
        </p:nvSpPr>
        <p:spPr>
          <a:xfrm>
            <a:off x="589893" y="1253263"/>
            <a:ext cx="7886749" cy="6178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b="1" dirty="0">
                <a:solidFill>
                  <a:schemeClr val="tx1">
                    <a:lumMod val="50000"/>
                    <a:lumOff val="50000"/>
                  </a:schemeClr>
                </a:solidFill>
                <a:latin typeface="Calibri"/>
                <a:cs typeface="Calibri"/>
              </a:rPr>
              <a:t>An invaluable resource for participants!</a:t>
            </a:r>
            <a:endParaRPr lang="en-US" sz="3000" b="1" dirty="0">
              <a:solidFill>
                <a:schemeClr val="bg1"/>
              </a:solidFill>
              <a:latin typeface="Calibri"/>
              <a:cs typeface="Calibri"/>
            </a:endParaRPr>
          </a:p>
        </p:txBody>
      </p:sp>
      <p:sp>
        <p:nvSpPr>
          <p:cNvPr id="5" name="Subtitle 2"/>
          <p:cNvSpPr>
            <a:spLocks noGrp="1"/>
          </p:cNvSpPr>
          <p:nvPr>
            <p:ph type="subTitle" idx="4294967295"/>
          </p:nvPr>
        </p:nvSpPr>
        <p:spPr>
          <a:xfrm>
            <a:off x="298820" y="266700"/>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Sign-up for the listserv</a:t>
            </a:r>
            <a:endParaRPr lang="en-US" sz="4000" dirty="0">
              <a:solidFill>
                <a:schemeClr val="bg1"/>
              </a:solidFill>
              <a:cs typeface="Calibri"/>
            </a:endParaRPr>
          </a:p>
        </p:txBody>
      </p:sp>
      <p:sp>
        <p:nvSpPr>
          <p:cNvPr id="2" name="TextBox 1"/>
          <p:cNvSpPr txBox="1"/>
          <p:nvPr/>
        </p:nvSpPr>
        <p:spPr>
          <a:xfrm>
            <a:off x="6320687" y="4550958"/>
            <a:ext cx="1404087" cy="369332"/>
          </a:xfrm>
          <a:prstGeom prst="rect">
            <a:avLst/>
          </a:prstGeom>
          <a:noFill/>
        </p:spPr>
        <p:txBody>
          <a:bodyPr wrap="square" rtlCol="0">
            <a:spAutoFit/>
          </a:bodyPr>
          <a:lstStyle/>
          <a:p>
            <a:endParaRPr lang="en-US" dirty="0">
              <a:solidFill>
                <a:schemeClr val="bg1"/>
              </a:solidFill>
              <a:highlight>
                <a:srgbClr val="FFFF00"/>
              </a:highlight>
            </a:endParaRPr>
          </a:p>
        </p:txBody>
      </p:sp>
      <p:pic>
        <p:nvPicPr>
          <p:cNvPr id="11" name="Picture 2">
            <a:extLst>
              <a:ext uri="{FF2B5EF4-FFF2-40B4-BE49-F238E27FC236}">
                <a16:creationId xmlns:a16="http://schemas.microsoft.com/office/drawing/2014/main" id="{18573863-FA37-47D1-8358-DF8402673901}"/>
              </a:ext>
            </a:extLst>
          </p:cNvPr>
          <p:cNvPicPr>
            <a:picLocks noChangeAspect="1" noChangeArrowheads="1"/>
          </p:cNvPicPr>
          <p:nvPr/>
        </p:nvPicPr>
        <p:blipFill>
          <a:blip r:embed="rId3"/>
          <a:stretch>
            <a:fillRect/>
          </a:stretch>
        </p:blipFill>
        <p:spPr bwMode="auto">
          <a:xfrm>
            <a:off x="8049718" y="5948804"/>
            <a:ext cx="871855" cy="871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D1428DB-B78A-E746-9E77-34880DBBA99D}"/>
              </a:ext>
            </a:extLst>
          </p:cNvPr>
          <p:cNvPicPr>
            <a:picLocks noChangeAspect="1"/>
          </p:cNvPicPr>
          <p:nvPr/>
        </p:nvPicPr>
        <p:blipFill>
          <a:blip r:embed="rId4"/>
          <a:stretch>
            <a:fillRect/>
          </a:stretch>
        </p:blipFill>
        <p:spPr>
          <a:xfrm>
            <a:off x="51977" y="1871133"/>
            <a:ext cx="8962580" cy="4121620"/>
          </a:xfrm>
          <a:prstGeom prst="rect">
            <a:avLst/>
          </a:prstGeom>
        </p:spPr>
      </p:pic>
      <p:sp>
        <p:nvSpPr>
          <p:cNvPr id="10" name="Right Arrow 9">
            <a:extLst>
              <a:ext uri="{FF2B5EF4-FFF2-40B4-BE49-F238E27FC236}">
                <a16:creationId xmlns:a16="http://schemas.microsoft.com/office/drawing/2014/main" id="{EFC932DE-84E8-854C-BF1B-28E3764440FD}"/>
              </a:ext>
            </a:extLst>
          </p:cNvPr>
          <p:cNvSpPr/>
          <p:nvPr/>
        </p:nvSpPr>
        <p:spPr>
          <a:xfrm>
            <a:off x="5331853" y="3379091"/>
            <a:ext cx="1584102" cy="528694"/>
          </a:xfrm>
          <a:prstGeom prst="rightArrow">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254576"/>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5254880.jpeg"/>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4294967295"/>
          </p:nvPr>
        </p:nvSpPr>
        <p:spPr>
          <a:xfrm>
            <a:off x="388471" y="2914184"/>
            <a:ext cx="8483600" cy="955581"/>
          </a:xfrm>
          <a:prstGeom prst="rect">
            <a:avLst/>
          </a:prstGeom>
        </p:spPr>
        <p:txBody>
          <a:bodyPr>
            <a:noAutofit/>
          </a:bodyPr>
          <a:lstStyle/>
          <a:p>
            <a:pPr marL="0" indent="0" algn="ctr">
              <a:buNone/>
            </a:pPr>
            <a:r>
              <a:rPr lang="en-US" sz="4000" b="1" dirty="0">
                <a:solidFill>
                  <a:schemeClr val="bg1"/>
                </a:solidFill>
                <a:latin typeface="Calibri"/>
                <a:cs typeface="Calibri"/>
              </a:rPr>
              <a:t>Thank You!</a:t>
            </a:r>
          </a:p>
        </p:txBody>
      </p:sp>
    </p:spTree>
    <p:extLst>
      <p:ext uri="{BB962C8B-B14F-4D97-AF65-F5344CB8AC3E}">
        <p14:creationId xmlns:p14="http://schemas.microsoft.com/office/powerpoint/2010/main" val="300872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454950" y="266700"/>
            <a:ext cx="8269288" cy="696913"/>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Helping communities go solar</a:t>
            </a:r>
            <a:endParaRPr lang="en-US" sz="4000" dirty="0">
              <a:solidFill>
                <a:schemeClr val="bg1"/>
              </a:solidFill>
              <a:latin typeface="Calibri"/>
              <a:cs typeface="Calibri"/>
            </a:endParaRPr>
          </a:p>
        </p:txBody>
      </p:sp>
      <p:pic>
        <p:nvPicPr>
          <p:cNvPr id="12" name="Picture 11"/>
          <p:cNvPicPr>
            <a:picLocks noChangeAspect="1"/>
          </p:cNvPicPr>
          <p:nvPr/>
        </p:nvPicPr>
        <p:blipFill>
          <a:blip r:embed="rId2"/>
          <a:stretch>
            <a:fillRect/>
          </a:stretch>
        </p:blipFill>
        <p:spPr>
          <a:xfrm>
            <a:off x="555650" y="1419016"/>
            <a:ext cx="2093426" cy="1504066"/>
          </a:xfrm>
          <a:prstGeom prst="rect">
            <a:avLst/>
          </a:prstGeom>
        </p:spPr>
      </p:pic>
      <p:pic>
        <p:nvPicPr>
          <p:cNvPr id="13" name="Picture 12"/>
          <p:cNvPicPr>
            <a:picLocks noChangeAspect="1"/>
          </p:cNvPicPr>
          <p:nvPr/>
        </p:nvPicPr>
        <p:blipFill>
          <a:blip r:embed="rId3"/>
          <a:stretch>
            <a:fillRect/>
          </a:stretch>
        </p:blipFill>
        <p:spPr>
          <a:xfrm>
            <a:off x="3255302" y="1440610"/>
            <a:ext cx="2093424" cy="1504065"/>
          </a:xfrm>
          <a:prstGeom prst="rect">
            <a:avLst/>
          </a:prstGeom>
        </p:spPr>
      </p:pic>
      <p:pic>
        <p:nvPicPr>
          <p:cNvPr id="14" name="Picture 13"/>
          <p:cNvPicPr>
            <a:picLocks noChangeAspect="1"/>
          </p:cNvPicPr>
          <p:nvPr/>
        </p:nvPicPr>
        <p:blipFill>
          <a:blip r:embed="rId4"/>
          <a:stretch>
            <a:fillRect/>
          </a:stretch>
        </p:blipFill>
        <p:spPr>
          <a:xfrm>
            <a:off x="6209725" y="1432803"/>
            <a:ext cx="2093422" cy="1504064"/>
          </a:xfrm>
          <a:prstGeom prst="rect">
            <a:avLst/>
          </a:prstGeom>
        </p:spPr>
      </p:pic>
      <p:pic>
        <p:nvPicPr>
          <p:cNvPr id="15" name="Picture 14"/>
          <p:cNvPicPr>
            <a:picLocks noChangeAspect="1"/>
          </p:cNvPicPr>
          <p:nvPr/>
        </p:nvPicPr>
        <p:blipFill>
          <a:blip r:embed="rId5"/>
          <a:stretch>
            <a:fillRect/>
          </a:stretch>
        </p:blipFill>
        <p:spPr>
          <a:xfrm>
            <a:off x="6209725" y="3184632"/>
            <a:ext cx="2093419" cy="1504061"/>
          </a:xfrm>
          <a:prstGeom prst="rect">
            <a:avLst/>
          </a:prstGeom>
        </p:spPr>
      </p:pic>
      <p:pic>
        <p:nvPicPr>
          <p:cNvPr id="16" name="Picture 15"/>
          <p:cNvPicPr>
            <a:picLocks noChangeAspect="1"/>
          </p:cNvPicPr>
          <p:nvPr/>
        </p:nvPicPr>
        <p:blipFill>
          <a:blip r:embed="rId6"/>
          <a:stretch>
            <a:fillRect/>
          </a:stretch>
        </p:blipFill>
        <p:spPr>
          <a:xfrm>
            <a:off x="6209725" y="4988818"/>
            <a:ext cx="2093419" cy="1504061"/>
          </a:xfrm>
          <a:prstGeom prst="rect">
            <a:avLst/>
          </a:prstGeom>
        </p:spPr>
      </p:pic>
      <p:pic>
        <p:nvPicPr>
          <p:cNvPr id="17" name="Picture 16"/>
          <p:cNvPicPr>
            <a:picLocks noChangeAspect="1"/>
          </p:cNvPicPr>
          <p:nvPr/>
        </p:nvPicPr>
        <p:blipFill>
          <a:blip r:embed="rId7"/>
          <a:stretch>
            <a:fillRect/>
          </a:stretch>
        </p:blipFill>
        <p:spPr>
          <a:xfrm>
            <a:off x="3287594" y="4988819"/>
            <a:ext cx="2093419" cy="1504061"/>
          </a:xfrm>
          <a:prstGeom prst="rect">
            <a:avLst/>
          </a:prstGeom>
        </p:spPr>
      </p:pic>
      <p:pic>
        <p:nvPicPr>
          <p:cNvPr id="18" name="Picture 17">
            <a:extLst>
              <a:ext uri="{FF2B5EF4-FFF2-40B4-BE49-F238E27FC236}">
                <a16:creationId xmlns:a16="http://schemas.microsoft.com/office/drawing/2014/main" id="{4F825A9E-26D0-4A03-9DAB-36801D53EA20}"/>
              </a:ext>
            </a:extLst>
          </p:cNvPr>
          <p:cNvPicPr>
            <a:picLocks noChangeAspect="1"/>
          </p:cNvPicPr>
          <p:nvPr/>
        </p:nvPicPr>
        <p:blipFill>
          <a:blip r:embed="rId8"/>
          <a:stretch>
            <a:fillRect/>
          </a:stretch>
        </p:blipFill>
        <p:spPr>
          <a:xfrm>
            <a:off x="555650" y="4988819"/>
            <a:ext cx="2093422" cy="1504063"/>
          </a:xfrm>
          <a:prstGeom prst="rect">
            <a:avLst/>
          </a:prstGeom>
        </p:spPr>
      </p:pic>
      <p:pic>
        <p:nvPicPr>
          <p:cNvPr id="19" name="Picture 18">
            <a:extLst>
              <a:ext uri="{FF2B5EF4-FFF2-40B4-BE49-F238E27FC236}">
                <a16:creationId xmlns:a16="http://schemas.microsoft.com/office/drawing/2014/main" id="{DBF6FEF2-AE31-4A33-AC27-46384655FFC4}"/>
              </a:ext>
            </a:extLst>
          </p:cNvPr>
          <p:cNvPicPr>
            <a:picLocks noChangeAspect="1"/>
          </p:cNvPicPr>
          <p:nvPr/>
        </p:nvPicPr>
        <p:blipFill>
          <a:blip r:embed="rId9"/>
          <a:stretch>
            <a:fillRect/>
          </a:stretch>
        </p:blipFill>
        <p:spPr>
          <a:xfrm>
            <a:off x="3287594" y="3184632"/>
            <a:ext cx="2267576" cy="1629189"/>
          </a:xfrm>
          <a:prstGeom prst="rect">
            <a:avLst/>
          </a:prstGeom>
        </p:spPr>
      </p:pic>
      <p:pic>
        <p:nvPicPr>
          <p:cNvPr id="20" name="Picture 19">
            <a:extLst>
              <a:ext uri="{FF2B5EF4-FFF2-40B4-BE49-F238E27FC236}">
                <a16:creationId xmlns:a16="http://schemas.microsoft.com/office/drawing/2014/main" id="{EB9B9E2C-6FCC-4518-BFAA-BF25C89DC0B6}"/>
              </a:ext>
            </a:extLst>
          </p:cNvPr>
          <p:cNvPicPr>
            <a:picLocks noChangeAspect="1"/>
          </p:cNvPicPr>
          <p:nvPr/>
        </p:nvPicPr>
        <p:blipFill>
          <a:blip r:embed="rId10"/>
          <a:stretch>
            <a:fillRect/>
          </a:stretch>
        </p:blipFill>
        <p:spPr>
          <a:xfrm>
            <a:off x="555656" y="3138799"/>
            <a:ext cx="2267576" cy="1629189"/>
          </a:xfrm>
          <a:prstGeom prst="rect">
            <a:avLst/>
          </a:prstGeom>
        </p:spPr>
      </p:pic>
    </p:spTree>
    <p:extLst>
      <p:ext uri="{BB962C8B-B14F-4D97-AF65-F5344CB8AC3E}">
        <p14:creationId xmlns:p14="http://schemas.microsoft.com/office/powerpoint/2010/main" val="109434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601EAF13-DB04-4695-BC1D-E6854678DA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10" name="Rectangle 9">
            <a:extLst>
              <a:ext uri="{FF2B5EF4-FFF2-40B4-BE49-F238E27FC236}">
                <a16:creationId xmlns:a16="http://schemas.microsoft.com/office/drawing/2014/main" id="{F40835D5-CE3F-47CA-99A2-073AC505B509}"/>
              </a:ext>
            </a:extLst>
          </p:cNvPr>
          <p:cNvSpPr/>
          <p:nvPr/>
        </p:nvSpPr>
        <p:spPr>
          <a:xfrm>
            <a:off x="330200" y="1405720"/>
            <a:ext cx="8483600" cy="5213444"/>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B8433E9-AEB2-44C9-B532-284B062509CA}"/>
              </a:ext>
            </a:extLst>
          </p:cNvPr>
          <p:cNvSpPr>
            <a:spLocks noGrp="1"/>
          </p:cNvSpPr>
          <p:nvPr>
            <p:ph type="body" idx="1"/>
          </p:nvPr>
        </p:nvSpPr>
        <p:spPr>
          <a:xfrm>
            <a:off x="347472" y="1454786"/>
            <a:ext cx="3645408" cy="639762"/>
          </a:xfrm>
        </p:spPr>
        <p:txBody>
          <a:bodyPr/>
          <a:lstStyle/>
          <a:p>
            <a:r>
              <a:rPr lang="en-US" sz="2800" dirty="0">
                <a:solidFill>
                  <a:schemeClr val="bg1"/>
                </a:solidFill>
                <a:latin typeface="Franklin Gothic Medium" panose="020B0603020102020204" pitchFamily="34" charset="0"/>
              </a:rPr>
              <a:t>Co-op/group purchase</a:t>
            </a:r>
          </a:p>
        </p:txBody>
      </p:sp>
      <p:sp>
        <p:nvSpPr>
          <p:cNvPr id="3" name="Content Placeholder 2">
            <a:extLst>
              <a:ext uri="{FF2B5EF4-FFF2-40B4-BE49-F238E27FC236}">
                <a16:creationId xmlns:a16="http://schemas.microsoft.com/office/drawing/2014/main" id="{ECC6E979-D922-4B6D-BA86-0483C9399ED4}"/>
              </a:ext>
            </a:extLst>
          </p:cNvPr>
          <p:cNvSpPr>
            <a:spLocks noGrp="1"/>
          </p:cNvSpPr>
          <p:nvPr>
            <p:ph sz="half" idx="2"/>
          </p:nvPr>
        </p:nvSpPr>
        <p:spPr>
          <a:xfrm>
            <a:off x="347472" y="2126107"/>
            <a:ext cx="4040188" cy="3951288"/>
          </a:xfrm>
        </p:spPr>
        <p:txBody>
          <a:bodyPr/>
          <a:lstStyle/>
          <a:p>
            <a:r>
              <a:rPr lang="en-US" dirty="0">
                <a:solidFill>
                  <a:schemeClr val="bg1"/>
                </a:solidFill>
                <a:latin typeface="Franklin Gothic Medium" panose="020B0603020102020204" pitchFamily="34" charset="0"/>
              </a:rPr>
              <a:t>50 – 100 neighbors</a:t>
            </a:r>
          </a:p>
          <a:p>
            <a:r>
              <a:rPr lang="en-US" dirty="0">
                <a:solidFill>
                  <a:schemeClr val="bg1"/>
                </a:solidFill>
                <a:latin typeface="Franklin Gothic Medium" panose="020B0603020102020204" pitchFamily="34" charset="0"/>
              </a:rPr>
              <a:t>Group decision process</a:t>
            </a:r>
          </a:p>
          <a:p>
            <a:r>
              <a:rPr lang="en-US" dirty="0">
                <a:solidFill>
                  <a:schemeClr val="bg1"/>
                </a:solidFill>
                <a:latin typeface="Franklin Gothic Medium" panose="020B0603020102020204" pitchFamily="34" charset="0"/>
              </a:rPr>
              <a:t>6-8 month process</a:t>
            </a:r>
          </a:p>
          <a:p>
            <a:r>
              <a:rPr lang="en-US" dirty="0">
                <a:solidFill>
                  <a:schemeClr val="bg1"/>
                </a:solidFill>
                <a:latin typeface="Franklin Gothic Medium" panose="020B0603020102020204" pitchFamily="34" charset="0"/>
              </a:rPr>
              <a:t>Bulk negotiation for best pricing</a:t>
            </a:r>
          </a:p>
          <a:p>
            <a:r>
              <a:rPr lang="en-US" dirty="0">
                <a:solidFill>
                  <a:schemeClr val="bg1"/>
                </a:solidFill>
                <a:latin typeface="Franklin Gothic Medium" panose="020B0603020102020204" pitchFamily="34" charset="0"/>
              </a:rPr>
              <a:t>Sign individual contract</a:t>
            </a:r>
          </a:p>
        </p:txBody>
      </p:sp>
      <p:sp>
        <p:nvSpPr>
          <p:cNvPr id="5" name="Text Placeholder 4">
            <a:extLst>
              <a:ext uri="{FF2B5EF4-FFF2-40B4-BE49-F238E27FC236}">
                <a16:creationId xmlns:a16="http://schemas.microsoft.com/office/drawing/2014/main" id="{251DB86D-393F-440F-BC3E-6D4B38239903}"/>
              </a:ext>
            </a:extLst>
          </p:cNvPr>
          <p:cNvSpPr>
            <a:spLocks noGrp="1"/>
          </p:cNvSpPr>
          <p:nvPr>
            <p:ph type="body" sz="quarter" idx="3"/>
          </p:nvPr>
        </p:nvSpPr>
        <p:spPr>
          <a:xfrm>
            <a:off x="4736690" y="1454786"/>
            <a:ext cx="2959734" cy="639762"/>
          </a:xfrm>
        </p:spPr>
        <p:txBody>
          <a:bodyPr/>
          <a:lstStyle/>
          <a:p>
            <a:r>
              <a:rPr lang="en-US" sz="2800" dirty="0">
                <a:solidFill>
                  <a:schemeClr val="bg1"/>
                </a:solidFill>
                <a:latin typeface="Franklin Gothic Medium" panose="020B0603020102020204" pitchFamily="34" charset="0"/>
              </a:rPr>
              <a:t>Individual Support</a:t>
            </a:r>
          </a:p>
        </p:txBody>
      </p:sp>
      <p:sp>
        <p:nvSpPr>
          <p:cNvPr id="7" name="Content Placeholder 6">
            <a:extLst>
              <a:ext uri="{FF2B5EF4-FFF2-40B4-BE49-F238E27FC236}">
                <a16:creationId xmlns:a16="http://schemas.microsoft.com/office/drawing/2014/main" id="{B03E34BD-A460-47DF-A193-76A18B216590}"/>
              </a:ext>
            </a:extLst>
          </p:cNvPr>
          <p:cNvSpPr>
            <a:spLocks noGrp="1"/>
          </p:cNvSpPr>
          <p:nvPr>
            <p:ph sz="quarter" idx="4"/>
          </p:nvPr>
        </p:nvSpPr>
        <p:spPr>
          <a:xfrm>
            <a:off x="4717861" y="2094548"/>
            <a:ext cx="3921136" cy="3052445"/>
          </a:xfrm>
        </p:spPr>
        <p:txBody>
          <a:bodyPr/>
          <a:lstStyle/>
          <a:p>
            <a:r>
              <a:rPr lang="en-US" dirty="0">
                <a:solidFill>
                  <a:schemeClr val="bg1"/>
                </a:solidFill>
                <a:latin typeface="Franklin Gothic Medium" panose="020B0603020102020204" pitchFamily="34" charset="0"/>
              </a:rPr>
              <a:t>Help reviewing up to 3 proposals</a:t>
            </a:r>
          </a:p>
          <a:p>
            <a:r>
              <a:rPr lang="en-US" dirty="0">
                <a:solidFill>
                  <a:schemeClr val="bg1"/>
                </a:solidFill>
                <a:latin typeface="Franklin Gothic Medium" panose="020B0603020102020204" pitchFamily="34" charset="0"/>
              </a:rPr>
              <a:t>Negotiate your own deal</a:t>
            </a:r>
          </a:p>
          <a:p>
            <a:r>
              <a:rPr lang="en-US" dirty="0">
                <a:solidFill>
                  <a:schemeClr val="bg1"/>
                </a:solidFill>
                <a:latin typeface="Franklin Gothic Medium" panose="020B0603020102020204" pitchFamily="34" charset="0"/>
              </a:rPr>
              <a:t>Can be faster timeline</a:t>
            </a:r>
          </a:p>
          <a:p>
            <a:r>
              <a:rPr lang="en-US" dirty="0">
                <a:solidFill>
                  <a:schemeClr val="bg1"/>
                </a:solidFill>
                <a:latin typeface="Franklin Gothic Medium" panose="020B0603020102020204" pitchFamily="34" charset="0"/>
              </a:rPr>
              <a:t>Ongoing advice &amp; </a:t>
            </a:r>
            <a:br>
              <a:rPr lang="en-US" dirty="0">
                <a:solidFill>
                  <a:schemeClr val="bg1"/>
                </a:solidFill>
                <a:latin typeface="Franklin Gothic Medium" panose="020B0603020102020204" pitchFamily="34" charset="0"/>
              </a:rPr>
            </a:br>
            <a:r>
              <a:rPr lang="en-US" dirty="0">
                <a:solidFill>
                  <a:schemeClr val="bg1"/>
                </a:solidFill>
                <a:latin typeface="Franklin Gothic Medium" panose="020B0603020102020204" pitchFamily="34" charset="0"/>
              </a:rPr>
              <a:t>assistance (post install)</a:t>
            </a:r>
          </a:p>
          <a:p>
            <a:r>
              <a:rPr lang="en-US" dirty="0">
                <a:solidFill>
                  <a:schemeClr val="bg1"/>
                </a:solidFill>
                <a:latin typeface="Franklin Gothic Medium" panose="020B0603020102020204" pitchFamily="34" charset="0"/>
              </a:rPr>
              <a:t>$85 annual membership</a:t>
            </a:r>
          </a:p>
        </p:txBody>
      </p:sp>
      <p:sp>
        <p:nvSpPr>
          <p:cNvPr id="8" name="Text Placeholder 7">
            <a:extLst>
              <a:ext uri="{FF2B5EF4-FFF2-40B4-BE49-F238E27FC236}">
                <a16:creationId xmlns:a16="http://schemas.microsoft.com/office/drawing/2014/main" id="{ADA9ABB5-22FA-4DF1-B1F9-2915AA443B7F}"/>
              </a:ext>
            </a:extLst>
          </p:cNvPr>
          <p:cNvSpPr>
            <a:spLocks noGrp="1"/>
          </p:cNvSpPr>
          <p:nvPr>
            <p:ph type="body" sz="quarter" idx="13"/>
          </p:nvPr>
        </p:nvSpPr>
        <p:spPr>
          <a:xfrm>
            <a:off x="0" y="259080"/>
            <a:ext cx="9144000" cy="861060"/>
          </a:xfrm>
        </p:spPr>
        <p:txBody>
          <a:bodyPr/>
          <a:lstStyle/>
          <a:p>
            <a:pPr algn="ctr"/>
            <a:r>
              <a:rPr lang="en-US" sz="5400" dirty="0">
                <a:latin typeface="Franklin Gothic Medium" panose="020B0603020102020204" pitchFamily="34" charset="0"/>
              </a:rPr>
              <a:t>How we help you go solar </a:t>
            </a:r>
          </a:p>
        </p:txBody>
      </p:sp>
    </p:spTree>
    <p:extLst>
      <p:ext uri="{BB962C8B-B14F-4D97-AF65-F5344CB8AC3E}">
        <p14:creationId xmlns:p14="http://schemas.microsoft.com/office/powerpoint/2010/main" val="128139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Subtitle 2"/>
          <p:cNvSpPr txBox="1">
            <a:spLocks/>
          </p:cNvSpPr>
          <p:nvPr/>
        </p:nvSpPr>
        <p:spPr>
          <a:xfrm>
            <a:off x="272142" y="1869409"/>
            <a:ext cx="8483600" cy="87947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Presentation in three parts:</a:t>
            </a:r>
          </a:p>
          <a:p>
            <a:pPr algn="ctr">
              <a:lnSpc>
                <a:spcPct val="80000"/>
              </a:lnSpc>
            </a:pPr>
            <a:endParaRPr lang="en-US" sz="4000" b="1" dirty="0">
              <a:solidFill>
                <a:schemeClr val="bg1"/>
              </a:solidFill>
              <a:latin typeface="Calibri"/>
              <a:cs typeface="Calibri"/>
            </a:endParaRPr>
          </a:p>
        </p:txBody>
      </p:sp>
      <p:sp>
        <p:nvSpPr>
          <p:cNvPr id="3" name="TextBox 2"/>
          <p:cNvSpPr txBox="1"/>
          <p:nvPr/>
        </p:nvSpPr>
        <p:spPr>
          <a:xfrm>
            <a:off x="1895622" y="2719520"/>
            <a:ext cx="5673348" cy="3026470"/>
          </a:xfrm>
          <a:prstGeom prst="rect">
            <a:avLst/>
          </a:prstGeom>
          <a:noFill/>
        </p:spPr>
        <p:txBody>
          <a:bodyPr wrap="none" rtlCol="0">
            <a:spAutoFit/>
          </a:bodyPr>
          <a:lstStyle/>
          <a:p>
            <a:pPr marL="742950" indent="-742950">
              <a:lnSpc>
                <a:spcPct val="120000"/>
              </a:lnSpc>
              <a:buFont typeface="+mj-lt"/>
              <a:buAutoNum type="arabicPeriod"/>
            </a:pPr>
            <a:r>
              <a:rPr lang="en-US" sz="4000" dirty="0">
                <a:solidFill>
                  <a:schemeClr val="bg1"/>
                </a:solidFill>
                <a:cs typeface="Calibri"/>
              </a:rPr>
              <a:t>Solar technology</a:t>
            </a:r>
          </a:p>
          <a:p>
            <a:pPr marL="742950" indent="-742950">
              <a:lnSpc>
                <a:spcPct val="120000"/>
              </a:lnSpc>
              <a:buFont typeface="+mj-lt"/>
              <a:buAutoNum type="arabicPeriod"/>
            </a:pPr>
            <a:r>
              <a:rPr lang="en-US" sz="4000" dirty="0">
                <a:solidFill>
                  <a:schemeClr val="bg1"/>
                </a:solidFill>
                <a:cs typeface="Calibri"/>
              </a:rPr>
              <a:t>How solar co-ops work</a:t>
            </a:r>
          </a:p>
          <a:p>
            <a:pPr marL="742950" indent="-742950">
              <a:lnSpc>
                <a:spcPct val="120000"/>
              </a:lnSpc>
              <a:buFont typeface="+mj-lt"/>
              <a:buAutoNum type="arabicPeriod"/>
            </a:pPr>
            <a:r>
              <a:rPr lang="en-US" sz="4000" dirty="0">
                <a:solidFill>
                  <a:schemeClr val="bg1"/>
                </a:solidFill>
                <a:cs typeface="Calibri"/>
              </a:rPr>
              <a:t>Solar economics</a:t>
            </a:r>
          </a:p>
          <a:p>
            <a:pPr>
              <a:lnSpc>
                <a:spcPct val="120000"/>
              </a:lnSpc>
            </a:pPr>
            <a:endParaRPr lang="en-US" sz="4000" dirty="0"/>
          </a:p>
        </p:txBody>
      </p:sp>
    </p:spTree>
    <p:extLst>
      <p:ext uri="{BB962C8B-B14F-4D97-AF65-F5344CB8AC3E}">
        <p14:creationId xmlns:p14="http://schemas.microsoft.com/office/powerpoint/2010/main" val="2197002855"/>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435993" y="2787725"/>
            <a:ext cx="8483600" cy="898525"/>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Part 1: Solar technology</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3584817983"/>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040" t="8717" b="4778"/>
          <a:stretch/>
        </p:blipFill>
        <p:spPr bwMode="auto">
          <a:xfrm>
            <a:off x="762579" y="3509603"/>
            <a:ext cx="3876458" cy="2827103"/>
          </a:xfrm>
          <a:prstGeom prst="rect">
            <a:avLst/>
          </a:prstGeom>
          <a:ln>
            <a:noFill/>
          </a:ln>
          <a:effectLst>
            <a:outerShdw blurRad="292100" dist="139700" dir="2700000" algn="tl" rotWithShape="0">
              <a:srgbClr val="333333">
                <a:alpha val="65000"/>
              </a:srgbClr>
            </a:outerShdw>
          </a:effectLst>
        </p:spPr>
      </p:pic>
      <p:pic>
        <p:nvPicPr>
          <p:cNvPr id="5" name="Picture 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63452" y="3957453"/>
            <a:ext cx="3769470" cy="2827103"/>
          </a:xfrm>
          <a:prstGeom prst="rect">
            <a:avLst/>
          </a:prstGeom>
          <a:ln>
            <a:noFill/>
          </a:ln>
          <a:effectLst>
            <a:outerShdw blurRad="292100" dist="139700" dir="2700000" algn="tl" rotWithShape="0">
              <a:srgbClr val="333333">
                <a:alpha val="65000"/>
              </a:srgbClr>
            </a:outerShdw>
          </a:effectLst>
        </p:spPr>
      </p:pic>
      <p:sp>
        <p:nvSpPr>
          <p:cNvPr id="11" name="Subtitle 2"/>
          <p:cNvSpPr>
            <a:spLocks noGrp="1"/>
          </p:cNvSpPr>
          <p:nvPr>
            <p:ph type="subTitle" idx="4294967295"/>
          </p:nvPr>
        </p:nvSpPr>
        <p:spPr>
          <a:xfrm>
            <a:off x="454950" y="285658"/>
            <a:ext cx="8269288" cy="696913"/>
          </a:xfrm>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sp>
        <p:nvSpPr>
          <p:cNvPr id="13" name="Subtitle 2"/>
          <p:cNvSpPr txBox="1">
            <a:spLocks/>
          </p:cNvSpPr>
          <p:nvPr/>
        </p:nvSpPr>
        <p:spPr>
          <a:xfrm>
            <a:off x="458092" y="1323453"/>
            <a:ext cx="8178801" cy="157709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tx1">
                    <a:lumMod val="50000"/>
                    <a:lumOff val="50000"/>
                  </a:schemeClr>
                </a:solidFill>
                <a:latin typeface="Calibri"/>
                <a:cs typeface="Calibri"/>
              </a:rPr>
              <a:t>How does a solar panel work?</a:t>
            </a:r>
          </a:p>
          <a:p>
            <a:pPr marL="342900" indent="-342900" algn="l">
              <a:buFont typeface="Arial"/>
              <a:buChar char="•"/>
            </a:pPr>
            <a:r>
              <a:rPr lang="en-US" sz="3000" dirty="0"/>
              <a:t>Solar photovoltaic (PV)</a:t>
            </a:r>
          </a:p>
          <a:p>
            <a:pPr marL="342900" indent="-342900" algn="l">
              <a:buFont typeface="Arial"/>
              <a:buChar char="•"/>
            </a:pPr>
            <a:r>
              <a:rPr lang="en-US" sz="3000" dirty="0"/>
              <a:t>Converts solar energy to electricity</a:t>
            </a:r>
          </a:p>
        </p:txBody>
      </p:sp>
      <p:pic>
        <p:nvPicPr>
          <p:cNvPr id="7" name="Picture 6">
            <a:extLst>
              <a:ext uri="{FF2B5EF4-FFF2-40B4-BE49-F238E27FC236}">
                <a16:creationId xmlns:a16="http://schemas.microsoft.com/office/drawing/2014/main" id="{DB6CE2CC-8E8E-4147-8A84-5984FD458394}"/>
              </a:ext>
            </a:extLst>
          </p:cNvPr>
          <p:cNvPicPr>
            <a:picLocks noChangeAspect="1"/>
          </p:cNvPicPr>
          <p:nvPr/>
        </p:nvPicPr>
        <p:blipFill>
          <a:blip r:embed="rId4"/>
          <a:stretch>
            <a:fillRect/>
          </a:stretch>
        </p:blipFill>
        <p:spPr>
          <a:xfrm>
            <a:off x="6839503" y="1396487"/>
            <a:ext cx="2093419" cy="1504061"/>
          </a:xfrm>
          <a:prstGeom prst="rect">
            <a:avLst/>
          </a:prstGeom>
        </p:spPr>
      </p:pic>
    </p:spTree>
    <p:extLst>
      <p:ext uri="{BB962C8B-B14F-4D97-AF65-F5344CB8AC3E}">
        <p14:creationId xmlns:p14="http://schemas.microsoft.com/office/powerpoint/2010/main" val="142115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solarpanel-manufacturer.com/picture/monocrystalline-solar-panels/solar-module.jpg"/>
          <p:cNvPicPr>
            <a:picLocks noChangeAspect="1" noChangeArrowheads="1"/>
          </p:cNvPicPr>
          <p:nvPr/>
        </p:nvPicPr>
        <p:blipFill>
          <a:blip r:embed="rId2"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972867" y="3118861"/>
            <a:ext cx="2393562" cy="2393562"/>
          </a:xfrm>
          <a:prstGeom prst="rect">
            <a:avLst/>
          </a:prstGeom>
          <a:noFill/>
          <a:scene3d>
            <a:camera prst="perspectiveRelaxedModerately"/>
            <a:lightRig rig="threePt" dir="t"/>
          </a:scene3d>
        </p:spPr>
      </p:pic>
      <p:sp>
        <p:nvSpPr>
          <p:cNvPr id="5" name="Line Callout 2 (No Border) 4"/>
          <p:cNvSpPr/>
          <p:nvPr/>
        </p:nvSpPr>
        <p:spPr bwMode="auto">
          <a:xfrm>
            <a:off x="2418580" y="3061657"/>
            <a:ext cx="1030712" cy="335099"/>
          </a:xfrm>
          <a:prstGeom prst="callout2">
            <a:avLst/>
          </a:prstGeom>
          <a:noFill/>
          <a:ln w="28575" cap="flat" cmpd="sng">
            <a:solidFill>
              <a:schemeClr val="bg2">
                <a:lumMod val="60000"/>
                <a:lumOff val="40000"/>
              </a:schemeClr>
            </a:solidFill>
            <a:prstDash val="solid"/>
            <a:round/>
            <a:headEnd type="none" w="med" len="med"/>
            <a:tailEnd type="none" w="med" len="med"/>
          </a:ln>
          <a:effectLst>
            <a:outerShdw blurRad="50800" dist="38100" dir="5400000" algn="t" rotWithShape="0">
              <a:prstClr val="black">
                <a:alpha val="40000"/>
              </a:prstClr>
            </a:outerShdw>
          </a:effectLst>
        </p:spPr>
        <p:txBody>
          <a:bodyPr rtlCol="0" anchor="ctr"/>
          <a:lstStyle/>
          <a:p>
            <a:pPr algn="ctr"/>
            <a:endParaRPr lang="en-US"/>
          </a:p>
        </p:txBody>
      </p:sp>
      <p:sp>
        <p:nvSpPr>
          <p:cNvPr id="6" name="TextBox 5"/>
          <p:cNvSpPr txBox="1"/>
          <p:nvPr/>
        </p:nvSpPr>
        <p:spPr>
          <a:xfrm>
            <a:off x="1945192" y="2876991"/>
            <a:ext cx="1327700"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Cell</a:t>
            </a:r>
            <a:endParaRPr lang="en-US" i="1" dirty="0">
              <a:solidFill>
                <a:schemeClr val="tx2">
                  <a:lumMod val="75000"/>
                </a:schemeClr>
              </a:solidFill>
              <a:latin typeface="Gill Sans MT" pitchFamily="34" charset="0"/>
            </a:endParaRPr>
          </a:p>
        </p:txBody>
      </p:sp>
      <p:sp>
        <p:nvSpPr>
          <p:cNvPr id="7" name="TextBox 6"/>
          <p:cNvSpPr txBox="1"/>
          <p:nvPr/>
        </p:nvSpPr>
        <p:spPr>
          <a:xfrm>
            <a:off x="4776912" y="4132871"/>
            <a:ext cx="99915" cy="369332"/>
          </a:xfrm>
          <a:prstGeom prst="rect">
            <a:avLst/>
          </a:prstGeom>
          <a:noFill/>
        </p:spPr>
        <p:txBody>
          <a:bodyPr wrap="square" rtlCol="0">
            <a:spAutoFit/>
          </a:bodyPr>
          <a:lstStyle/>
          <a:p>
            <a:endParaRPr lang="en-US" dirty="0"/>
          </a:p>
        </p:txBody>
      </p:sp>
      <p:sp>
        <p:nvSpPr>
          <p:cNvPr id="8" name="TextBox 7"/>
          <p:cNvSpPr txBox="1"/>
          <p:nvPr/>
        </p:nvSpPr>
        <p:spPr>
          <a:xfrm>
            <a:off x="746633" y="5329377"/>
            <a:ext cx="2791772"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Panel / Module</a:t>
            </a:r>
            <a:endParaRPr lang="en-US" i="1" dirty="0">
              <a:solidFill>
                <a:schemeClr val="tx2">
                  <a:lumMod val="75000"/>
                </a:schemeClr>
              </a:solidFill>
              <a:latin typeface="Gill Sans MT" pitchFamily="34" charset="0"/>
            </a:endParaRPr>
          </a:p>
        </p:txBody>
      </p:sp>
      <p:pic>
        <p:nvPicPr>
          <p:cNvPr id="9" name="Picture 8" descr="http://www.solarpanel-manufacturer.com/picture/monocrystalline-solar-panels/solar-module.jpg"/>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5286908" y="3541153"/>
            <a:ext cx="1639753" cy="1639753"/>
          </a:xfrm>
          <a:prstGeom prst="rect">
            <a:avLst/>
          </a:prstGeom>
          <a:noFill/>
          <a:scene3d>
            <a:camera prst="perspectiveRelaxedModerately"/>
            <a:lightRig rig="threePt" dir="t"/>
          </a:scene3d>
        </p:spPr>
      </p:pic>
      <p:pic>
        <p:nvPicPr>
          <p:cNvPr id="10" name="Picture 9" descr="http://www.solarpanel-manufacturer.com/picture/monocrystalline-solar-panels/solar-module.jpg"/>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3902686" y="3541153"/>
            <a:ext cx="1639753" cy="1639753"/>
          </a:xfrm>
          <a:prstGeom prst="rect">
            <a:avLst/>
          </a:prstGeom>
          <a:noFill/>
          <a:scene3d>
            <a:camera prst="perspectiveRelaxedModerately"/>
            <a:lightRig rig="threePt" dir="t"/>
          </a:scene3d>
        </p:spPr>
      </p:pic>
      <p:pic>
        <p:nvPicPr>
          <p:cNvPr id="11" name="Picture 10" descr="http://www.solarpanel-manufacturer.com/picture/monocrystalline-solar-panels/solar-module.jpg"/>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6732621" y="3541153"/>
            <a:ext cx="1639753" cy="1639753"/>
          </a:xfrm>
          <a:prstGeom prst="rect">
            <a:avLst/>
          </a:prstGeom>
          <a:noFill/>
          <a:scene3d>
            <a:camera prst="perspectiveRelaxedModerately"/>
            <a:lightRig rig="threePt" dir="t"/>
          </a:scene3d>
        </p:spPr>
      </p:pic>
      <p:sp>
        <p:nvSpPr>
          <p:cNvPr id="12" name="TextBox 11"/>
          <p:cNvSpPr txBox="1"/>
          <p:nvPr/>
        </p:nvSpPr>
        <p:spPr>
          <a:xfrm>
            <a:off x="4102872" y="5180906"/>
            <a:ext cx="4057140" cy="369332"/>
          </a:xfrm>
          <a:prstGeom prst="rect">
            <a:avLst/>
          </a:prstGeom>
          <a:noFill/>
        </p:spPr>
        <p:txBody>
          <a:bodyPr wrap="square" rtlCol="0">
            <a:spAutoFit/>
          </a:bodyPr>
          <a:lstStyle/>
          <a:p>
            <a:pPr algn="ctr"/>
            <a:r>
              <a:rPr lang="en-US" b="1" dirty="0">
                <a:solidFill>
                  <a:schemeClr val="tx2">
                    <a:lumMod val="75000"/>
                  </a:schemeClr>
                </a:solidFill>
                <a:latin typeface="Gill Sans MT" pitchFamily="34" charset="0"/>
              </a:rPr>
              <a:t>Solar Array</a:t>
            </a:r>
            <a:endParaRPr lang="en-US" i="1" dirty="0">
              <a:solidFill>
                <a:schemeClr val="tx2">
                  <a:lumMod val="75000"/>
                </a:schemeClr>
              </a:solidFill>
              <a:latin typeface="Gill Sans MT" pitchFamily="34" charset="0"/>
            </a:endParaRPr>
          </a:p>
        </p:txBody>
      </p:sp>
      <p:sp>
        <p:nvSpPr>
          <p:cNvPr id="15" name="Subtitle 2"/>
          <p:cNvSpPr txBox="1">
            <a:spLocks/>
          </p:cNvSpPr>
          <p:nvPr/>
        </p:nvSpPr>
        <p:spPr>
          <a:xfrm>
            <a:off x="663607" y="1399285"/>
            <a:ext cx="4703752" cy="157709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tx1">
                    <a:lumMod val="50000"/>
                    <a:lumOff val="50000"/>
                  </a:schemeClr>
                </a:solidFill>
                <a:latin typeface="Calibri"/>
                <a:cs typeface="Calibri"/>
              </a:rPr>
              <a:t>System components</a:t>
            </a:r>
          </a:p>
          <a:p>
            <a:pPr marL="342900" indent="-342900" algn="l">
              <a:buFont typeface="Arial"/>
              <a:buChar char="•"/>
            </a:pPr>
            <a:r>
              <a:rPr lang="en-US" sz="3000" dirty="0"/>
              <a:t>Panels</a:t>
            </a:r>
          </a:p>
        </p:txBody>
      </p:sp>
      <p:sp>
        <p:nvSpPr>
          <p:cNvPr id="14" name="Subtitle 2"/>
          <p:cNvSpPr>
            <a:spLocks noGrp="1"/>
          </p:cNvSpPr>
          <p:nvPr>
            <p:ph type="subTitle" idx="4294967295"/>
          </p:nvPr>
        </p:nvSpPr>
        <p:spPr>
          <a:prstGeom prst="rect">
            <a:avLst/>
          </a:prstGeom>
        </p:spPr>
        <p:txBody>
          <a:bodyPr>
            <a:noAutofit/>
          </a:bodyPr>
          <a:lstStyle/>
          <a:p>
            <a:pPr marL="0" indent="0" algn="ctr">
              <a:lnSpc>
                <a:spcPct val="80000"/>
              </a:lnSpc>
              <a:buNone/>
            </a:pPr>
            <a:r>
              <a:rPr lang="en-US" sz="4800" b="1" dirty="0">
                <a:solidFill>
                  <a:schemeClr val="bg1"/>
                </a:solidFill>
                <a:cs typeface="Calibri"/>
              </a:rPr>
              <a:t>Part 1: Solar technology</a:t>
            </a:r>
            <a:endParaRPr lang="en-US" sz="4000" dirty="0">
              <a:solidFill>
                <a:schemeClr val="bg1"/>
              </a:solidFill>
              <a:cs typeface="Calibri"/>
            </a:endParaRPr>
          </a:p>
        </p:txBody>
      </p:sp>
      <p:pic>
        <p:nvPicPr>
          <p:cNvPr id="13" name="Picture 2"/>
          <p:cNvPicPr>
            <a:picLocks noChangeAspect="1" noChangeArrowheads="1"/>
          </p:cNvPicPr>
          <p:nvPr/>
        </p:nvPicPr>
        <p:blipFill>
          <a:blip r:embed="rId4"/>
          <a:stretch>
            <a:fillRect/>
          </a:stretch>
        </p:blipFill>
        <p:spPr bwMode="auto">
          <a:xfrm>
            <a:off x="7420692" y="5319778"/>
            <a:ext cx="1500881" cy="150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45152"/>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1783</TotalTime>
  <Words>1824</Words>
  <Application>Microsoft Macintosh PowerPoint</Application>
  <PresentationFormat>On-screen Show (4:3)</PresentationFormat>
  <Paragraphs>243</Paragraphs>
  <Slides>35</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ＭＳ Ｐゴシック</vt:lpstr>
      <vt:lpstr>Arial</vt:lpstr>
      <vt:lpstr>Book Antiqua</vt:lpstr>
      <vt:lpstr>Calibri</vt:lpstr>
      <vt:lpstr>Courier New</vt:lpstr>
      <vt:lpstr>Franklin Gothic Book</vt:lpstr>
      <vt:lpstr>Franklin Gothic Medium</vt:lpstr>
      <vt:lpstr>Gill Sans MT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Co-op Information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Solar Co-op Information Session</vt:lpstr>
      <vt:lpstr>PowerPoint Presentation</vt:lpstr>
      <vt:lpstr>PowerPoint Presentation</vt:lpstr>
      <vt:lpstr>PowerPoint Presentation</vt:lpstr>
      <vt:lpstr>Solar Co-op Information Session</vt:lpstr>
      <vt:lpstr>PowerPoint Presentation</vt:lpstr>
      <vt:lpstr>PowerPoint Presentation</vt:lpstr>
      <vt:lpstr>PowerPoint Presentation</vt:lpstr>
      <vt:lpstr>PowerPoint Presentation</vt:lpstr>
    </vt:vector>
  </TitlesOfParts>
  <Company>TGG Brand Marketing + Design</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Munchmeyer</dc:creator>
  <cp:lastModifiedBy>Sam Polino</cp:lastModifiedBy>
  <cp:revision>140</cp:revision>
  <dcterms:created xsi:type="dcterms:W3CDTF">2016-10-14T17:05:10Z</dcterms:created>
  <dcterms:modified xsi:type="dcterms:W3CDTF">2018-02-22T19:18:32Z</dcterms:modified>
</cp:coreProperties>
</file>