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7" r:id="rId2"/>
    <p:sldId id="296" r:id="rId3"/>
    <p:sldId id="298" r:id="rId4"/>
    <p:sldId id="299" r:id="rId5"/>
    <p:sldId id="284" r:id="rId6"/>
    <p:sldId id="28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Polino" initials="SP" lastIdx="2" clrIdx="0">
    <p:extLst/>
  </p:cmAuthor>
  <p:cmAuthor id="2" name="Corey Ramsden" initials="CR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1" autoAdjust="0"/>
    <p:restoredTop sz="83282" autoAdjust="0"/>
  </p:normalViewPr>
  <p:slideViewPr>
    <p:cSldViewPr snapToGrid="0" snapToObjects="1">
      <p:cViewPr varScale="1">
        <p:scale>
          <a:sx n="101" d="100"/>
          <a:sy n="101" d="100"/>
        </p:scale>
        <p:origin x="72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355E3-282E-9747-8714-561B7F0954AB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9715B-EF10-354B-9A88-D9F0D6006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14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was designed</a:t>
            </a:r>
            <a:r>
              <a:rPr lang="en-US" baseline="0" dirty="0"/>
              <a:t> for the Maryland program. The majority of the slides are applicable broadly but there’s also some state-specific content during the presentation and at the end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9715B-EF10-354B-9A88-D9F0D60062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34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19064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61151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B146F-E7FE-0F4C-AF81-F740392D1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A0955-753B-A04E-A32E-8E33015B3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300B6-21D9-2144-A3D1-AE8278E96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D8AD-9587-E04B-92B9-CAE0B812C9A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709E2-0161-C448-BB41-AC43997FE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45260-AE7D-D649-90D9-1CFBE5C1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25D2-DFA0-D24A-BC1B-A9B3EBACE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71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73955-B6B5-F24B-9192-EABEC680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B0D3F-EE60-CC46-8383-5CD0B4CF9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E1C17-0B51-E04C-8347-B3A4E9660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D8AD-9587-E04B-92B9-CAE0B812C9A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ADCEE-8CD2-2948-99B2-859FAC8BC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F28AD-EC95-724E-A67A-AD8244541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25D2-DFA0-D24A-BC1B-A9B3EBACE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4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60F14E-A4EE-FA44-94F8-57FE618EA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4E7E66-6963-3A40-ADBD-B2BB90AE6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0ADA6-4C59-6A4F-A9B2-89A3B57E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D8AD-9587-E04B-92B9-CAE0B812C9A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975F8-4A91-6E4F-A3B0-288C03D95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9AFF1-3C8F-554A-97FD-E2DDF6993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25D2-DFA0-D24A-BC1B-A9B3EBACE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31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0052" y="6379148"/>
            <a:ext cx="6850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CD1AB25-08E9-874C-9D3D-BA6ED8204D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96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dobeStock_65254880.jpeg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2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259AC-F17E-0741-9F1E-F5B84806F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6966-7FAC-E945-A2EC-8E04B17BE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DBA13-03F5-9C44-A959-DCAA6605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D8AD-9587-E04B-92B9-CAE0B812C9A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E427D-CF5D-4443-A510-7CB5B435C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A0112-06AE-D84D-8B2C-5BE894358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25D2-DFA0-D24A-BC1B-A9B3EBACE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8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D9A02-87AA-C74A-8EAB-114EF774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F0006-7632-CA42-BD69-28F40150F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B42C7-62B6-644E-A2D3-612503A6C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D8AD-9587-E04B-92B9-CAE0B812C9A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F7388-70DE-D04C-8889-AFA675B22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656DE-70B3-204D-B1B7-123E9C303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25D2-DFA0-D24A-BC1B-A9B3EBACE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925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4BA6A-BEB9-7F40-A2B6-8993F7D74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5020D-F9A0-7C44-B415-4A0F42EF7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DAF0C2-9020-4848-A123-9322941B0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21F49F-072A-8940-B3D9-CB3C6B9A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D8AD-9587-E04B-92B9-CAE0B812C9A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CB163-AA88-1A45-B4C3-F1FDFBF7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AE75C-E0B0-5C4C-B5AB-1D39F43C7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25D2-DFA0-D24A-BC1B-A9B3EBACE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1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5359D-134B-BE49-B3DE-841AE6E2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54F59-8E43-A540-BAD9-C4244F6EB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1AAC7-B2A3-B64B-971F-7B69CA3C7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03EB5-9449-F341-8D0B-1D72893D1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2BBB9-F3F5-8542-B94D-59C137804E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64C4A2-B933-0E4E-9332-D0CAC7525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D8AD-9587-E04B-92B9-CAE0B812C9A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91464B-80EF-C34D-915B-179679E4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835810-5174-974B-9EBB-272FD4054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25D2-DFA0-D24A-BC1B-A9B3EBACE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9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3D699-BA1F-9A4A-B44D-B28D02B46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64184D-628B-204E-A643-69539C24D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D8AD-9587-E04B-92B9-CAE0B812C9A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2891E7-2E6F-EC4B-8C8A-5E5F80065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86BC9-B913-004F-8C58-88F40CA4C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25D2-DFA0-D24A-BC1B-A9B3EBACE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7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23FFF-11BC-C748-A07C-053BFED1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D8AD-9587-E04B-92B9-CAE0B812C9A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AD4692-6DED-6848-B1BD-0509098E5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055287-D610-1045-BC85-3F2D24623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25D2-DFA0-D24A-BC1B-A9B3EBACE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51610-C34E-C247-BC91-367C28360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A59CE-D58D-0147-9402-A8A780C24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1FADA-6823-7449-A174-363B5EFFD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E32A70-DB29-BC41-956C-805EA14A4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D8AD-9587-E04B-92B9-CAE0B812C9A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BEB8B-EDCF-1149-86AD-6038E260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4EB47-D413-9244-8F2F-A26DC3164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25D2-DFA0-D24A-BC1B-A9B3EBACE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0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60304-690F-8248-ADD2-4688D530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A07BDD-0B09-2749-8A33-B8019A7F6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44F29-5895-4D46-AF47-E0DC52361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BB6EA-84DA-E844-B132-48B2C125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4D8AD-9587-E04B-92B9-CAE0B812C9A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9D7BA-C135-414E-A9B0-A4751DAD1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655A5-57B8-F64F-9541-F7F531F13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625D2-DFA0-D24A-BC1B-A9B3EBACE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9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31986-E0A9-8740-B2E9-551FD0A9E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B7853-1E7C-C443-91AC-A9BAFA70B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BDCFA-D317-064A-942C-D67A9FA77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4D8AD-9587-E04B-92B9-CAE0B812C9A1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A49CB-217A-7D47-A1DE-6E12360D4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A56E2-70B6-1F4C-8017-B99313860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625D2-DFA0-D24A-BC1B-A9B3EBACE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5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13840" y="361079"/>
            <a:ext cx="3564320" cy="14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0A048E-FBB2-424D-83F6-C67E6D4AC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44589"/>
            <a:ext cx="4219575" cy="3321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30A0CC-3F18-4EFB-9403-3E272BA4F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575" y="3733800"/>
            <a:ext cx="3516942" cy="3132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5C8686-DFEC-46AF-A0DE-3E9E43D4A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9024" y="3544590"/>
            <a:ext cx="4752975" cy="3321928"/>
          </a:xfrm>
          <a:prstGeom prst="rect">
            <a:avLst/>
          </a:prstGeom>
        </p:spPr>
      </p:pic>
      <p:pic>
        <p:nvPicPr>
          <p:cNvPr id="8" name="Picture 7" descr="AdobeStock_65254880.jpeg"/>
          <p:cNvPicPr>
            <a:picLocks noChangeAspect="1"/>
          </p:cNvPicPr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41427"/>
            <a:ext cx="12192000" cy="1592373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4294967295"/>
          </p:nvPr>
        </p:nvSpPr>
        <p:spPr>
          <a:xfrm>
            <a:off x="0" y="2668289"/>
            <a:ext cx="11565467" cy="8763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bg1"/>
                </a:solidFill>
                <a:latin typeface="Calibri"/>
                <a:cs typeface="Calibri"/>
              </a:rPr>
              <a:t>Electric Vehicles Brownbag</a:t>
            </a:r>
          </a:p>
        </p:txBody>
      </p:sp>
    </p:spTree>
    <p:extLst>
      <p:ext uri="{BB962C8B-B14F-4D97-AF65-F5344CB8AC3E}">
        <p14:creationId xmlns:p14="http://schemas.microsoft.com/office/powerpoint/2010/main" val="77388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8149" y="350182"/>
            <a:ext cx="109251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FF"/>
                </a:solidFill>
              </a:rPr>
              <a:t>Why electrifying transportation is necessary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040FA-86C8-4DDF-BE72-45D84F6D3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587" y="1743075"/>
            <a:ext cx="6867525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1025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F7AF15CC-804B-4A94-9738-3F9A34C89238}"/>
              </a:ext>
            </a:extLst>
          </p:cNvPr>
          <p:cNvSpPr txBox="1"/>
          <p:nvPr/>
        </p:nvSpPr>
        <p:spPr>
          <a:xfrm>
            <a:off x="8010524" y="1035982"/>
            <a:ext cx="44481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FF"/>
                </a:solidFill>
              </a:rPr>
              <a:t>Roughly 80 “public” chargers now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FF"/>
                </a:solidFill>
              </a:rPr>
              <a:t>EV growth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FF"/>
                </a:solidFill>
              </a:rPr>
              <a:t>Future charging needs</a:t>
            </a:r>
            <a:br>
              <a:rPr lang="en-US" sz="2400" b="1" dirty="0">
                <a:solidFill>
                  <a:srgbClr val="FFFFFF"/>
                </a:solidFill>
              </a:rPr>
            </a:br>
            <a:br>
              <a:rPr lang="en-US" sz="2400" b="1" dirty="0">
                <a:solidFill>
                  <a:srgbClr val="FFFFFF"/>
                </a:solidFill>
              </a:rPr>
            </a:b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F69BB9-B499-433B-8DF2-935F590D7820}"/>
              </a:ext>
            </a:extLst>
          </p:cNvPr>
          <p:cNvSpPr/>
          <p:nvPr/>
        </p:nvSpPr>
        <p:spPr>
          <a:xfrm>
            <a:off x="3981851" y="123825"/>
            <a:ext cx="1952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FFFFFF"/>
                </a:solidFill>
              </a:rPr>
              <a:t>EVs in DC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848B1CA9-0A0D-4AB9-865F-77429D59C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0" y="895350"/>
            <a:ext cx="8002220" cy="5895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FB028-2F40-4E03-80CE-A863C3E8EE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0" y="895350"/>
            <a:ext cx="1514475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56989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3029FF-B97F-459D-994C-202EF3586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25" y="888017"/>
            <a:ext cx="8963425" cy="58461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D67B141-6D8F-4B73-819D-F357EB02E4C2}"/>
              </a:ext>
            </a:extLst>
          </p:cNvPr>
          <p:cNvSpPr/>
          <p:nvPr/>
        </p:nvSpPr>
        <p:spPr>
          <a:xfrm>
            <a:off x="1095776" y="123825"/>
            <a:ext cx="10473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>
                <a:solidFill>
                  <a:srgbClr val="FFFFFF"/>
                </a:solidFill>
              </a:rPr>
              <a:t>The future of transportation electrification is exciting!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469B2-B9EC-400F-9DC1-234475D3E472}"/>
              </a:ext>
            </a:extLst>
          </p:cNvPr>
          <p:cNvSpPr txBox="1"/>
          <p:nvPr/>
        </p:nvSpPr>
        <p:spPr>
          <a:xfrm>
            <a:off x="9239250" y="1216957"/>
            <a:ext cx="32575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FF"/>
                </a:solidFill>
              </a:rPr>
              <a:t>EVs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FF"/>
                </a:solidFill>
              </a:rPr>
              <a:t>Buses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FF"/>
                </a:solidFill>
              </a:rPr>
              <a:t>AVs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FF"/>
                </a:solidFill>
              </a:rPr>
              <a:t>Ridesharing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b="1" dirty="0">
              <a:solidFill>
                <a:srgbClr val="FFFF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FF"/>
                </a:solidFill>
              </a:rPr>
              <a:t>Peak Oil?</a:t>
            </a:r>
            <a:br>
              <a:rPr lang="en-US" sz="2400" b="1" dirty="0">
                <a:solidFill>
                  <a:srgbClr val="FFFFFF"/>
                </a:solidFill>
              </a:rPr>
            </a:br>
            <a:br>
              <a:rPr lang="en-US" sz="2400" b="1" dirty="0">
                <a:solidFill>
                  <a:srgbClr val="FFFFFF"/>
                </a:solidFill>
              </a:rPr>
            </a:br>
            <a:endParaRPr lang="en-US" sz="2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28299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6CE3A0-78A6-4695-B180-10D2CA26F44E}"/>
              </a:ext>
            </a:extLst>
          </p:cNvPr>
          <p:cNvSpPr txBox="1"/>
          <p:nvPr/>
        </p:nvSpPr>
        <p:spPr>
          <a:xfrm>
            <a:off x="771526" y="293032"/>
            <a:ext cx="9801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FFFF"/>
                </a:solidFill>
              </a:rPr>
              <a:t>What is Solar United Neighbors doing and how can you get involved?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1BCCB1-07C7-4AE5-9F23-41B4BDB3EBF9}"/>
              </a:ext>
            </a:extLst>
          </p:cNvPr>
          <p:cNvSpPr txBox="1"/>
          <p:nvPr/>
        </p:nvSpPr>
        <p:spPr>
          <a:xfrm>
            <a:off x="1636959" y="2302807"/>
            <a:ext cx="9383465" cy="356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rgbClr val="FFFFFF"/>
                </a:solidFill>
              </a:rPr>
              <a:t>D.C. Policy</a:t>
            </a:r>
          </a:p>
          <a:p>
            <a:endParaRPr lang="en-US" sz="1600" b="1" dirty="0">
              <a:solidFill>
                <a:srgbClr val="FFFFFF"/>
              </a:solidFill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FF"/>
                </a:solidFill>
              </a:rPr>
              <a:t>Pepco EV Pilot Program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endParaRPr lang="en-US" sz="900" b="1" dirty="0">
              <a:solidFill>
                <a:srgbClr val="FFFFFF"/>
              </a:solidFill>
            </a:endParaRP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FFFFFF"/>
                </a:solidFill>
              </a:rPr>
              <a:t>City Charger Pilot (DDOT)</a:t>
            </a:r>
          </a:p>
          <a:p>
            <a:endParaRPr lang="en-US" sz="4500" b="1" dirty="0">
              <a:solidFill>
                <a:srgbClr val="FFFFFF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500" b="1" dirty="0">
                <a:solidFill>
                  <a:srgbClr val="FFFFFF"/>
                </a:solidFill>
              </a:rPr>
              <a:t>Arlington PV+EV Bulk Purchase</a:t>
            </a:r>
          </a:p>
        </p:txBody>
      </p:sp>
    </p:spTree>
    <p:extLst>
      <p:ext uri="{BB962C8B-B14F-4D97-AF65-F5344CB8AC3E}">
        <p14:creationId xmlns:p14="http://schemas.microsoft.com/office/powerpoint/2010/main" val="4251504356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8888B6-1209-4D90-A9A5-A9A698E2C7B2}"/>
              </a:ext>
            </a:extLst>
          </p:cNvPr>
          <p:cNvSpPr/>
          <p:nvPr/>
        </p:nvSpPr>
        <p:spPr>
          <a:xfrm>
            <a:off x="1924049" y="169977"/>
            <a:ext cx="104298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500" b="1" u="sng" dirty="0">
                <a:solidFill>
                  <a:srgbClr val="FFFFFF"/>
                </a:solidFill>
              </a:rPr>
              <a:t>Discussion, Questions, Comments?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016F7B8-7BB9-4172-BCE1-8AF61A51E2C3}"/>
              </a:ext>
            </a:extLst>
          </p:cNvPr>
          <p:cNvSpPr/>
          <p:nvPr/>
        </p:nvSpPr>
        <p:spPr>
          <a:xfrm>
            <a:off x="0" y="1039873"/>
            <a:ext cx="1282065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2400"/>
              </a:spcAft>
            </a:pPr>
            <a:r>
              <a:rPr lang="en-US" sz="4500" b="1" dirty="0">
                <a:solidFill>
                  <a:srgbClr val="FFFFFF"/>
                </a:solidFill>
              </a:rPr>
              <a:t>Are you interested in owning an EV?</a:t>
            </a:r>
          </a:p>
          <a:p>
            <a:pPr lvl="2">
              <a:spcAft>
                <a:spcPts val="2400"/>
              </a:spcAft>
            </a:pPr>
            <a:r>
              <a:rPr lang="en-US" sz="4500" b="1" dirty="0">
                <a:solidFill>
                  <a:srgbClr val="FFFFFF"/>
                </a:solidFill>
              </a:rPr>
              <a:t>Where do you think we need public charging?</a:t>
            </a:r>
          </a:p>
          <a:p>
            <a:pPr lvl="0">
              <a:spcAft>
                <a:spcPts val="2400"/>
              </a:spcAft>
            </a:pPr>
            <a:r>
              <a:rPr lang="en-US" sz="4500" b="1" dirty="0">
                <a:solidFill>
                  <a:srgbClr val="FFFFFF"/>
                </a:solidFill>
              </a:rPr>
              <a:t>What’s the right transportation mix?</a:t>
            </a:r>
          </a:p>
          <a:p>
            <a:pPr lvl="3">
              <a:spcAft>
                <a:spcPts val="2400"/>
              </a:spcAft>
            </a:pPr>
            <a:r>
              <a:rPr lang="en-US" sz="4500" b="1" dirty="0">
                <a:solidFill>
                  <a:srgbClr val="FFFFFF"/>
                </a:solidFill>
              </a:rPr>
              <a:t>What should the city government be doing?</a:t>
            </a:r>
          </a:p>
          <a:p>
            <a:pPr lvl="0">
              <a:spcAft>
                <a:spcPts val="2400"/>
              </a:spcAft>
            </a:pPr>
            <a:r>
              <a:rPr lang="en-US" sz="4500" b="1" dirty="0">
                <a:solidFill>
                  <a:srgbClr val="FFFFFF"/>
                </a:solidFill>
              </a:rPr>
              <a:t>What is the private sector’s role?</a:t>
            </a:r>
          </a:p>
          <a:p>
            <a:pPr lvl="2">
              <a:spcAft>
                <a:spcPts val="2400"/>
              </a:spcAft>
            </a:pPr>
            <a:r>
              <a:rPr lang="en-US" sz="4500" b="1" dirty="0">
                <a:solidFill>
                  <a:srgbClr val="FFFFFF"/>
                </a:solidFill>
              </a:rPr>
              <a:t>What if we set a zero emissions goal by 2040?</a:t>
            </a:r>
          </a:p>
        </p:txBody>
      </p:sp>
    </p:spTree>
    <p:extLst>
      <p:ext uri="{BB962C8B-B14F-4D97-AF65-F5344CB8AC3E}">
        <p14:creationId xmlns:p14="http://schemas.microsoft.com/office/powerpoint/2010/main" val="1350457102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157</Words>
  <Application>Microsoft Office PowerPoint</Application>
  <PresentationFormat>Widescreen</PresentationFormat>
  <Paragraphs>35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Carra Cheslin</dc:creator>
  <cp:lastModifiedBy>mbearzot</cp:lastModifiedBy>
  <cp:revision>301</cp:revision>
  <dcterms:created xsi:type="dcterms:W3CDTF">2018-01-22T16:06:37Z</dcterms:created>
  <dcterms:modified xsi:type="dcterms:W3CDTF">2018-04-13T21:45:34Z</dcterms:modified>
</cp:coreProperties>
</file>