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60" r:id="rId3"/>
    <p:sldId id="304" r:id="rId4"/>
    <p:sldId id="345" r:id="rId5"/>
    <p:sldId id="353" r:id="rId6"/>
    <p:sldId id="320" r:id="rId7"/>
    <p:sldId id="330" r:id="rId8"/>
    <p:sldId id="350" r:id="rId9"/>
    <p:sldId id="352" r:id="rId10"/>
    <p:sldId id="347" r:id="rId11"/>
    <p:sldId id="341" r:id="rId12"/>
    <p:sldId id="354" r:id="rId13"/>
    <p:sldId id="338" r:id="rId14"/>
    <p:sldId id="340" r:id="rId15"/>
    <p:sldId id="331" r:id="rId16"/>
    <p:sldId id="332" r:id="rId17"/>
    <p:sldId id="333" r:id="rId18"/>
    <p:sldId id="335" r:id="rId19"/>
    <p:sldId id="334" r:id="rId20"/>
    <p:sldId id="336" r:id="rId21"/>
    <p:sldId id="35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C43"/>
    <a:srgbClr val="B2B2B2"/>
    <a:srgbClr val="22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76" autoAdjust="0"/>
    <p:restoredTop sz="89343" autoAdjust="0"/>
  </p:normalViewPr>
  <p:slideViewPr>
    <p:cSldViewPr>
      <p:cViewPr>
        <p:scale>
          <a:sx n="100" d="100"/>
          <a:sy n="100" d="100"/>
        </p:scale>
        <p:origin x="-684" y="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818A6F2-DD5C-40E5-87F8-C2DF158C5A7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A4136BD-7B79-450C-81E8-22F777A14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2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What does an energy plan look like that maximizes DER?  And what would be needed to do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What does an energy plan look like that maximizes DER?  And what would be needed to do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E53C-7510-4BED-B356-2F69F5BFB6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5FF3-61FC-4D45-B141-5A43B152EC6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600" cy="154305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</a:rPr>
              <a:t>DECARBONIZATION &amp; </a:t>
            </a:r>
            <a:br>
              <a:rPr lang="en-US" sz="4200" b="1" dirty="0" smtClean="0">
                <a:solidFill>
                  <a:schemeClr val="accent1"/>
                </a:solidFill>
              </a:rPr>
            </a:br>
            <a:r>
              <a:rPr lang="en-US" sz="4200" b="1" dirty="0" smtClean="0">
                <a:solidFill>
                  <a:schemeClr val="accent1"/>
                </a:solidFill>
              </a:rPr>
              <a:t>GRID MODERNIZATION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365133"/>
            <a:ext cx="6858000" cy="1219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April 14, 2018, Solar Congress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Edward Yim, Energy Administration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733800"/>
            <a:ext cx="571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58" y="5257800"/>
            <a:ext cx="2567170" cy="7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828800" y="1190445"/>
            <a:ext cx="55122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DECARBONIZATION MEASURES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6264" y="4257356"/>
            <a:ext cx="7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8903" y="4257356"/>
            <a:ext cx="1510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TRANSPORTATION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5573" y="2334104"/>
            <a:ext cx="1211892" cy="1018696"/>
            <a:chOff x="1327150" y="2011206"/>
            <a:chExt cx="1211892" cy="1018696"/>
          </a:xfrm>
        </p:grpSpPr>
        <p:sp>
          <p:nvSpPr>
            <p:cNvPr id="19" name="Oval 18"/>
            <p:cNvSpPr/>
            <p:nvPr/>
          </p:nvSpPr>
          <p:spPr>
            <a:xfrm>
              <a:off x="1327150" y="2011206"/>
              <a:ext cx="1018696" cy="10186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7150" y="2340869"/>
              <a:ext cx="1211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Heat Pumps </a:t>
              </a:r>
            </a:p>
          </p:txBody>
        </p:sp>
      </p:grpSp>
      <p:pic>
        <p:nvPicPr>
          <p:cNvPr id="2050" name="Picture 2" descr="C:\Users\edward.yim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69" y="2209800"/>
            <a:ext cx="3232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71038" y="3741798"/>
            <a:ext cx="1091242" cy="1018696"/>
            <a:chOff x="1454150" y="3733800"/>
            <a:chExt cx="1091242" cy="1018696"/>
          </a:xfrm>
        </p:grpSpPr>
        <p:sp>
          <p:nvSpPr>
            <p:cNvPr id="20" name="Oval 19"/>
            <p:cNvSpPr/>
            <p:nvPr/>
          </p:nvSpPr>
          <p:spPr>
            <a:xfrm>
              <a:off x="1490423" y="3733800"/>
              <a:ext cx="1018696" cy="10186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54150" y="3989536"/>
              <a:ext cx="1091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Wastewater Thermal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45402" y="2308307"/>
            <a:ext cx="1211892" cy="1018696"/>
            <a:chOff x="1230552" y="2011206"/>
            <a:chExt cx="1211892" cy="1018696"/>
          </a:xfrm>
        </p:grpSpPr>
        <p:sp>
          <p:nvSpPr>
            <p:cNvPr id="24" name="Oval 23"/>
            <p:cNvSpPr/>
            <p:nvPr/>
          </p:nvSpPr>
          <p:spPr>
            <a:xfrm>
              <a:off x="1327150" y="2011206"/>
              <a:ext cx="1018696" cy="10186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30552" y="2258944"/>
              <a:ext cx="1211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Rooftop </a:t>
              </a:r>
              <a:b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Solar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9446" y="3729700"/>
            <a:ext cx="1211892" cy="1018696"/>
            <a:chOff x="6349446" y="3729700"/>
            <a:chExt cx="1211892" cy="1018696"/>
          </a:xfrm>
        </p:grpSpPr>
        <p:sp>
          <p:nvSpPr>
            <p:cNvPr id="28" name="Oval 27"/>
            <p:cNvSpPr/>
            <p:nvPr/>
          </p:nvSpPr>
          <p:spPr>
            <a:xfrm>
              <a:off x="6442000" y="3729700"/>
              <a:ext cx="1018696" cy="10186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9446" y="3997534"/>
              <a:ext cx="1211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Renewable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CHP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3194760" y="5299001"/>
            <a:ext cx="1018696" cy="1018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98162" y="5614465"/>
            <a:ext cx="121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Biomethane</a:t>
            </a: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15854" y="1044714"/>
            <a:ext cx="5512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Amount of Natural Gas Replacement: 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30 % of Base Load Assuming Highest Efficiency 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16200000">
            <a:off x="2544872" y="2660360"/>
            <a:ext cx="304800" cy="346000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6200000">
            <a:off x="2544869" y="4066048"/>
            <a:ext cx="304800" cy="346000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0800000">
            <a:off x="3564654" y="4953000"/>
            <a:ext cx="304800" cy="346000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>
            <a:off x="6116600" y="2670451"/>
            <a:ext cx="304800" cy="346000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>
            <a:off x="6116600" y="4086144"/>
            <a:ext cx="304800" cy="346000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83609" y="5299001"/>
            <a:ext cx="1018696" cy="1018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87011" y="5506743"/>
            <a:ext cx="121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District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</a:p>
        </p:txBody>
      </p:sp>
      <p:sp>
        <p:nvSpPr>
          <p:cNvPr id="42" name="Down Arrow 41"/>
          <p:cNvSpPr/>
          <p:nvPr/>
        </p:nvSpPr>
        <p:spPr>
          <a:xfrm rot="10800000">
            <a:off x="5140557" y="4941851"/>
            <a:ext cx="304800" cy="346000"/>
          </a:xfrm>
          <a:prstGeom prst="downArrow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8" name="AutoShape 4" descr="Image result for Icon for solar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air source heat pump clip art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Edward\Desktop\Mapdwell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25912"/>
            <a:ext cx="4601731" cy="45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81200" y="1173880"/>
            <a:ext cx="5257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MAPPING ENERGY POTENTIAL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8" name="AutoShape 4" descr="Image result for Icon for solar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air source heat pump clip art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1173880"/>
            <a:ext cx="472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HOSTING CAPACITY ISSUES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edward.yim\Desktop\capacity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42274"/>
            <a:ext cx="7924800" cy="35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6713" y="5156537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Potential Solutions Using AMI, Advanced Inverters and 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Battery Storage For Dynamic Feeder Load Management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905000" y="1173880"/>
            <a:ext cx="533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ZERO POTENTIAL ANALYSIS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8" name="AutoShape 4" descr="Image result for Icon for solar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air source heat pump clip art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Users\edward.yim\Desktop\GSHP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133773" cy="51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8" name="AutoShape 4" descr="Image result for Icon for solar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air source heat pump clip art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olar icon black and wh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Edward\Desktop\DC_Building_Cla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38" y="1425794"/>
            <a:ext cx="5693227" cy="49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05000" y="1173880"/>
            <a:ext cx="533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MAPPING ENERGY POTENTIAL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883464" y="1740658"/>
            <a:ext cx="1898037" cy="2948331"/>
            <a:chOff x="5883464" y="1740658"/>
            <a:chExt cx="1898037" cy="2948331"/>
          </a:xfrm>
        </p:grpSpPr>
        <p:cxnSp>
          <p:nvCxnSpPr>
            <p:cNvPr id="358" name="Straight Connector 357"/>
            <p:cNvCxnSpPr>
              <a:stCxn id="357" idx="2"/>
              <a:endCxn id="346" idx="2"/>
            </p:cNvCxnSpPr>
            <p:nvPr/>
          </p:nvCxnSpPr>
          <p:spPr>
            <a:xfrm flipH="1" flipV="1">
              <a:off x="5883464" y="2205395"/>
              <a:ext cx="1663466" cy="44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57" idx="2"/>
            </p:cNvCxnSpPr>
            <p:nvPr/>
          </p:nvCxnSpPr>
          <p:spPr>
            <a:xfrm flipH="1">
              <a:off x="7533595" y="2209800"/>
              <a:ext cx="13335" cy="247918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357" name="Picture 2" descr="Other Power Switch User Metr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359" y="1740658"/>
              <a:ext cx="469142" cy="46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3798058" y="1731152"/>
            <a:ext cx="822338" cy="2990824"/>
            <a:chOff x="3798058" y="1731152"/>
            <a:chExt cx="822338" cy="2990824"/>
          </a:xfrm>
        </p:grpSpPr>
        <p:grpSp>
          <p:nvGrpSpPr>
            <p:cNvPr id="35" name="Group 34"/>
            <p:cNvGrpSpPr/>
            <p:nvPr/>
          </p:nvGrpSpPr>
          <p:grpSpPr>
            <a:xfrm>
              <a:off x="4023036" y="2209800"/>
              <a:ext cx="597360" cy="2512176"/>
              <a:chOff x="4023036" y="2209800"/>
              <a:chExt cx="597360" cy="2512176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>
                <a:off x="4620395" y="2213380"/>
                <a:ext cx="0" cy="250859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4023036" y="2213381"/>
                <a:ext cx="0" cy="250859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flipH="1">
                <a:off x="4023036" y="2209800"/>
                <a:ext cx="597360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318" name="Picture 2" descr="Other Power Switch User Metr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058" y="1731152"/>
              <a:ext cx="469142" cy="46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2" name="Straight Connector 341"/>
          <p:cNvCxnSpPr/>
          <p:nvPr/>
        </p:nvCxnSpPr>
        <p:spPr>
          <a:xfrm>
            <a:off x="7281736" y="3496453"/>
            <a:ext cx="0" cy="168829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7756418" y="3498818"/>
            <a:ext cx="0" cy="168829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Connector 1058"/>
          <p:cNvCxnSpPr/>
          <p:nvPr/>
        </p:nvCxnSpPr>
        <p:spPr>
          <a:xfrm flipH="1">
            <a:off x="381001" y="4727401"/>
            <a:ext cx="792479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AutoShape 2" descr="Image result for clipart home black and white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lipart home black and white f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47432" y="3638380"/>
            <a:ext cx="744408" cy="1244409"/>
            <a:chOff x="0" y="0"/>
            <a:chExt cx="812541" cy="1664655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-426057" y="426057"/>
              <a:ext cx="1664655" cy="812541"/>
              <a:chOff x="-51169" y="-158"/>
              <a:chExt cx="1023196" cy="49974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51169" y="-158"/>
                <a:ext cx="1023196" cy="499745"/>
              </a:xfrm>
              <a:prstGeom prst="rect">
                <a:avLst/>
              </a:prstGeom>
              <a:solidFill>
                <a:srgbClr val="B2B2B2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5211" y="32380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1929" y="31063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8646" y="31063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1478" y="32337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9490" y="32337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6507" y="185190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1929" y="183894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9941" y="183873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52773" y="185169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09490" y="185169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85211" y="338021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1929" y="338021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8646" y="338000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1478" y="339295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09490" y="339295"/>
                <a:ext cx="132080" cy="128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16200000">
              <a:off x="227085" y="1377779"/>
              <a:ext cx="362166" cy="2094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978565" y="4386837"/>
            <a:ext cx="454645" cy="473187"/>
            <a:chOff x="12077" y="0"/>
            <a:chExt cx="460436" cy="477601"/>
          </a:xfrm>
        </p:grpSpPr>
        <p:grpSp>
          <p:nvGrpSpPr>
            <p:cNvPr id="241" name="Group 240"/>
            <p:cNvGrpSpPr/>
            <p:nvPr/>
          </p:nvGrpSpPr>
          <p:grpSpPr>
            <a:xfrm>
              <a:off x="54689" y="74377"/>
              <a:ext cx="368936" cy="403224"/>
              <a:chOff x="0" y="0"/>
              <a:chExt cx="369218" cy="40359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44" name="Rectangle 243"/>
              <p:cNvSpPr/>
              <p:nvPr/>
            </p:nvSpPr>
            <p:spPr>
              <a:xfrm>
                <a:off x="2188" y="135628"/>
                <a:ext cx="367030" cy="2679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245" name="Isosceles Triangle 244"/>
              <p:cNvSpPr/>
              <p:nvPr/>
            </p:nvSpPr>
            <p:spPr>
              <a:xfrm>
                <a:off x="0" y="0"/>
                <a:ext cx="367030" cy="1365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42" name="Straight Connector 241"/>
            <p:cNvCxnSpPr/>
            <p:nvPr/>
          </p:nvCxnSpPr>
          <p:spPr>
            <a:xfrm>
              <a:off x="227507" y="9414"/>
              <a:ext cx="245006" cy="1832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12077" y="0"/>
              <a:ext cx="259222" cy="1859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1803238" y="4396397"/>
            <a:ext cx="454645" cy="473187"/>
            <a:chOff x="12077" y="0"/>
            <a:chExt cx="460436" cy="477601"/>
          </a:xfrm>
        </p:grpSpPr>
        <p:grpSp>
          <p:nvGrpSpPr>
            <p:cNvPr id="247" name="Group 246"/>
            <p:cNvGrpSpPr/>
            <p:nvPr/>
          </p:nvGrpSpPr>
          <p:grpSpPr>
            <a:xfrm>
              <a:off x="54689" y="74377"/>
              <a:ext cx="368936" cy="403224"/>
              <a:chOff x="0" y="0"/>
              <a:chExt cx="369218" cy="40359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50" name="Rectangle 249"/>
              <p:cNvSpPr/>
              <p:nvPr/>
            </p:nvSpPr>
            <p:spPr>
              <a:xfrm>
                <a:off x="2188" y="135628"/>
                <a:ext cx="367030" cy="2679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251" name="Isosceles Triangle 250"/>
              <p:cNvSpPr/>
              <p:nvPr/>
            </p:nvSpPr>
            <p:spPr>
              <a:xfrm>
                <a:off x="0" y="0"/>
                <a:ext cx="367030" cy="1365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248" name="Straight Connector 247"/>
            <p:cNvCxnSpPr/>
            <p:nvPr/>
          </p:nvCxnSpPr>
          <p:spPr>
            <a:xfrm>
              <a:off x="227507" y="9414"/>
              <a:ext cx="245006" cy="18323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V="1">
              <a:off x="12077" y="0"/>
              <a:ext cx="259222" cy="1859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2" name="AutoShape 20" descr="Image result for fan icon vector f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AutoShape 22" descr="Image result for fan icon vector f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9" name="Picture 30" descr="F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98" y="4599659"/>
            <a:ext cx="211340" cy="2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30" descr="F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80" y="4612724"/>
            <a:ext cx="211340" cy="2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9" name="Group 288"/>
          <p:cNvGrpSpPr/>
          <p:nvPr/>
        </p:nvGrpSpPr>
        <p:grpSpPr>
          <a:xfrm>
            <a:off x="1753552" y="4049215"/>
            <a:ext cx="274989" cy="421979"/>
            <a:chOff x="1837177" y="3105226"/>
            <a:chExt cx="190625" cy="292520"/>
          </a:xfrm>
        </p:grpSpPr>
        <p:sp>
          <p:nvSpPr>
            <p:cNvPr id="290" name="Rectangle 289"/>
            <p:cNvSpPr/>
            <p:nvPr/>
          </p:nvSpPr>
          <p:spPr>
            <a:xfrm>
              <a:off x="1837177" y="3105226"/>
              <a:ext cx="190625" cy="1969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B2B2B2"/>
              </a:solidFill>
            </a:ln>
            <a:scene3d>
              <a:camera prst="orthographicFront">
                <a:rot lat="19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1854957" y="3124537"/>
              <a:ext cx="74883" cy="72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>
                <a:rot lat="19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1943807" y="3124537"/>
              <a:ext cx="74883" cy="72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>
                <a:rot lat="19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854957" y="3203712"/>
              <a:ext cx="74883" cy="72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>
                <a:rot lat="19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944542" y="3203712"/>
              <a:ext cx="74883" cy="72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>
                <a:rot lat="19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95" name="Straight Connector 294"/>
            <p:cNvCxnSpPr/>
            <p:nvPr/>
          </p:nvCxnSpPr>
          <p:spPr>
            <a:xfrm>
              <a:off x="1943807" y="3280712"/>
              <a:ext cx="0" cy="117034"/>
            </a:xfrm>
            <a:prstGeom prst="line">
              <a:avLst/>
            </a:prstGeom>
            <a:ln w="28575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9" name="Straight Connector 318"/>
          <p:cNvCxnSpPr/>
          <p:nvPr/>
        </p:nvCxnSpPr>
        <p:spPr>
          <a:xfrm>
            <a:off x="5654612" y="4146275"/>
            <a:ext cx="0" cy="168829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6129294" y="4148640"/>
            <a:ext cx="0" cy="168829"/>
          </a:xfrm>
          <a:prstGeom prst="line">
            <a:avLst/>
          </a:prstGeom>
          <a:ln w="285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/>
          <p:cNvGrpSpPr/>
          <p:nvPr/>
        </p:nvGrpSpPr>
        <p:grpSpPr>
          <a:xfrm>
            <a:off x="3663763" y="3464096"/>
            <a:ext cx="1102656" cy="2171772"/>
            <a:chOff x="2732154" y="3464096"/>
            <a:chExt cx="1102656" cy="2171772"/>
          </a:xfrm>
        </p:grpSpPr>
        <p:grpSp>
          <p:nvGrpSpPr>
            <p:cNvPr id="62" name="Group 61"/>
            <p:cNvGrpSpPr/>
            <p:nvPr/>
          </p:nvGrpSpPr>
          <p:grpSpPr>
            <a:xfrm>
              <a:off x="2794532" y="4386838"/>
              <a:ext cx="454414" cy="473185"/>
              <a:chOff x="3137" y="306888"/>
              <a:chExt cx="460435" cy="477601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5749" y="381265"/>
                <a:ext cx="368935" cy="403224"/>
                <a:chOff x="-8947" y="307173"/>
                <a:chExt cx="369217" cy="403598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-6760" y="442801"/>
                  <a:ext cx="367030" cy="2679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>
                  <a:off x="-8947" y="307173"/>
                  <a:ext cx="367030" cy="13652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6" name="Straight Connector 75"/>
              <p:cNvCxnSpPr/>
              <p:nvPr/>
            </p:nvCxnSpPr>
            <p:spPr>
              <a:xfrm>
                <a:off x="218565" y="316304"/>
                <a:ext cx="245007" cy="1832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3137" y="306888"/>
                <a:ext cx="259222" cy="18594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4" name="Picture 10" descr="Image result for ev charging icon f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456" y="3464096"/>
              <a:ext cx="403500" cy="40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1" name="Group 1040"/>
            <p:cNvGrpSpPr/>
            <p:nvPr/>
          </p:nvGrpSpPr>
          <p:grpSpPr>
            <a:xfrm>
              <a:off x="2989529" y="5052260"/>
              <a:ext cx="435269" cy="582808"/>
              <a:chOff x="1378583" y="2472955"/>
              <a:chExt cx="281478" cy="376888"/>
            </a:xfrm>
          </p:grpSpPr>
          <p:grpSp>
            <p:nvGrpSpPr>
              <p:cNvPr id="1039" name="Group 1038"/>
              <p:cNvGrpSpPr/>
              <p:nvPr/>
            </p:nvGrpSpPr>
            <p:grpSpPr>
              <a:xfrm>
                <a:off x="1390357" y="2472955"/>
                <a:ext cx="205928" cy="369009"/>
                <a:chOff x="1245878" y="2397223"/>
                <a:chExt cx="278122" cy="498377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524000" y="2511523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456608" y="2511523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1245878" y="2397223"/>
                  <a:ext cx="0" cy="4953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1386365" y="2514600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1318973" y="2514600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H="1">
                  <a:off x="1248731" y="2397223"/>
                  <a:ext cx="27526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0" name="Arc 1039"/>
              <p:cNvSpPr/>
              <p:nvPr/>
            </p:nvSpPr>
            <p:spPr>
              <a:xfrm rot="8210046">
                <a:off x="1378583" y="2773565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Arc 195"/>
              <p:cNvSpPr/>
              <p:nvPr/>
            </p:nvSpPr>
            <p:spPr>
              <a:xfrm rot="8210046">
                <a:off x="1482911" y="2777565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Arc 196"/>
              <p:cNvSpPr/>
              <p:nvPr/>
            </p:nvSpPr>
            <p:spPr>
              <a:xfrm rot="8210046">
                <a:off x="1584817" y="2773565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Arc 197"/>
              <p:cNvSpPr/>
              <p:nvPr/>
            </p:nvSpPr>
            <p:spPr>
              <a:xfrm rot="18900000">
                <a:off x="1430886" y="2555494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Arc 199"/>
              <p:cNvSpPr/>
              <p:nvPr/>
            </p:nvSpPr>
            <p:spPr>
              <a:xfrm rot="18900000">
                <a:off x="1530325" y="2555494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3100080" y="4386839"/>
              <a:ext cx="454414" cy="473185"/>
              <a:chOff x="3137" y="306888"/>
              <a:chExt cx="460435" cy="477601"/>
            </a:xfrm>
          </p:grpSpPr>
          <p:grpSp>
            <p:nvGrpSpPr>
              <p:cNvPr id="253" name="Group 252"/>
              <p:cNvGrpSpPr/>
              <p:nvPr/>
            </p:nvGrpSpPr>
            <p:grpSpPr>
              <a:xfrm>
                <a:off x="45749" y="381265"/>
                <a:ext cx="368935" cy="403224"/>
                <a:chOff x="-8947" y="307173"/>
                <a:chExt cx="369217" cy="403598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-6760" y="442801"/>
                  <a:ext cx="367030" cy="2679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Isosceles Triangle 256"/>
                <p:cNvSpPr/>
                <p:nvPr/>
              </p:nvSpPr>
              <p:spPr>
                <a:xfrm>
                  <a:off x="-8947" y="307173"/>
                  <a:ext cx="367030" cy="13652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54" name="Straight Connector 253"/>
              <p:cNvCxnSpPr/>
              <p:nvPr/>
            </p:nvCxnSpPr>
            <p:spPr>
              <a:xfrm>
                <a:off x="218565" y="316304"/>
                <a:ext cx="245007" cy="1832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3137" y="306888"/>
                <a:ext cx="259222" cy="18594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3380396" y="4386837"/>
              <a:ext cx="454414" cy="473185"/>
              <a:chOff x="3137" y="306888"/>
              <a:chExt cx="460435" cy="47760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45749" y="381265"/>
                <a:ext cx="368935" cy="403224"/>
                <a:chOff x="-8947" y="307173"/>
                <a:chExt cx="369217" cy="403598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264" name="Rectangle 263"/>
                <p:cNvSpPr/>
                <p:nvPr/>
              </p:nvSpPr>
              <p:spPr>
                <a:xfrm>
                  <a:off x="-6760" y="442801"/>
                  <a:ext cx="367030" cy="2679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Isosceles Triangle 264"/>
                <p:cNvSpPr/>
                <p:nvPr/>
              </p:nvSpPr>
              <p:spPr>
                <a:xfrm>
                  <a:off x="-8947" y="307173"/>
                  <a:ext cx="367030" cy="13652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62" name="Straight Connector 261"/>
              <p:cNvCxnSpPr/>
              <p:nvPr/>
            </p:nvCxnSpPr>
            <p:spPr>
              <a:xfrm>
                <a:off x="218565" y="316304"/>
                <a:ext cx="245007" cy="1832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V="1">
                <a:off x="3137" y="306888"/>
                <a:ext cx="259222" cy="18594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3311695" y="4853005"/>
              <a:ext cx="435269" cy="782863"/>
              <a:chOff x="1378583" y="2343584"/>
              <a:chExt cx="281478" cy="50625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1392469" y="2343584"/>
                <a:ext cx="255825" cy="498377"/>
                <a:chOff x="1248731" y="2222500"/>
                <a:chExt cx="345512" cy="673100"/>
              </a:xfrm>
            </p:grpSpPr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1594241" y="2222500"/>
                  <a:ext cx="2" cy="67002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1524000" y="2511523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1456608" y="2511523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1386365" y="2514600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1318973" y="2514600"/>
                  <a:ext cx="0" cy="381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>
                  <a:off x="1248731" y="2397223"/>
                  <a:ext cx="27526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1528075" y="2222500"/>
                  <a:ext cx="0" cy="17472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5" name="Arc 274"/>
              <p:cNvSpPr/>
              <p:nvPr/>
            </p:nvSpPr>
            <p:spPr>
              <a:xfrm rot="8210046">
                <a:off x="1378583" y="2773565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Arc 275"/>
              <p:cNvSpPr/>
              <p:nvPr/>
            </p:nvSpPr>
            <p:spPr>
              <a:xfrm rot="8210046">
                <a:off x="1482911" y="2777565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Arc 276"/>
              <p:cNvSpPr/>
              <p:nvPr/>
            </p:nvSpPr>
            <p:spPr>
              <a:xfrm rot="8210046">
                <a:off x="1584817" y="2773565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Arc 277"/>
              <p:cNvSpPr/>
              <p:nvPr/>
            </p:nvSpPr>
            <p:spPr>
              <a:xfrm rot="18900000">
                <a:off x="1430886" y="2555494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Arc 278"/>
              <p:cNvSpPr/>
              <p:nvPr/>
            </p:nvSpPr>
            <p:spPr>
              <a:xfrm rot="18900000">
                <a:off x="1530325" y="2555494"/>
                <a:ext cx="75244" cy="72278"/>
              </a:xfrm>
              <a:prstGeom prst="arc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/>
            <p:cNvGrpSpPr/>
            <p:nvPr/>
          </p:nvGrpSpPr>
          <p:grpSpPr>
            <a:xfrm>
              <a:off x="2732154" y="4050671"/>
              <a:ext cx="274989" cy="421979"/>
              <a:chOff x="1837177" y="3105226"/>
              <a:chExt cx="190625" cy="292520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1837177" y="3105226"/>
                <a:ext cx="190625" cy="196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rgbClr val="B2B2B2"/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1854957" y="3124537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1943807" y="3124537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1854957" y="3203712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1944542" y="3203712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2" name="Straight Connector 301"/>
              <p:cNvCxnSpPr/>
              <p:nvPr/>
            </p:nvCxnSpPr>
            <p:spPr>
              <a:xfrm>
                <a:off x="1943807" y="3280712"/>
                <a:ext cx="0" cy="117034"/>
              </a:xfrm>
              <a:prstGeom prst="line">
                <a:avLst/>
              </a:prstGeom>
              <a:ln w="28575">
                <a:solidFill>
                  <a:srgbClr val="B2B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302"/>
            <p:cNvGrpSpPr/>
            <p:nvPr/>
          </p:nvGrpSpPr>
          <p:grpSpPr>
            <a:xfrm>
              <a:off x="3304154" y="4054663"/>
              <a:ext cx="274989" cy="421979"/>
              <a:chOff x="1837177" y="3105226"/>
              <a:chExt cx="190625" cy="292520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1837177" y="3105226"/>
                <a:ext cx="190625" cy="196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rgbClr val="B2B2B2"/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1854957" y="3124537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1943807" y="3124537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1854957" y="3203712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1944542" y="3203712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09" name="Straight Connector 308"/>
              <p:cNvCxnSpPr/>
              <p:nvPr/>
            </p:nvCxnSpPr>
            <p:spPr>
              <a:xfrm>
                <a:off x="1943807" y="3280712"/>
                <a:ext cx="0" cy="117034"/>
              </a:xfrm>
              <a:prstGeom prst="line">
                <a:avLst/>
              </a:prstGeom>
              <a:ln w="28575">
                <a:solidFill>
                  <a:srgbClr val="B2B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1" name="Picture 10" descr="Image result for ev charging icon f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355" y="3464096"/>
              <a:ext cx="403500" cy="40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" name="Group 321"/>
          <p:cNvGrpSpPr/>
          <p:nvPr/>
        </p:nvGrpSpPr>
        <p:grpSpPr>
          <a:xfrm>
            <a:off x="7024631" y="3165807"/>
            <a:ext cx="989732" cy="507409"/>
            <a:chOff x="0" y="0"/>
            <a:chExt cx="972185" cy="499745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323" name="Rectangle 322"/>
            <p:cNvSpPr/>
            <p:nvPr/>
          </p:nvSpPr>
          <p:spPr>
            <a:xfrm>
              <a:off x="0" y="0"/>
              <a:ext cx="972185" cy="4997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8494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85211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41929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498646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51478" y="33675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809490" y="33675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28494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86507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341929" y="185211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99941" y="185211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52773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809490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8494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85211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341929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98646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51478" y="340633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809490" y="340633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56" name="Picture 32" descr="Image result for heat exchanger icon f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9" y="4986153"/>
            <a:ext cx="699314" cy="6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combined heat and powe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71" y="5031558"/>
            <a:ext cx="886621" cy="5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3" name="Straight Connector 352"/>
          <p:cNvCxnSpPr/>
          <p:nvPr/>
        </p:nvCxnSpPr>
        <p:spPr>
          <a:xfrm>
            <a:off x="838200" y="1190445"/>
            <a:ext cx="71004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itle 1"/>
          <p:cNvSpPr txBox="1">
            <a:spLocks/>
          </p:cNvSpPr>
          <p:nvPr/>
        </p:nvSpPr>
        <p:spPr>
          <a:xfrm>
            <a:off x="536954" y="482360"/>
            <a:ext cx="7692646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NEIGHBORHOOD ENERGY &amp; RESILIENCE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74" name="Group 1073"/>
          <p:cNvGrpSpPr/>
          <p:nvPr/>
        </p:nvGrpSpPr>
        <p:grpSpPr>
          <a:xfrm>
            <a:off x="3717292" y="2595810"/>
            <a:ext cx="548410" cy="354817"/>
            <a:chOff x="981807" y="1227003"/>
            <a:chExt cx="694593" cy="449397"/>
          </a:xfrm>
        </p:grpSpPr>
        <p:sp>
          <p:nvSpPr>
            <p:cNvPr id="1072" name="Rectangle 1071"/>
            <p:cNvSpPr/>
            <p:nvPr/>
          </p:nvSpPr>
          <p:spPr>
            <a:xfrm>
              <a:off x="981807" y="1295400"/>
              <a:ext cx="694593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1054559" y="1227003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1433210" y="1227979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Lightning Bolt 1072"/>
            <p:cNvSpPr/>
            <p:nvPr/>
          </p:nvSpPr>
          <p:spPr>
            <a:xfrm>
              <a:off x="1221330" y="1371600"/>
              <a:ext cx="270509" cy="270509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7177897" y="2255092"/>
            <a:ext cx="738067" cy="477526"/>
            <a:chOff x="981807" y="1227003"/>
            <a:chExt cx="694593" cy="449397"/>
          </a:xfrm>
        </p:grpSpPr>
        <p:sp>
          <p:nvSpPr>
            <p:cNvPr id="270" name="Rectangle 269"/>
            <p:cNvSpPr/>
            <p:nvPr/>
          </p:nvSpPr>
          <p:spPr>
            <a:xfrm>
              <a:off x="981807" y="1295400"/>
              <a:ext cx="694593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054559" y="1227003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433210" y="1227979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Lightning Bolt 316"/>
            <p:cNvSpPr/>
            <p:nvPr/>
          </p:nvSpPr>
          <p:spPr>
            <a:xfrm>
              <a:off x="1221330" y="1371600"/>
              <a:ext cx="270509" cy="270509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775" y="1736253"/>
            <a:ext cx="5505260" cy="2991146"/>
            <a:chOff x="612775" y="1736253"/>
            <a:chExt cx="5505260" cy="2991146"/>
          </a:xfrm>
        </p:grpSpPr>
        <p:cxnSp>
          <p:nvCxnSpPr>
            <p:cNvPr id="399" name="Straight Connector 398"/>
            <p:cNvCxnSpPr>
              <a:stCxn id="346" idx="2"/>
            </p:cNvCxnSpPr>
            <p:nvPr/>
          </p:nvCxnSpPr>
          <p:spPr>
            <a:xfrm flipH="1">
              <a:off x="5871776" y="2205395"/>
              <a:ext cx="11688" cy="252200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46" idx="2"/>
            </p:cNvCxnSpPr>
            <p:nvPr/>
          </p:nvCxnSpPr>
          <p:spPr>
            <a:xfrm flipH="1">
              <a:off x="2949388" y="2205395"/>
              <a:ext cx="293407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12775" y="1744601"/>
              <a:ext cx="2566516" cy="2973794"/>
              <a:chOff x="612775" y="1744601"/>
              <a:chExt cx="2566516" cy="2973794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>
                <a:off x="2944720" y="2209799"/>
                <a:ext cx="0" cy="250859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612775" y="2209800"/>
                <a:ext cx="0" cy="2508595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H="1">
                <a:off x="612776" y="2209800"/>
                <a:ext cx="2331944" cy="1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50" name="Picture 2" descr="Other Power Switch User Metro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0149" y="1744601"/>
                <a:ext cx="469142" cy="469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6" name="Picture 2" descr="Other Power Switch User Metro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893" y="1736253"/>
              <a:ext cx="469142" cy="46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7" name="Picture 10" descr="Image result for ev charging icon 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90" y="2762307"/>
            <a:ext cx="403500" cy="4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10" descr="Image result for ev charging icon 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89" y="2762307"/>
            <a:ext cx="403500" cy="4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10" descr="Image result for ev charging icon 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89" y="2765653"/>
            <a:ext cx="403500" cy="4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9" name="Group 268"/>
          <p:cNvGrpSpPr/>
          <p:nvPr/>
        </p:nvGrpSpPr>
        <p:grpSpPr>
          <a:xfrm>
            <a:off x="2608292" y="3396506"/>
            <a:ext cx="621553" cy="1461210"/>
            <a:chOff x="4300131" y="3396506"/>
            <a:chExt cx="621553" cy="1461210"/>
          </a:xfrm>
        </p:grpSpPr>
        <p:grpSp>
          <p:nvGrpSpPr>
            <p:cNvPr id="310" name="Group 309"/>
            <p:cNvGrpSpPr/>
            <p:nvPr/>
          </p:nvGrpSpPr>
          <p:grpSpPr>
            <a:xfrm>
              <a:off x="4300131" y="4085443"/>
              <a:ext cx="274989" cy="421979"/>
              <a:chOff x="1837177" y="3105226"/>
              <a:chExt cx="190625" cy="292520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1837177" y="3105226"/>
                <a:ext cx="190625" cy="196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rgbClr val="B2B2B2"/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1854957" y="3124537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1943807" y="3124537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1854957" y="3203712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1944542" y="3203712"/>
                <a:ext cx="74883" cy="7288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scene3d>
                <a:camera prst="orthographicFront">
                  <a:rot lat="19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16" name="Straight Connector 315"/>
              <p:cNvCxnSpPr/>
              <p:nvPr/>
            </p:nvCxnSpPr>
            <p:spPr>
              <a:xfrm>
                <a:off x="1943807" y="3280712"/>
                <a:ext cx="0" cy="117034"/>
              </a:xfrm>
              <a:prstGeom prst="line">
                <a:avLst/>
              </a:prstGeom>
              <a:ln w="28575">
                <a:solidFill>
                  <a:srgbClr val="B2B2B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4393391" y="4384529"/>
              <a:ext cx="454645" cy="473187"/>
              <a:chOff x="12077" y="0"/>
              <a:chExt cx="460436" cy="477601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54689" y="74377"/>
                <a:ext cx="368936" cy="403224"/>
                <a:chOff x="0" y="0"/>
                <a:chExt cx="369218" cy="403598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188" y="135628"/>
                  <a:ext cx="367030" cy="26797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>
                  <a:off x="0" y="0"/>
                  <a:ext cx="367030" cy="13652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1" name="Straight Connector 80"/>
              <p:cNvCxnSpPr/>
              <p:nvPr/>
            </p:nvCxnSpPr>
            <p:spPr>
              <a:xfrm>
                <a:off x="227507" y="9414"/>
                <a:ext cx="245006" cy="18323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12077" y="0"/>
                <a:ext cx="259222" cy="18594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8" name="Picture 30" descr="F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733" y="4577703"/>
              <a:ext cx="211340" cy="21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18" descr="Image result for battery icon free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434" y="3396506"/>
              <a:ext cx="570250" cy="57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" name="Group 265"/>
          <p:cNvGrpSpPr/>
          <p:nvPr/>
        </p:nvGrpSpPr>
        <p:grpSpPr>
          <a:xfrm>
            <a:off x="5361945" y="4288095"/>
            <a:ext cx="1107484" cy="623127"/>
            <a:chOff x="5965814" y="3658998"/>
            <a:chExt cx="1107484" cy="623127"/>
          </a:xfrm>
        </p:grpSpPr>
        <p:grpSp>
          <p:nvGrpSpPr>
            <p:cNvPr id="51" name="Group 50"/>
            <p:cNvGrpSpPr/>
            <p:nvPr/>
          </p:nvGrpSpPr>
          <p:grpSpPr>
            <a:xfrm>
              <a:off x="5965814" y="3658998"/>
              <a:ext cx="577056" cy="622521"/>
              <a:chOff x="-2" y="711872"/>
              <a:chExt cx="812542" cy="951736"/>
            </a:xfrm>
          </p:grpSpPr>
          <p:grpSp>
            <p:nvGrpSpPr>
              <p:cNvPr id="52" name="Group 51"/>
              <p:cNvGrpSpPr/>
              <p:nvPr/>
            </p:nvGrpSpPr>
            <p:grpSpPr>
              <a:xfrm rot="16200000">
                <a:off x="-47864" y="759734"/>
                <a:ext cx="908266" cy="812542"/>
                <a:chOff x="-23806" y="-158"/>
                <a:chExt cx="558274" cy="499745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-23806" y="-158"/>
                  <a:ext cx="558274" cy="49974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85211" y="32380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41929" y="31063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86507" y="185190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41929" y="183894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85211" y="338021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41929" y="338021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 rot="16200000">
                <a:off x="227085" y="1377779"/>
                <a:ext cx="362166" cy="209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496242" y="3659604"/>
              <a:ext cx="577056" cy="622521"/>
              <a:chOff x="-2" y="711872"/>
              <a:chExt cx="812542" cy="951736"/>
            </a:xfrm>
          </p:grpSpPr>
          <p:grpSp>
            <p:nvGrpSpPr>
              <p:cNvPr id="112" name="Group 111"/>
              <p:cNvGrpSpPr/>
              <p:nvPr/>
            </p:nvGrpSpPr>
            <p:grpSpPr>
              <a:xfrm rot="16200000">
                <a:off x="-47864" y="759734"/>
                <a:ext cx="908266" cy="812542"/>
                <a:chOff x="-23806" y="-158"/>
                <a:chExt cx="558274" cy="499745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-23806" y="-158"/>
                  <a:ext cx="558274" cy="499745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185211" y="32380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41929" y="31063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86507" y="185190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341929" y="183894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85211" y="338021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41929" y="338021"/>
                  <a:ext cx="132080" cy="1289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3" name="Rectangle 112"/>
              <p:cNvSpPr/>
              <p:nvPr/>
            </p:nvSpPr>
            <p:spPr>
              <a:xfrm rot="16200000">
                <a:off x="227085" y="1377779"/>
                <a:ext cx="362166" cy="209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5397507" y="3673216"/>
            <a:ext cx="989732" cy="507409"/>
            <a:chOff x="0" y="0"/>
            <a:chExt cx="972185" cy="499745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42" name="Rectangle 141"/>
            <p:cNvSpPr/>
            <p:nvPr/>
          </p:nvSpPr>
          <p:spPr>
            <a:xfrm>
              <a:off x="0" y="0"/>
              <a:ext cx="972185" cy="4997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8494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85211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41929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8646" y="32380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51478" y="33675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09490" y="33675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8494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86507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41929" y="185211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99941" y="185211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52773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09490" y="186507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494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85211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41929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98646" y="339338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1478" y="340633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09490" y="340633"/>
              <a:ext cx="132080" cy="1289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527752" y="2670887"/>
            <a:ext cx="704638" cy="455897"/>
            <a:chOff x="981807" y="1227003"/>
            <a:chExt cx="694593" cy="449397"/>
          </a:xfrm>
        </p:grpSpPr>
        <p:sp>
          <p:nvSpPr>
            <p:cNvPr id="227" name="Rectangle 226"/>
            <p:cNvSpPr/>
            <p:nvPr/>
          </p:nvSpPr>
          <p:spPr>
            <a:xfrm>
              <a:off x="981807" y="1295400"/>
              <a:ext cx="694593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054559" y="1227003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433210" y="1227979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Lightning Bolt 229"/>
            <p:cNvSpPr/>
            <p:nvPr/>
          </p:nvSpPr>
          <p:spPr>
            <a:xfrm>
              <a:off x="1221330" y="1371600"/>
              <a:ext cx="270509" cy="270509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1472895" y="2082231"/>
            <a:ext cx="384698" cy="248898"/>
            <a:chOff x="981807" y="1227003"/>
            <a:chExt cx="694593" cy="449397"/>
          </a:xfrm>
        </p:grpSpPr>
        <p:sp>
          <p:nvSpPr>
            <p:cNvPr id="387" name="Rectangle 386"/>
            <p:cNvSpPr/>
            <p:nvPr/>
          </p:nvSpPr>
          <p:spPr>
            <a:xfrm>
              <a:off x="981807" y="1295400"/>
              <a:ext cx="694593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054559" y="1227003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433210" y="1227979"/>
              <a:ext cx="178702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Lightning Bolt 389"/>
            <p:cNvSpPr/>
            <p:nvPr/>
          </p:nvSpPr>
          <p:spPr>
            <a:xfrm>
              <a:off x="1221330" y="1371600"/>
              <a:ext cx="270509" cy="270509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6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0a+ku9DuLWfyw8VofkQjKknODiuWtDClxC9zMkLlykS7vvn06da1/BZU3F+ZpI/tlxbs80Ctnyzj/wCtWGVtXmga9lWLy5gYfmI3N6dK4pbo9KC92S/rc69CfLX6CnscxsOenbg/gajh/wBUvrilnJELDsQR1x2riWjOyT90ktwTEm8ENjnd1rE8QuhubRgTmMscY71oabdxOiwljvUYyxzn8axfE42TxeWWQOxBb1+nrVp+9dHPOd6XulCe73tCUQSFcI258cc8+9W5r0SIZXIXOFxkYIHH6VkSW8RRVkkO/GQwXHc/pTGfLNHIwbbjaxHWqlJ2tc83ma3NOCcNvDg4yRjuKjyn2tzwY1UHBP61RhuHVv3B+cDA96uZ80FtqlyD0P3j6YFLmdrBe+jOj8Mac2paDrCb38iJoJDGnTc7lQc9T047DJ9qr+KY1iV40UrCroBzznI/n/WtXwvdeRpuoQpNFGjeR8pHzNhz0+hrP8SSrNcSO4YksoAIx6dv0rqjZJGtFJXN3U5ZhaypPEocFcSKccAd+4yDW98BUEuo6cqFsNJOxU9B8vX61iao8jWUgd1lG5B78JwPwHH4VpfB3Uo9JS0vXCkRCZ9zHAOcDn2rePxIctYM+iTaEElmA+tVmjGaZp/inTb+KILc26zOOUEgbbgZPNXB+9Xf8vfoffFd0Kje55NWklsVdlJsq35ftTfLNa85hyFbZSbKtbKNlHMHIVdlASrOyjZRzC5Cts9qKs7KKOYfIfIXghidY/0p0GoTRN5kSZwAFOCOP61jSRwSXP8AphZUjcSJsDZyD3xWr4M3xa5Z/b5N9/IrEBUIQoOOvTNUZ4IYLi5+0l/JidtxQFjy2O3vXiyWqPpI2SkdTASYVJ96ewyjA45HeobclVKZHBI/WkuLuO1KGU4BPWuG3vWO1tct2YTJPa3EbWwjIUf3twbrjFU9XuzfLAzRlWifODyD64rRnv4N7Ru0Txs28SAY59MVjagEYqyq0e7n73H1x2qnpLQ82T5VoyOf54yVC8cgms2dxFLyzEjnJHUelSXs8sQQFWZc43AdM1Xud+HScgA4G5expo5JO5NbwyTTlYiQCclscdORWzZqYiwbDlR8oHTOOpzWTZTC1dFYsQ4KjjPIqz9r/fMGZhg5wO4I6VXUcWkjpNKChJZLyRVuQ0flqDkqoJyMHjmna5cQXcriMlYxKrFRjIIrH0+CXUZi0RZkUjzGH8OTx/WtO+s1gKwQnD+auQT0HUj6+9a8ztpsbUnub175r2TyXERU7gM9D93pj34NRaDCkvhPypwjRSLtdWGVIMqA9x/OtGWUXdrIjvgM4dQM5+7jn+VQ6MGsdDjhJG4ADgnABkXvgn9K2pSXPy9S5fAzVtrG1stTge0SBGaO4J8sDru68Hr+v0r1f4a63qGoQw2d/wDY/wB0WCNEXDsBnJYEY656H0ryW3l3ajBjGBbzHn3k91B/z3616R8HNz6kd4UMsDt78v8ASu2C1k/Q4ZpSSR6jspyoo5Iq109KhMqliu9cgZIz0HrRzEezsQmME9AKaYwP/rVNPJFBEZJWAQck0kU0c0YZM4PSmpC5CERr70FB9KsAc/dP0qlrepWOk2LXOoOscQIA55J9BQ52EqbZN5dFcm/jXQ2dmXULgqTkbeB+FFT7ZB7LzPm3Q/I01YlFnf3UsTlluJ/9YoPUcDGKmVbG3vZ5xp13IXJmdXfAzndxxxzWNpU17c+XJcapFEIztVEjZifqcVPrGpXX2lDpsZuYgrRSl+AwxgEH/PSudNvodvOrMc2tJO9zNbxnYrAuGkyyk8fjUWr3w+wLJ5YYNnBIzg9x7GuOSR7UvsAAYbW24O7uM+1Zt7q8+REQQiHd8rdK5/ZJu4/rU1Dlubz3jyWhRxvhLDnA47ZpZ5EKxwgO4XDAkYOPesjT7+OZSQxUquWGOPrVuORVRjIGIY5HOR/9aspRtoZcze5ZJCk+Wp2HGAo61m3imTzJEZt2M7QcZNaVhOUkZGxtJ+8AenpTniRp02qAH+V2J9azTsx2ujOlSXfEQ+NylmIbqMc0kUMk0gbPzL1BOKtyaegulRLlgShwJBzx159KWa3nt3ixGzuTztBIznt/OrckS4svWc8iWpRDtRyDtTjpnBNVZ9RmuJwlrIXlB+Y9dvPT2zzV62eKKCZZR50m3LJjBbHOP5VhXF99lvcwBoWldG+UYCEkDBPTpmiGrasK/Q9F066vf7MQXgjR25wR+WT64rSs2SCKHYiu+9CzOQcYbOTnHTtXIIzyKPtMr53Bg+fvqOh4rUW6UWrCIblPysmSc5H+cVyUKs6dbmubOomnE68lFuEuXCI4tZGLcAY8w+hx6/54ro/hr4usdLvXeQSyILU72gTf5QznLjggZ715pb+JdMMKWUSlHWBoFTPyliwJyO3euaju1vbu7t7kiKEy7PMgyh2DgA5HK8Zwa92GK0k7bmElGys9j6E0r45wXGqfZ7izH2eNm3yROWJAzzg9OxqC6+KdvPe3V5aaahkeLCM7k5Zfub1Hp6CvHhb2mli4htbhri3Eg2PIigscc9O3TFPgkjWWfy5HSZCF2qOM+ua86pi5qTURJHfar8TNeltQkd8svJbzPsyqwyeBgeme/wCtc8/xM8cWFysh1WVo/L3NE6INnUAtx69qilu5ZRErXLyMjZUkcYPU/Xj1qvcTHYRKGkBI+QrwR6n0rBY+UZ6O5o4Jo9WT4420nhtVjs7xtaNuQXWINEkwHU89M84xXml14v8AEetWzr4gvzLH5nmRxMoG3jB6dvY1ix+a+cExAHIXHGPpTHlVFbDQrznB5wKdXHTlolYhI01vr7A2yQ7e3A/xorl5JfnbFxCBngbOlFT9YY+VHNR6obK9ntZrqNmikZA5IXODwa3rDVrZSrQ30CsexZTn25Nc9pS+Y7BGJ3Yyeob611mmabE2lKRFFuZeG8kMMj6ivYTSNFexzet3sCXMm4x/OBjYRg8Vi6YiGSdkKydss/8ACeoqTUleK/cS25MgBO1VGMVlOzmQOIxEQAcbT65rOSvsZLe50FmyWyMk0W206oNvXJOeKvQCJIGEdwPKY5Chc49Kp6c/mW5N1Jv7qrDBUGrcNgZAZrefBfor8D6Ef1rjm9XctO4scUhiDMQ2RnOOg96v2M0d0hjkwxAwNpwaqySubcRSOqPnBweDmo7WONLhI4W3nPJ6YrJ7FbbFq4DI5Zow+BwOuPxp324uNvSM/wAR65/wqrcXwsXbfh17Ac1Rjme5kJaT5n7dsemKIxvqxOXY2oZmurZzCY3PTjg4780+0Z3d4Z7Y+SybMkZBH9ao2k8sAETKigEjC/lmpG1CMZNzLtjTnIfp+A/lTs+hGhfjit4EaMTEn+GPjj6cZAzSsl1NAj2bDYWwSy8qAOQB0rBnuoZLgmyuHBOS0rsDjHbPUDp0NFhq08sb/vlLqMkjlQM471SpdbEud2XYDOAAsJVpDyV6k55LehxW5aJZbnZ7ZZZXOSGBHI6YIwc5rlLa5mMsm+ZQGDZJHXnrgVatdL+aO4S9UoMrvySFbjJxnPQ1c9mrji9Drr+2nieM3NrLbvISwDDr+H1qvbXUgldGRg7NzgHk1taf4Vu9aJj0i6F75YTg8sxIJIGT9B+Jp1h4bu5bg21lZzySyMcSRqcEZI5Yr047Hv2rknQdndbgkzNM0hOzYEAySOaLK6ZmkjXK9+hIxXqGn/DtLDT7dtbbzbm4njQKp5hznPzDqeldVD4e0vTDfJo1qqXEkQjV3kbIzkHDEelOGBk9y1Fng0wJx5bcg4+Y9azZ0VW8p8bnzgA9a9u1vw7d6jO0Oos+yKElLmzHmPtzgBkbknjtXnuv2rPpNzb299Cht0OUurLyJTgZUquMk8Y/Gq+rcrsLlOAWCVlBIckjOQKK0Ftr/aN2jjd3zP8A/bKKfspiscrosd1buqwtDsOQPMU8YPqD0rrNMutSa3aFLS2kAJUslw6/+ymqenaLLo9tbC7R4pnj3ssi8Ic4256Hpn8amtpHW5f5lYKeBjIP4816qvY0jtqcn4yE8N+ge1WFjux++8zBB9gPWsKWV5YQjfMR6nrXpN/Y3d5qVrJp9mbk2yyTSqAPlTHJOeo5rzr7OiqXadOOqou8j8u9C10YpQVr3GrPNHIk5fAjwAo6Y9K39Mne5SSYXFvCw6Kx9elc/vgBVHE65Iy8mFAGeuBzVGWUKWWMfd9RUTpKWhC0Z3GUmeRnmi3oNxKeg4yantLqOGMGFYXlxjft5OK5zwU583ViQGxYyMAehwQakstQtxboclbl/mIAOOp6VzVMO4ruO/UtXXmXkYkZQj7jlQenByf0pbSWBIo/NRcrkI6L8zZPc9/b0qhrF64iR4TlZPlyvb/6/NVlvTboIpQXP3ih4wT/AFxVcj5diXvc6eaxlls2ku0eKBjhXL49T+GMHmsea60qNAsf7yTPJY9eMdf8ms641e7mglhEjCKXqqt1A9QKzETewDSAAevetYUbAzbsvOlmkNu6QA/eRRgY+hrR03MMpZ4xuV9rqnJX3wfpms3TY7KJN02d4I5LEbh047d+ntXQp4gstFnVdMitL15IQk01zASA2cnCtxnoA3Xg0pRvcjlPafhfbeHNX0iNb7TVvJ4m37p9gf1zhQDj6kivRLfT/D0E7yDRbFEABVVt0+Vhkk4x34/KvkOw1HUoNYgv/NMZRt8bxnA4OcDH8q9RtfiZqkm4zQ253gnABHGOKjmUVZmsJpLU9+0nVbBLOCWGCOHcisQkQQevQVR0PU1SxsmwDH9lVcFiBuLFjx+Iri/AWrv4ntJLW22wXUEeNrZ24xxj6V1Vp4ev7e2hiJQiNAmQQRwMentWkWmro2TutCzqGoQTXNmJbVGAkJA87BJ2nGPp1q0b+N5rTZG6qJCWzLnjacfris2bw/etPDJuXEZJ5HXIxTpNLu0GSFP0zVDNie8aRpfsrJHJtQbpBvHcngH3rzTxj4TupYb+/l1iRpXBbBhI5JAwOvHNdO9tcRl2K4BPXPtWZrhlGmyqf4mRevq61LgpqzJdjj59AihnkibWodyMVP8AoncHH92ir9/4U0u6vrm4m1ICSWRpGBDHBJJPRsUVHsKXY05D0UWNtNGrKqvG4DAhshge/uKzLrwlolwS8+lWTsf4mgGfz61oaD4hstczb21tJbTWyBWj8koioMBcE9Tx6VseWMncRmtJc0WEUmee6n4Ti0uxu7nwtpcH9pSR+Uo3FVIPXOTjA64715X4p8M22ipAL3QNQeMxI73FoW+WQj5wQo28HNfSxiVhgjIppt1ydowfakpvqDppnyDp/hHQdeuTHo+tTw3RDMYruLOAoyfmX0A9K5XWNFk0/U5bbzI50UgCWHJRiewJFfZ2o+FtJvpjNcWFsbgo0fnBAsgVgQRuHPQmvLta+D0Vpqdvc6ZdSXNoJA0tnc4JK+gb+Ie3BqufsZunqeKeGo1s7m/V1yWsZRnHXpUGk28SlGmjYPggcEcc/wCJr0+80fSNTsLptOt4tP1G2VoJEhXaUb+6y9wccHrXn87mByhyjLxtwQD+dZ1pNR5TCSsrE7xqII9qoRvxuPQHHpTbpIrmOMS28L7Mjp9e9RT3HlaVGyrtHnNkkcH5fWs0TTxupxEA3HLZz3rJxk7Mam0rFy104iOWKJYwAvIKZP5/pVS60USmaSApGByFUcf/AK+K0LWZ97MfM3YB5xgn2PetK3UzIQQdrdSoIzU+1nFkxkkcxFp7uixuWTJzk9/T9amtdGWRgyhzx0J79q6B0ThIyxAABV1wfrmrtnYXNxxBbt5AJRpMHaPxxz+FW68nsPd6GdY6YRKAIpGkwAvl5csfQAc5r0Lwp8LNX1KTN1DLaxRsN6TrsZsjoCfT867L4a+BNRsNVi1V2jSIjcCz7i2fp0/D869ljTCj0FVG8lqjaNPrI5vwb4L07w3GrW6brnHzS9M/T/69aPiLX7fR7UsxVps4C54HufSs/wAWeK7XRbUtvBkJwMf0rxLxFrq6leXMnnHfMBjacEgepqalRUlpuNzUdDqNe8cT3N26Wly5USFg6nGDtPUdh1rl5vin4jtswm/aSWMjK/Zk/InHSsdIlgfeX87cwXkZLHsf/r1la61stw800TQOq5Vmb7/uD78n8q4qNaUpvme5DfMtzvLP40a1JMY5NLtZGUfNuQoB9TmtGX4tyPayg6HB55QhTHNyD64I5Arw19REjgKjGMZAPUD/ABptndDDbpigVs7SpY9f7w59q71KVjNTseof8J9f/wAdtprP3JGMn8qK8/N6AT88X4x//XoqbyD2s+575osemRXN6t1LdKySAKgWVDGMdDgde9b1tJZt/wAeevzxH+5JKr/o3NV9IjaPxJqG+RlZ4opOMjnkd/yrpPLSVcSokg/29rfzra51JaGeZNUj8swXtndqzBfnhK4z3ypqx9q1JP8AXWEEg9YLgfyYCo7vTbEpuWzgVgyklI9pIyM8qakGkxY/dyXUIHaOd8fk2RSuNJkc2sxWyh7yzvbdSQu4xbxk+6k02XVLGbKG4VCf+emUP64qnrlpLbac8sd7NJsdDtlVHH3h6AGtIWt+QPMntpD3WSJv6MaLILs8Y+KsZS/kvrBFWWSPyJ5YxgTLnjOOuK8iuDmR/PBLNjpg5r6b8c272uiTStFBbtIUVZbbl/vHopAz09elec6NIj37LPerdHaxCyWS7sgEg5GamULmMqfM7nlDkx6dII1cFJASMbiCR2qnFG7Hachi3JOSTnpXsc+y4uQkkWnbvMGSkhiOfXBGDWRe+G47+4KIlxAzvs3xPHIBk4zjggU+V20FKlpozhIY5RE8BlAC4UBV4x/U1dtI7qTci+bJKflXauSP8c16HpPwmu5ZUkvbhjalThIlUzEDocFsAH1PPtXbaD4H0jSWBvYZ7cFsKjIx3fVuc9KycJERpX3PNPB/g+91K7R2tHcKwyf4B6gn/CvozRNKtLWOMi3i89UCbwgGB6DjpTtMOnRoI7Oa2VR/CrBT+RrYC7OoP41pGFjeMVHYeCsSEvhVAz7CuK8eeKf7P0a4lt54oFXC75TjeSeg9z6Vo67HrMs7mCKF7QY2qSyt+YBH6V454t8NeL9Qv/PuoY5IgcxQRkMI/YZ5Jxznv04FXJcsbilJ7GVdaydSnRbmSWRwQ5VsMFXrn8aoq9kHlCtJJLEu9iqD5hk8j9f1qC5tNT0xnnm067iZO0yFce5I4pq3Kxor3CRsTy4jIDHd0HHbp3/HrXmypvdnO0y5HdMYnksiHQE5L8Z75P8AKoWlhaeSO6t2jyQdknI59Dg59e1VDeCNXEdq/lbP4zks2c5P4549qtQ31tE0iRAo+z5DvYjk8rjp1yaz5bCuSyQRGcpBH5pCEr8wbccgHOOfT9Kqar4ft52d7YukjLl0jGFJAxkE/X+gq+buKCNCSZF2b3YSYG3OOT9TWbHeWsRDwqAQuASSCcnr+dEXJO6C5gHQ5gSBa3TAdG2jn3orpx4g1ADAdyB0+dP8KK056gXR7wGMXi+BCChns2GCCMlWH+NdHGp/i3H8/wDCvP8AUvEX2XVdPik1bTJmmaSIztZgfZ8LnB4zzjHFWl8ToqnHiXRjjjm2lFepyLudSlY7i5VfssmccKT27fhT8IQTx+GK4SXxUFhOde0aRSCCBFMAaW18XlsKuraSGwPl2SjHHTk0cnmPnOm8Trs8P3754WPdjPPBz61qKo5LZIIyT/nvXnur+MIW065iuNQ0q6R42VoEWUM4xyvt+Yq7beNoxCjf2npKqyhgrJN0x9KFAOc7ORVeUbkBITKn+7z2/OsrxHpllJp8081tC0qgDeY13YJAPzDnvXNy+OrdZdxv9L4GNwEuOvT7tV77xvaXlpNALmyuS4x5UPmB3OegyBzT5Rc6NW7+Heilw0EEtuUYEGKc44Ofutn+dXdK8MafpUUk1rboLhlZmuJQHlORnA4wo9hz71myeMlimeKaa0S4BKsjCQFT3B4px8V5sXbzLIxrHz87ZAx796Vl3ByOgsrG0OlwH7PDgxKclB6A1TS2iEmnIUuIZxN+8Y71BGGPB6dh0rLsfEsrabGIVtmRYlGDL8wGBjPv0pLvxRIl7aiWK33BmC7JQwDYIw2Dx1/Ol8xXR1N/bp9ku3Lyy/IcbwGz8vqRkVqJIViXeeNoGPwrif8AhJlbzYY7ixMshZMeawIIHPUevH1rdS51NiGFnAY2yfMDsRj1pqUe4Xb2NrzcjI4+opUm3dcMAehrHgubqZnCGxTaxU5ZxyPwqWaS/jQM32IhnCDAc5JOKu4GtJJDIjJNbwsCMYxjH5Viah4S8O6om660y2Z8gh2jUkEd8kZ/WppvtsUbSM1qcY4Ct3IHr70TLeI8cbSwDeSMiJuMDP8Aeo3EcTf/AAr0qaaT7M8UMLdBtYH067iD+Vcxe/CW8iUxWs5eIggZdXXn1Hynj8a9etBPvuFeVX2OFBA24+UE8c+tTFJVBY9enrWToxetiXBM+fL34Y+IYBKgW3niIXozRkY6AZUgDhfXAFc1qfhPW45TFdaPOxVvvpiTJ4BY7Tk9u3avqjzmVT0B/Kon8qbPnQxyH/aUE1PsIvYXs0fID2E8TtG2jX5ZTtJ8l+SPwor63NtZ5P8Ao6fmf8aKXsH3F7NHg/i8Lb+K76BlDKsu4E/w5FZvzOpHmMVXJBXGAO38q2PiFIr+KJ08mJmkRJgx+8cj+Vc+5WHcuGbcAAFYbfwz0/8ArVwV7qo0K9i7DvMhjYblIzkYUA56ZokWYZEbbgx2lGbBHPbjkVV228IZ7uW4cbhs3MAMk9Dx+tToREEaaReCWDRsduM4AOay1ve5SBPPmmWWVfMEDZ8tmDfh/wDWq1KrzY+Ul2xgqvyj6Co4rbzJAY1IlwcKsud2ewz3qSOaJQMFjx3OMYqXN30BtLVAsDRsJM7UB2kBlOG9x1B60txcBYm3/KQMfPjc3HTP60s008sahZVUgk52jLfj1/Gq88cxjJeKFzjIZx0x3HvTpTl9plKS6G74qEba7fJI3Rx14xwMCsi6hLIcGPf/ABjoD9a2/EYzrl453AAqwJbjJUc1Qfa2BhhGRlgMcn157mnUlaq/US1ehSjUBdpgBBIBYY6fnV61SJtQtVMX7zzYyxOM53DofTFZ0gg3tmPynxyUI/UCrmkoJtV08GaKUrPHtK8EEEcf/WqrNzT2QOL6kt7APt92Q7ndI+S7HI+Y96fZapqWmS77e4ubZI1AyH3A89NtUWdkublVJkiM0g2NkEcnuafLfRW0KqY5kdgCSzjGDkYPvkVM3JS07kqN9bnaf8JxqllbwLG1tP58fnS+euC7MSDyPYdq0dL8ercKEv7CKNY2Fw0ltJ/CueMH/GuE1Y70tDIoKraxZI4OSCcdfeq2n8W+oZIwLZvvDHVlFdSnLntcq7XU9psfEmmayqRWl9IrvKn7m4xnbuB4J7DGetdBIf8AiYW/Ro9rkMDjPQe/HNeBeHdPu7jzpIo0iCQOIzIdgckdBnrjr/jXdeEtP1qJUSG8uTk5CwE7UXP3eexJGSK66bnJaoanqejQSwXBIgH3xv3Y4PvUjRMB8uWA9Kk07S7iCyVZvmfjavHyL6e9SmAxrg7l+tdCT6lXXQosGVskHgYqKSMPyQB7Zq+RIRjII96Y0QIO4AGlZiMkxc/dP50Ve8lM/eNFGoXPnL4huryaRemGGRZbCNsydQcdq5S3uVmjkLy+QcgqyAMFHt78112vlJvCvhe4YKwNqYznqcED+lck2nxPKzRXKIp6qO349q5K0E5XJs+hO2oK58uHzXYgICy5GP73qeO1ON1KJY1a1eGBcEyyAjPvj/Gp1i+z2uYsu4G4Mqbsj1Gaotq8ybo7kOwzkbxyPpXO6cYuz/MTUYbl6K/sGdHUSM2cjgnBzxVi8DG5kkjsYzKUw+4EA44HsDxVC0mu7lXk+1tJFGclSgBPfn1NWH1dRbmSFHaUYIQnl8n6/j7Vg4csk0riSitQjku2RtzRxMOnoPQZ/A8VYFzAFKXl2AVXgQsT8xGPypi3U1zpRkWzzO0uRjAGO+V78d/WozpMd2WmK+TcDO3b95gByCB2+tXHlcbtcupq4xt7p0Pi+drbX7hxBLIGWMfKcAZjXk1mRXiypGVjYYzlQx4OPTvVnx5cRR6rOrqSzxRAbevMa4+tZFrf27RmCPfGwxhygO78K6KtCEpsSir3NC3eJo0j1ATIWPyuUIcdskdMZ96t6DAr69p7u6u6XEYRsFS43en0HQ1Wt7LVbhAsNtLOSc+a37sL+DcfiM10Ph7wve2uoWl3dzIfLYMQqFjj+7z1pUsO4z0u0Epp76nMi6c+YsksqMXJ5APc9SetWIba9uV3Wdu7oc5YIF5HueDXodp4Y0m1uHbaryZyrSqct7gH/wCtXQ23h6+m0+O502zEsM3CBnA4zjdj+77+grb6km7yZCucDfeHGkvI5pZiv7iNNkGCCAoB56DnPauj8NeGJ2Oy0tdsVw/lNIybgCOeW7Y69q9K0rwfbWl5BcSTNKUX5omQbWcjGfXA5wD/AErpbS3hs4fKtolhiyTtQYHJyf1rqhRhDVILHJ6L4IjiVX1JlfhgYl5H+yd3XOP5+1dZBbRWylYIkjH+yMfj+lStJtB5qNpBj5ck1oNDjTCD65FIJAx/xpQevHNAFd4o2+8g+uKhe1Qj5WI/WrZNMwMkjFAFH7GM/fH5UVbyc9vyoosB8oXhdfhzorQoXa2upYNp5OMmsOztyzGRyI2bAIQ5H4j1rc0WYXfw2uWlBJh1AMR6bgP8apRXMCuyKQJOhHfNcc4RcucqEE3zMfLbqFbbKyy9VCMBg44zWdJayTGR72RGdT0jPT6Zq5dRW0kiqTLlV3eYGwD7Gql1NCZNkQTzW4URgk/X3rNwXM5FNK9xLaOKy3NIzSQHBdAgJBzxnHWpZvJuJYJLRVVo+7sVwf6iksvDetXBUiBkiI+9Owj/ABx1rdsvB0EYzeTSTY6LF8q/meTUwozlK6RjzO+iMBY55XxbSbl6Yx+7/I89at6Roc0l8f7XeS3Rk2PcBiB+IzyK7mzsRFGqwxJGoGPl6/measi3SPd5hXaeDnnPt711rCxvzS3KbTd0ivrPhuO6uxcXsu9GARREqj7gC5LcnnGfx61NpeiWVjlrO0RGPV8Zb8zWqulLoyN5kCWKn5mDIEz746V0ngrQZb6dNT1FGSyAzbwSDmX/AG3HZfRe/U1olFbILM5+N0twGfcM8fJyzH0rrX8Mao1hHLCsQmKA/Zw21lJ7Fj+uK3ovDmmRalFfJAVmiHyLuJRT/eC9j/jW8sg4GMVeoJWMTSPDlnbaULS9giuWf5pndeWY9cd8fjXQRRokapFhVUYC44FNLcZ60m+kBIQc85z60gJx96mCTmlOCOtMBHVscHP1qIn1B+oqX6Gmc0DFBG0Z5+tOBBB55qMnNHY4/WgQ8j1FRsAM84oDYHvQXHPNAyPb/tL+tFL5oooCx8n6N8ngDxLt+XE6EY4weK5S4JEiEE529fxoorlq7DRejdjp5yxPCd69E8NwQxW1w0UUaMMcqoB7UUVOHG9jRxkgnqe9TIo3pwOnpRRXcZMeP4v96rfhhVfxxpKOoZQsrgEZG4LkH6j1ooqXsUtj1sW8N3E8V1FHPEQDskUMM59DUqdPxNFFSPqPpqn56KKYEininUUUAg7U4dKKKYhV6Ug+6aKKBoYO9Jn5qKKAGHrTTzmiigEQt94/W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90600" y="1295400"/>
            <a:ext cx="716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NON-WIRES ALTERNATIVE FOR CAPACITY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276059"/>
              </p:ext>
            </p:extLst>
          </p:nvPr>
        </p:nvGraphicFramePr>
        <p:xfrm>
          <a:off x="3886200" y="1551044"/>
          <a:ext cx="4572000" cy="47609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5799"/>
                <a:gridCol w="1981200"/>
                <a:gridCol w="1905001"/>
              </a:tblGrid>
              <a:tr h="3810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Per Pepco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Capital</a:t>
                      </a:r>
                      <a:r>
                        <a:rPr lang="en-US" sz="1600" baseline="0" dirty="0" smtClean="0"/>
                        <a:t> Grid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Mt. Vernon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041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Issue</a:t>
                      </a:r>
                      <a:endParaRPr lang="en-US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‘17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Jan-Feb</a:t>
                      </a:r>
                      <a:r>
                        <a:rPr lang="en-US" sz="1200" baseline="0" dirty="0" smtClean="0"/>
                        <a:t> ‘18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9371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Stated</a:t>
                      </a:r>
                      <a:r>
                        <a:rPr lang="en-US" sz="1100" b="1" baseline="0" dirty="0" smtClean="0"/>
                        <a:t> Need</a:t>
                      </a:r>
                      <a:endParaRPr lang="en-US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Reliability &amp;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Resilience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Load</a:t>
                      </a:r>
                      <a:r>
                        <a:rPr lang="en-US" sz="1200" baseline="0" dirty="0" smtClean="0"/>
                        <a:t> Growth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7515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Project</a:t>
                      </a:r>
                      <a:endParaRPr lang="en-US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new</a:t>
                      </a:r>
                      <a:r>
                        <a:rPr lang="en-US" sz="1200" baseline="0" dirty="0" smtClean="0"/>
                        <a:t> transmission lines  (‘22) &amp;</a:t>
                      </a:r>
                    </a:p>
                    <a:p>
                      <a:r>
                        <a:rPr lang="en-US" sz="1200" baseline="0" dirty="0" smtClean="0"/>
                        <a:t>Rebuild Harvard substation (‘22) and Champlain substation (‘26)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 new transmission lines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new substation at Mt. Vernon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0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Cost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$414 M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Unstated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9700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Harvard ($179M)</a:t>
                      </a:r>
                    </a:p>
                    <a:p>
                      <a:r>
                        <a:rPr lang="en-US" sz="1200" dirty="0" smtClean="0"/>
                        <a:t>Champlain ($122M)</a:t>
                      </a:r>
                    </a:p>
                    <a:p>
                      <a:r>
                        <a:rPr lang="en-US" sz="1200" dirty="0" smtClean="0"/>
                        <a:t>Lines ($113 M)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Mt. Vernon ($150M)</a:t>
                      </a:r>
                    </a:p>
                    <a:p>
                      <a:r>
                        <a:rPr lang="en-US" sz="1200" dirty="0" smtClean="0"/>
                        <a:t>Lines (Unknown)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8021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Bill</a:t>
                      </a:r>
                      <a:r>
                        <a:rPr lang="en-US" sz="1100" b="1" baseline="0" dirty="0" smtClean="0"/>
                        <a:t> Impact</a:t>
                      </a:r>
                      <a:endParaRPr lang="en-US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Commercial: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Unstated</a:t>
                      </a:r>
                    </a:p>
                    <a:p>
                      <a:r>
                        <a:rPr lang="en-US" sz="1200" dirty="0" smtClean="0"/>
                        <a:t>Residential: ≈20-25% increase in distribution ($2-$4/</a:t>
                      </a:r>
                      <a:r>
                        <a:rPr lang="en-US" sz="1200" dirty="0" err="1" smtClean="0"/>
                        <a:t>mo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Unstated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9371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Alter-native</a:t>
                      </a:r>
                      <a:endParaRPr lang="en-US" sz="11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$705M (just for the two substations)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Unstated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2600"/>
            <a:ext cx="3425825" cy="3966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0a+ku9DuLWfyw8VofkQjKknODiuWtDClxC9zMkLlykS7vvn06da1/BZU3F+ZpI/tlxbs80Ctnyzj/wCtWGVtXmga9lWLy5gYfmI3N6dK4pbo9KC92S/rc69CfLX6CnscxsOenbg/gajh/wBUvrilnJELDsQR1x2riWjOyT90ktwTEm8ENjnd1rE8QuhubRgTmMscY71oabdxOiwljvUYyxzn8axfE42TxeWWQOxBb1+nrVp+9dHPOd6XulCe73tCUQSFcI258cc8+9W5r0SIZXIXOFxkYIHH6VkSW8RRVkkO/GQwXHc/pTGfLNHIwbbjaxHWqlJ2tc83ma3NOCcNvDg4yRjuKjyn2tzwY1UHBP61RhuHVv3B+cDA96uZ80FtqlyD0P3j6YFLmdrBe+jOj8Mac2paDrCb38iJoJDGnTc7lQc9T047DJ9qr+KY1iV40UrCroBzznI/n/WtXwvdeRpuoQpNFGjeR8pHzNhz0+hrP8SSrNcSO4YksoAIx6dv0rqjZJGtFJXN3U5ZhaypPEocFcSKccAd+4yDW98BUEuo6cqFsNJOxU9B8vX61iao8jWUgd1lG5B78JwPwHH4VpfB3Uo9JS0vXCkRCZ9zHAOcDn2rePxIctYM+iTaEElmA+tVmjGaZp/inTb+KILc26zOOUEgbbgZPNXB+9Xf8vfoffFd0Kje55NWklsVdlJsq35ftTfLNa85hyFbZSbKtbKNlHMHIVdlASrOyjZRzC5Cts9qKs7KKOYfIfIXghidY/0p0GoTRN5kSZwAFOCOP61jSRwSXP8AphZUjcSJsDZyD3xWr4M3xa5Z/b5N9/IrEBUIQoOOvTNUZ4IYLi5+0l/JidtxQFjy2O3vXiyWqPpI2SkdTASYVJ96ewyjA45HeobclVKZHBI/WkuLuO1KGU4BPWuG3vWO1tct2YTJPa3EbWwjIUf3twbrjFU9XuzfLAzRlWifODyD64rRnv4N7Ru0Txs28SAY59MVjagEYqyq0e7n73H1x2qnpLQ82T5VoyOf54yVC8cgms2dxFLyzEjnJHUelSXs8sQQFWZc43AdM1Xud+HScgA4G5expo5JO5NbwyTTlYiQCclscdORWzZqYiwbDlR8oHTOOpzWTZTC1dFYsQ4KjjPIqz9r/fMGZhg5wO4I6VXUcWkjpNKChJZLyRVuQ0flqDkqoJyMHjmna5cQXcriMlYxKrFRjIIrH0+CXUZi0RZkUjzGH8OTx/WtO+s1gKwQnD+auQT0HUj6+9a8ztpsbUnub175r2TyXERU7gM9D93pj34NRaDCkvhPypwjRSLtdWGVIMqA9x/OtGWUXdrIjvgM4dQM5+7jn+VQ6MGsdDjhJG4ADgnABkXvgn9K2pSXPy9S5fAzVtrG1stTge0SBGaO4J8sDru68Hr+v0r1f4a63qGoQw2d/wDY/wB0WCNEXDsBnJYEY656H0ryW3l3ajBjGBbzHn3k91B/z3616R8HNz6kd4UMsDt78v8ASu2C1k/Q4ZpSSR6jspyoo5Iq109KhMqliu9cgZIz0HrRzEezsQmME9AKaYwP/rVNPJFBEZJWAQck0kU0c0YZM4PSmpC5CERr70FB9KsAc/dP0qlrepWOk2LXOoOscQIA55J9BQ52EqbZN5dFcm/jXQ2dmXULgqTkbeB+FFT7ZB7LzPm3Q/I01YlFnf3UsTlluJ/9YoPUcDGKmVbG3vZ5xp13IXJmdXfAzndxxxzWNpU17c+XJcapFEIztVEjZifqcVPrGpXX2lDpsZuYgrRSl+AwxgEH/PSudNvodvOrMc2tJO9zNbxnYrAuGkyyk8fjUWr3w+wLJ5YYNnBIzg9x7GuOSR7UvsAAYbW24O7uM+1Zt7q8+REQQiHd8rdK5/ZJu4/rU1Dlubz3jyWhRxvhLDnA47ZpZ5EKxwgO4XDAkYOPesjT7+OZSQxUquWGOPrVuORVRjIGIY5HOR/9aspRtoZcze5ZJCk+Wp2HGAo61m3imTzJEZt2M7QcZNaVhOUkZGxtJ+8AenpTniRp02qAH+V2J9azTsx2ujOlSXfEQ+NylmIbqMc0kUMk0gbPzL1BOKtyaegulRLlgShwJBzx159KWa3nt3ixGzuTztBIznt/OrckS4svWc8iWpRDtRyDtTjpnBNVZ9RmuJwlrIXlB+Y9dvPT2zzV62eKKCZZR50m3LJjBbHOP5VhXF99lvcwBoWldG+UYCEkDBPTpmiGrasK/Q9F066vf7MQXgjR25wR+WT64rSs2SCKHYiu+9CzOQcYbOTnHTtXIIzyKPtMr53Bg+fvqOh4rUW6UWrCIblPysmSc5H+cVyUKs6dbmubOomnE68lFuEuXCI4tZGLcAY8w+hx6/54ro/hr4usdLvXeQSyILU72gTf5QznLjggZ715pb+JdMMKWUSlHWBoFTPyliwJyO3euaju1vbu7t7kiKEy7PMgyh2DgA5HK8Zwa92GK0k7bmElGys9j6E0r45wXGqfZ7izH2eNm3yROWJAzzg9OxqC6+KdvPe3V5aaahkeLCM7k5Zfub1Hp6CvHhb2mli4htbhri3Eg2PIigscc9O3TFPgkjWWfy5HSZCF2qOM+ua86pi5qTURJHfar8TNeltQkd8svJbzPsyqwyeBgeme/wCtc8/xM8cWFysh1WVo/L3NE6INnUAtx69qilu5ZRErXLyMjZUkcYPU/Xj1qvcTHYRKGkBI+QrwR6n0rBY+UZ6O5o4Jo9WT4420nhtVjs7xtaNuQXWINEkwHU89M84xXml14v8AEetWzr4gvzLH5nmRxMoG3jB6dvY1ix+a+cExAHIXHGPpTHlVFbDQrznB5wKdXHTlolYhI01vr7A2yQ7e3A/xorl5JfnbFxCBngbOlFT9YY+VHNR6obK9ntZrqNmikZA5IXODwa3rDVrZSrQ30CsexZTn25Nc9pS+Y7BGJ3Yyeob611mmabE2lKRFFuZeG8kMMj6ivYTSNFexzet3sCXMm4x/OBjYRg8Vi6YiGSdkKydss/8ACeoqTUleK/cS25MgBO1VGMVlOzmQOIxEQAcbT65rOSvsZLe50FmyWyMk0W206oNvXJOeKvQCJIGEdwPKY5Chc49Kp6c/mW5N1Jv7qrDBUGrcNgZAZrefBfor8D6Ef1rjm9XctO4scUhiDMQ2RnOOg96v2M0d0hjkwxAwNpwaqySubcRSOqPnBweDmo7WONLhI4W3nPJ6YrJ7FbbFq4DI5Zow+BwOuPxp324uNvSM/wAR65/wqrcXwsXbfh17Ac1Rjme5kJaT5n7dsemKIxvqxOXY2oZmurZzCY3PTjg4780+0Z3d4Z7Y+SybMkZBH9ao2k8sAETKigEjC/lmpG1CMZNzLtjTnIfp+A/lTs+hGhfjit4EaMTEn+GPjj6cZAzSsl1NAj2bDYWwSy8qAOQB0rBnuoZLgmyuHBOS0rsDjHbPUDp0NFhq08sb/vlLqMkjlQM471SpdbEud2XYDOAAsJVpDyV6k55LehxW5aJZbnZ7ZZZXOSGBHI6YIwc5rlLa5mMsm+ZQGDZJHXnrgVatdL+aO4S9UoMrvySFbjJxnPQ1c9mrji9Drr+2nieM3NrLbvISwDDr+H1qvbXUgldGRg7NzgHk1taf4Vu9aJj0i6F75YTg8sxIJIGT9B+Jp1h4bu5bg21lZzySyMcSRqcEZI5Yr047Hv2rknQdndbgkzNM0hOzYEAySOaLK6ZmkjXK9+hIxXqGn/DtLDT7dtbbzbm4njQKp5hznPzDqeldVD4e0vTDfJo1qqXEkQjV3kbIzkHDEelOGBk9y1Fng0wJx5bcg4+Y9azZ0VW8p8bnzgA9a9u1vw7d6jO0Oos+yKElLmzHmPtzgBkbknjtXnuv2rPpNzb299Cht0OUurLyJTgZUquMk8Y/Gq+rcrsLlOAWCVlBIckjOQKK0Ftr/aN2jjd3zP8A/bKKfspiscrosd1buqwtDsOQPMU8YPqD0rrNMutSa3aFLS2kAJUslw6/+ymqenaLLo9tbC7R4pnj3ssi8Ic4256Hpn8amtpHW5f5lYKeBjIP4816qvY0jtqcn4yE8N+ge1WFjux++8zBB9gPWsKWV5YQjfMR6nrXpN/Y3d5qVrJp9mbk2yyTSqAPlTHJOeo5rzr7OiqXadOOqou8j8u9C10YpQVr3GrPNHIk5fAjwAo6Y9K39Mne5SSYXFvCw6Kx9elc/vgBVHE65Iy8mFAGeuBzVGWUKWWMfd9RUTpKWhC0Z3GUmeRnmi3oNxKeg4yantLqOGMGFYXlxjft5OK5zwU583ViQGxYyMAehwQakstQtxboclbl/mIAOOp6VzVMO4ruO/UtXXmXkYkZQj7jlQenByf0pbSWBIo/NRcrkI6L8zZPc9/b0qhrF64iR4TlZPlyvb/6/NVlvTboIpQXP3ih4wT/AFxVcj5diXvc6eaxlls2ku0eKBjhXL49T+GMHmsea60qNAsf7yTPJY9eMdf8ms641e7mglhEjCKXqqt1A9QKzETewDSAAevetYUbAzbsvOlmkNu6QA/eRRgY+hrR03MMpZ4xuV9rqnJX3wfpms3TY7KJN02d4I5LEbh047d+ntXQp4gstFnVdMitL15IQk01zASA2cnCtxnoA3Xg0pRvcjlPafhfbeHNX0iNb7TVvJ4m37p9gf1zhQDj6kivRLfT/D0E7yDRbFEABVVt0+Vhkk4x34/KvkOw1HUoNYgv/NMZRt8bxnA4OcDH8q9RtfiZqkm4zQ253gnABHGOKjmUVZmsJpLU9+0nVbBLOCWGCOHcisQkQQevQVR0PU1SxsmwDH9lVcFiBuLFjx+Iri/AWrv4ntJLW22wXUEeNrZ24xxj6V1Vp4ev7e2hiJQiNAmQQRwMentWkWmro2TutCzqGoQTXNmJbVGAkJA87BJ2nGPp1q0b+N5rTZG6qJCWzLnjacfris2bw/etPDJuXEZJ5HXIxTpNLu0GSFP0zVDNie8aRpfsrJHJtQbpBvHcngH3rzTxj4TupYb+/l1iRpXBbBhI5JAwOvHNdO9tcRl2K4BPXPtWZrhlGmyqf4mRevq61LgpqzJdjj59AihnkibWodyMVP8AoncHH92ir9/4U0u6vrm4m1ICSWRpGBDHBJJPRsUVHsKXY05D0UWNtNGrKqvG4DAhshge/uKzLrwlolwS8+lWTsf4mgGfz61oaD4hstczb21tJbTWyBWj8koioMBcE9Tx6VseWMncRmtJc0WEUmee6n4Ti0uxu7nwtpcH9pSR+Uo3FVIPXOTjA64715X4p8M22ipAL3QNQeMxI73FoW+WQj5wQo28HNfSxiVhgjIppt1ydowfakpvqDppnyDp/hHQdeuTHo+tTw3RDMYruLOAoyfmX0A9K5XWNFk0/U5bbzI50UgCWHJRiewJFfZ2o+FtJvpjNcWFsbgo0fnBAsgVgQRuHPQmvLta+D0Vpqdvc6ZdSXNoJA0tnc4JK+gb+Ie3BqufsZunqeKeGo1s7m/V1yWsZRnHXpUGk28SlGmjYPggcEcc/wCJr0+80fSNTsLptOt4tP1G2VoJEhXaUb+6y9wccHrXn87mByhyjLxtwQD+dZ1pNR5TCSsrE7xqII9qoRvxuPQHHpTbpIrmOMS28L7Mjp9e9RT3HlaVGyrtHnNkkcH5fWs0TTxupxEA3HLZz3rJxk7Mam0rFy104iOWKJYwAvIKZP5/pVS60USmaSApGByFUcf/AK+K0LWZ97MfM3YB5xgn2PetK3UzIQQdrdSoIzU+1nFkxkkcxFp7uixuWTJzk9/T9amtdGWRgyhzx0J79q6B0ThIyxAABV1wfrmrtnYXNxxBbt5AJRpMHaPxxz+FW68nsPd6GdY6YRKAIpGkwAvl5csfQAc5r0Lwp8LNX1KTN1DLaxRsN6TrsZsjoCfT867L4a+BNRsNVi1V2jSIjcCz7i2fp0/D869ljTCj0FVG8lqjaNPrI5vwb4L07w3GrW6brnHzS9M/T/69aPiLX7fR7UsxVps4C54HufSs/wAWeK7XRbUtvBkJwMf0rxLxFrq6leXMnnHfMBjacEgepqalRUlpuNzUdDqNe8cT3N26Wly5USFg6nGDtPUdh1rl5vin4jtswm/aSWMjK/Zk/InHSsdIlgfeX87cwXkZLHsf/r1la61stw800TQOq5Vmb7/uD78n8q4qNaUpvme5DfMtzvLP40a1JMY5NLtZGUfNuQoB9TmtGX4tyPayg6HB55QhTHNyD64I5Arw19REjgKjGMZAPUD/ABptndDDbpigVs7SpY9f7w59q71KVjNTseof8J9f/wAdtprP3JGMn8qK8/N6AT88X4x//XoqbyD2s+575osemRXN6t1LdKySAKgWVDGMdDgde9b1tJZt/wAeevzxH+5JKr/o3NV9IjaPxJqG+RlZ4opOMjnkd/yrpPLSVcSokg/29rfzra51JaGeZNUj8swXtndqzBfnhK4z3ypqx9q1JP8AXWEEg9YLgfyYCo7vTbEpuWzgVgyklI9pIyM8qakGkxY/dyXUIHaOd8fk2RSuNJkc2sxWyh7yzvbdSQu4xbxk+6k02XVLGbKG4VCf+emUP64qnrlpLbac8sd7NJsdDtlVHH3h6AGtIWt+QPMntpD3WSJv6MaLILs8Y+KsZS/kvrBFWWSPyJ5YxgTLnjOOuK8iuDmR/PBLNjpg5r6b8c272uiTStFBbtIUVZbbl/vHopAz09elec6NIj37LPerdHaxCyWS7sgEg5GamULmMqfM7nlDkx6dII1cFJASMbiCR2qnFG7Hachi3JOSTnpXsc+y4uQkkWnbvMGSkhiOfXBGDWRe+G47+4KIlxAzvs3xPHIBk4zjggU+V20FKlpozhIY5RE8BlAC4UBV4x/U1dtI7qTci+bJKflXauSP8c16HpPwmu5ZUkvbhjalThIlUzEDocFsAH1PPtXbaD4H0jSWBvYZ7cFsKjIx3fVuc9KycJERpX3PNPB/g+91K7R2tHcKwyf4B6gn/CvozRNKtLWOMi3i89UCbwgGB6DjpTtMOnRoI7Oa2VR/CrBT+RrYC7OoP41pGFjeMVHYeCsSEvhVAz7CuK8eeKf7P0a4lt54oFXC75TjeSeg9z6Vo67HrMs7mCKF7QY2qSyt+YBH6V454t8NeL9Qv/PuoY5IgcxQRkMI/YZ5Jxznv04FXJcsbilJ7GVdaydSnRbmSWRwQ5VsMFXrn8aoq9kHlCtJJLEu9iqD5hk8j9f1qC5tNT0xnnm067iZO0yFce5I4pq3Kxor3CRsTy4jIDHd0HHbp3/HrXmypvdnO0y5HdMYnksiHQE5L8Z75P8AKoWlhaeSO6t2jyQdknI59Dg59e1VDeCNXEdq/lbP4zks2c5P4549qtQ31tE0iRAo+z5DvYjk8rjp1yaz5bCuSyQRGcpBH5pCEr8wbccgHOOfT9Kqar4ft52d7YukjLl0jGFJAxkE/X+gq+buKCNCSZF2b3YSYG3OOT9TWbHeWsRDwqAQuASSCcnr+dEXJO6C5gHQ5gSBa3TAdG2jn3orpx4g1ADAdyB0+dP8KK056gXR7wGMXi+BCChns2GCCMlWH+NdHGp/i3H8/wDCvP8AUvEX2XVdPik1bTJmmaSIztZgfZ8LnB4zzjHFWl8ToqnHiXRjjjm2lFepyLudSlY7i5VfssmccKT27fhT8IQTx+GK4SXxUFhOde0aRSCCBFMAaW18XlsKuraSGwPl2SjHHTk0cnmPnOm8Trs8P3754WPdjPPBz61qKo5LZIIyT/nvXnur+MIW065iuNQ0q6R42VoEWUM4xyvt+Yq7beNoxCjf2npKqyhgrJN0x9KFAOc7ORVeUbkBITKn+7z2/OsrxHpllJp8081tC0qgDeY13YJAPzDnvXNy+OrdZdxv9L4GNwEuOvT7tV77xvaXlpNALmyuS4x5UPmB3OegyBzT5Rc6NW7+Heilw0EEtuUYEGKc44Ofutn+dXdK8MafpUUk1rboLhlZmuJQHlORnA4wo9hz71myeMlimeKaa0S4BKsjCQFT3B4px8V5sXbzLIxrHz87ZAx796Vl3ByOgsrG0OlwH7PDgxKclB6A1TS2iEmnIUuIZxN+8Y71BGGPB6dh0rLsfEsrabGIVtmRYlGDL8wGBjPv0pLvxRIl7aiWK33BmC7JQwDYIw2Dx1/Ol8xXR1N/bp9ku3Lyy/IcbwGz8vqRkVqJIViXeeNoGPwrif8AhJlbzYY7ixMshZMeawIIHPUevH1rdS51NiGFnAY2yfMDsRj1pqUe4Xb2NrzcjI4+opUm3dcMAehrHgubqZnCGxTaxU5ZxyPwqWaS/jQM32IhnCDAc5JOKu4GtJJDIjJNbwsCMYxjH5Viah4S8O6om660y2Z8gh2jUkEd8kZ/WppvtsUbSM1qcY4Ct3IHr70TLeI8cbSwDeSMiJuMDP8Aeo3EcTf/AAr0qaaT7M8UMLdBtYH067iD+Vcxe/CW8iUxWs5eIggZdXXn1Hynj8a9etBPvuFeVX2OFBA24+UE8c+tTFJVBY9enrWToxetiXBM+fL34Y+IYBKgW3niIXozRkY6AZUgDhfXAFc1qfhPW45TFdaPOxVvvpiTJ4BY7Tk9u3avqjzmVT0B/Kon8qbPnQxyH/aUE1PsIvYXs0fID2E8TtG2jX5ZTtJ8l+SPwor63NtZ5P8Ao6fmf8aKXsH3F7NHg/i8Lb+K76BlDKsu4E/w5FZvzOpHmMVXJBXGAO38q2PiFIr+KJ08mJmkRJgx+8cj+Vc+5WHcuGbcAAFYbfwz0/8ArVwV7qo0K9i7DvMhjYblIzkYUA56ZokWYZEbbgx2lGbBHPbjkVV228IZ7uW4cbhs3MAMk9Dx+tToREEaaReCWDRsduM4AOay1ve5SBPPmmWWVfMEDZ8tmDfh/wDWq1KrzY+Ul2xgqvyj6Co4rbzJAY1IlwcKsud2ewz3qSOaJQMFjx3OMYqXN30BtLVAsDRsJM7UB2kBlOG9x1B60txcBYm3/KQMfPjc3HTP60s008sahZVUgk52jLfj1/Gq88cxjJeKFzjIZx0x3HvTpTl9plKS6G74qEba7fJI3Rx14xwMCsi6hLIcGPf/ABjoD9a2/EYzrl453AAqwJbjJUc1Qfa2BhhGRlgMcn157mnUlaq/US1ehSjUBdpgBBIBYY6fnV61SJtQtVMX7zzYyxOM53DofTFZ0gg3tmPynxyUI/UCrmkoJtV08GaKUrPHtK8EEEcf/WqrNzT2QOL6kt7APt92Q7ndI+S7HI+Y96fZapqWmS77e4ubZI1AyH3A89NtUWdkublVJkiM0g2NkEcnuafLfRW0KqY5kdgCSzjGDkYPvkVM3JS07kqN9bnaf8JxqllbwLG1tP58fnS+euC7MSDyPYdq0dL8ercKEv7CKNY2Fw0ltJ/CueMH/GuE1Y70tDIoKraxZI4OSCcdfeq2n8W+oZIwLZvvDHVlFdSnLntcq7XU9psfEmmayqRWl9IrvKn7m4xnbuB4J7DGetdBIf8AiYW/Ro9rkMDjPQe/HNeBeHdPu7jzpIo0iCQOIzIdgckdBnrjr/jXdeEtP1qJUSG8uTk5CwE7UXP3eexJGSK66bnJaoanqejQSwXBIgH3xv3Y4PvUjRMB8uWA9Kk07S7iCyVZvmfjavHyL6e9SmAxrg7l+tdCT6lXXQosGVskHgYqKSMPyQB7Zq+RIRjII96Y0QIO4AGlZiMkxc/dP50Ve8lM/eNFGoXPnL4huryaRemGGRZbCNsydQcdq5S3uVmjkLy+QcgqyAMFHt78112vlJvCvhe4YKwNqYznqcED+lck2nxPKzRXKIp6qO349q5K0E5XJs+hO2oK58uHzXYgICy5GP73qeO1ON1KJY1a1eGBcEyyAjPvj/Gp1i+z2uYsu4G4Mqbsj1Gaotq8ybo7kOwzkbxyPpXO6cYuz/MTUYbl6K/sGdHUSM2cjgnBzxVi8DG5kkjsYzKUw+4EA44HsDxVC0mu7lXk+1tJFGclSgBPfn1NWH1dRbmSFHaUYIQnl8n6/j7Vg4csk0riSitQjku2RtzRxMOnoPQZ/A8VYFzAFKXl2AVXgQsT8xGPypi3U1zpRkWzzO0uRjAGO+V78d/WozpMd2WmK+TcDO3b95gByCB2+tXHlcbtcupq4xt7p0Pi+drbX7hxBLIGWMfKcAZjXk1mRXiypGVjYYzlQx4OPTvVnx5cRR6rOrqSzxRAbevMa4+tZFrf27RmCPfGwxhygO78K6KtCEpsSir3NC3eJo0j1ATIWPyuUIcdskdMZ96t6DAr69p7u6u6XEYRsFS43en0HQ1Wt7LVbhAsNtLOSc+a37sL+DcfiM10Ph7wve2uoWl3dzIfLYMQqFjj+7z1pUsO4z0u0Epp76nMi6c+YsksqMXJ5APc9SetWIba9uV3Wdu7oc5YIF5HueDXodp4Y0m1uHbaryZyrSqct7gH/wCtXQ23h6+m0+O502zEsM3CBnA4zjdj+77+grb6km7yZCucDfeHGkvI5pZiv7iNNkGCCAoB56DnPauj8NeGJ2Oy0tdsVw/lNIybgCOeW7Y69q9K0rwfbWl5BcSTNKUX5omQbWcjGfXA5wD/AErpbS3hs4fKtolhiyTtQYHJyf1rqhRhDVILHJ6L4IjiVX1JlfhgYl5H+yd3XOP5+1dZBbRWylYIkjH+yMfj+lStJtB5qNpBj5ck1oNDjTCD65FIJAx/xpQevHNAFd4o2+8g+uKhe1Qj5WI/WrZNMwMkjFAFH7GM/fH5UVbyc9vyoosB8oXhdfhzorQoXa2upYNp5OMmsOztyzGRyI2bAIQ5H4j1rc0WYXfw2uWlBJh1AMR6bgP8apRXMCuyKQJOhHfNcc4RcucqEE3zMfLbqFbbKyy9VCMBg44zWdJayTGR72RGdT0jPT6Zq5dRW0kiqTLlV3eYGwD7Gql1NCZNkQTzW4URgk/X3rNwXM5FNK9xLaOKy3NIzSQHBdAgJBzxnHWpZvJuJYJLRVVo+7sVwf6iksvDetXBUiBkiI+9Owj/ABx1rdsvB0EYzeTSTY6LF8q/meTUwozlK6RjzO+iMBY55XxbSbl6Yx+7/I89at6Roc0l8f7XeS3Rk2PcBiB+IzyK7mzsRFGqwxJGoGPl6/measi3SPd5hXaeDnnPt711rCxvzS3KbTd0ivrPhuO6uxcXsu9GARREqj7gC5LcnnGfx61NpeiWVjlrO0RGPV8Zb8zWqulLoyN5kCWKn5mDIEz746V0ngrQZb6dNT1FGSyAzbwSDmX/AG3HZfRe/U1olFbILM5+N0twGfcM8fJyzH0rrX8Mao1hHLCsQmKA/Zw21lJ7Fj+uK3ovDmmRalFfJAVmiHyLuJRT/eC9j/jW8sg4GMVeoJWMTSPDlnbaULS9giuWf5pndeWY9cd8fjXQRRokapFhVUYC44FNLcZ60m+kBIQc85z60gJx96mCTmlOCOtMBHVscHP1qIn1B+oqX6Gmc0DFBG0Z5+tOBBB55qMnNHY4/WgQ8j1FRsAM84oDYHvQXHPNAyPb/tL+tFL5oooCx8n6N8ngDxLt+XE6EY4weK5S4JEiEE529fxoorlq7DRejdjp5yxPCd69E8NwQxW1w0UUaMMcqoB7UUVOHG9jRxkgnqe9TIo3pwOnpRRXcZMeP4v96rfhhVfxxpKOoZQsrgEZG4LkH6j1ooqXsUtj1sW8N3E8V1FHPEQDskUMM59DUqdPxNFFSPqPpqn56KKYEininUUUAg7U4dKKKYhV6Ug+6aKKBoYO9Jn5qKKAGHrTTzmiigEQt94/W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90800" y="1295400"/>
            <a:ext cx="396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LOAD GROWTH AREA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1752600"/>
            <a:ext cx="4572000" cy="3392435"/>
            <a:chOff x="3063240" y="1161479"/>
            <a:chExt cx="3970020" cy="2945765"/>
          </a:xfrm>
        </p:grpSpPr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63240" y="1161479"/>
              <a:ext cx="2758440" cy="294576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4137660" y="3015362"/>
              <a:ext cx="815340" cy="79629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58615" y="3193162"/>
              <a:ext cx="815340" cy="730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200" b="1">
                  <a:solidFill>
                    <a:srgbClr val="632423"/>
                  </a:solidFill>
                  <a:effectLst/>
                  <a:latin typeface="Calibri"/>
                  <a:ea typeface="Malgun Gothic"/>
                  <a:cs typeface="Times New Roman"/>
                </a:rPr>
                <a:t>SW LVAC</a:t>
              </a:r>
              <a:br>
                <a:rPr lang="en-US" sz="1200" b="1">
                  <a:solidFill>
                    <a:srgbClr val="632423"/>
                  </a:solidFill>
                  <a:effectLst/>
                  <a:latin typeface="Calibri"/>
                  <a:ea typeface="Malgun Gothic"/>
                  <a:cs typeface="Times New Roman"/>
                </a:rPr>
              </a:br>
              <a:r>
                <a:rPr lang="en-US" sz="1200" b="1">
                  <a:solidFill>
                    <a:srgbClr val="632423"/>
                  </a:solidFill>
                  <a:effectLst/>
                  <a:latin typeface="Calibri"/>
                  <a:ea typeface="Malgun Gothic"/>
                  <a:cs typeface="Times New Roman"/>
                </a:rPr>
                <a:t>Network </a:t>
              </a:r>
              <a:endParaRPr lang="en-US" sz="1100">
                <a:effectLst/>
                <a:latin typeface="Calibri"/>
                <a:ea typeface="Malgun Gothic"/>
                <a:cs typeface="Times New Roman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657725" y="1455802"/>
              <a:ext cx="2375535" cy="1864360"/>
              <a:chOff x="3384233" y="2496820"/>
              <a:chExt cx="2375535" cy="186436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384233" y="2658745"/>
                <a:ext cx="1445260" cy="1702435"/>
              </a:xfrm>
              <a:prstGeom prst="ellipse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4755198" y="2914650"/>
                <a:ext cx="213360" cy="213360"/>
              </a:xfrm>
              <a:prstGeom prst="star5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4519613" y="2496820"/>
                <a:ext cx="124015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632423"/>
                    </a:solidFill>
                    <a:effectLst/>
                    <a:latin typeface="Calibri"/>
                    <a:ea typeface="Malgun Gothic"/>
                    <a:cs typeface="Times New Roman"/>
                  </a:rPr>
                  <a:t>Northeast </a:t>
                </a:r>
                <a:r>
                  <a:rPr lang="en-US" sz="1100" b="1" dirty="0" smtClean="0">
                    <a:solidFill>
                      <a:srgbClr val="632423"/>
                    </a:solidFill>
                    <a:effectLst/>
                    <a:latin typeface="Calibri"/>
                    <a:ea typeface="Malgun Gothic"/>
                    <a:cs typeface="Times New Roman"/>
                  </a:rPr>
                  <a:t>Sub </a:t>
                </a:r>
                <a:r>
                  <a:rPr lang="en-US" sz="1100" b="1" dirty="0">
                    <a:solidFill>
                      <a:srgbClr val="632423"/>
                    </a:solidFill>
                    <a:effectLst/>
                    <a:latin typeface="Calibri"/>
                    <a:ea typeface="Malgun Gothic"/>
                    <a:cs typeface="Times New Roman"/>
                  </a:rPr>
                  <a:t>#212</a:t>
                </a:r>
                <a:endParaRPr lang="en-US" sz="1100" dirty="0"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3482023" y="3370580"/>
                <a:ext cx="1449070" cy="464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latin typeface="Calibri"/>
                    <a:ea typeface="Malgun Gothic"/>
                    <a:cs typeface="Times New Roman"/>
                  </a:rPr>
                  <a:t>212 Radial System </a:t>
                </a:r>
                <a:endParaRPr lang="en-US" sz="11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libri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5086643" y="1524000"/>
            <a:ext cx="34052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Shaw, Mt. Vernon, </a:t>
            </a:r>
            <a:r>
              <a:rPr lang="en-US" sz="1400" dirty="0" err="1" smtClean="0">
                <a:solidFill>
                  <a:schemeClr val="tx2"/>
                </a:solidFill>
              </a:rPr>
              <a:t>NoMA</a:t>
            </a:r>
            <a:r>
              <a:rPr lang="en-US" sz="1400" dirty="0" smtClean="0">
                <a:solidFill>
                  <a:schemeClr val="tx2"/>
                </a:solidFill>
              </a:rPr>
              <a:t>. Capitol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9.4 million sq. ft. of </a:t>
            </a:r>
            <a:r>
              <a:rPr lang="en-US" sz="1400" dirty="0">
                <a:solidFill>
                  <a:schemeClr val="tx2"/>
                </a:solidFill>
              </a:rPr>
              <a:t>new </a:t>
            </a:r>
            <a:r>
              <a:rPr lang="en-US" sz="1400" dirty="0" smtClean="0">
                <a:solidFill>
                  <a:schemeClr val="tx2"/>
                </a:solidFill>
              </a:rPr>
              <a:t>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600,000 sq. ft. </a:t>
            </a:r>
            <a:r>
              <a:rPr lang="en-US" sz="1400" dirty="0">
                <a:solidFill>
                  <a:schemeClr val="tx2"/>
                </a:solidFill>
              </a:rPr>
              <a:t>of new </a:t>
            </a:r>
            <a:r>
              <a:rPr lang="en-US" sz="1400" dirty="0" smtClean="0">
                <a:solidFill>
                  <a:schemeClr val="tx2"/>
                </a:solidFill>
              </a:rPr>
              <a:t>retail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6,200 </a:t>
            </a:r>
            <a:r>
              <a:rPr lang="en-US" sz="1400" dirty="0">
                <a:solidFill>
                  <a:schemeClr val="tx2"/>
                </a:solidFill>
              </a:rPr>
              <a:t>residential </a:t>
            </a:r>
            <a:r>
              <a:rPr lang="en-US" sz="1400" dirty="0" smtClean="0">
                <a:solidFill>
                  <a:schemeClr val="tx2"/>
                </a:solidFill>
              </a:rPr>
              <a:t>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1,200 </a:t>
            </a:r>
            <a:r>
              <a:rPr lang="en-US" sz="1400" dirty="0">
                <a:solidFill>
                  <a:schemeClr val="tx2"/>
                </a:solidFill>
              </a:rPr>
              <a:t>hotel </a:t>
            </a:r>
            <a:r>
              <a:rPr lang="en-US" sz="1400" dirty="0" smtClean="0">
                <a:solidFill>
                  <a:schemeClr val="tx2"/>
                </a:solidFill>
              </a:rPr>
              <a:t>rooms</a:t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Need for the Mt. Vernon substation: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6.61M sq. ft. worth of load is projected to be located in the area served by 6 underground feeders (SW LVAC Network),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a 3 x 4 block area, between Gallery Place and Capitol Crossings</a:t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14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The increased load in the SW LVAC network is the justification Pepco cites for the need to build the Mt. Vernon substation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5801" y="5257799"/>
            <a:ext cx="317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SW LVAC feeders are served by the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Northeast #212 substation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743200" y="2835164"/>
            <a:ext cx="1376308" cy="120343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0a+ku9DuLWfyw8VofkQjKknODiuWtDClxC9zMkLlykS7vvn06da1/BZU3F+ZpI/tlxbs80Ctnyzj/wCtWGVtXmga9lWLy5gYfmI3N6dK4pbo9KC92S/rc69CfLX6CnscxsOenbg/gajh/wBUvrilnJELDsQR1x2riWjOyT90ktwTEm8ENjnd1rE8QuhubRgTmMscY71oabdxOiwljvUYyxzn8axfE42TxeWWQOxBb1+nrVp+9dHPOd6XulCe73tCUQSFcI258cc8+9W5r0SIZXIXOFxkYIHH6VkSW8RRVkkO/GQwXHc/pTGfLNHIwbbjaxHWqlJ2tc83ma3NOCcNvDg4yRjuKjyn2tzwY1UHBP61RhuHVv3B+cDA96uZ80FtqlyD0P3j6YFLmdrBe+jOj8Mac2paDrCb38iJoJDGnTc7lQc9T047DJ9qr+KY1iV40UrCroBzznI/n/WtXwvdeRpuoQpNFGjeR8pHzNhz0+hrP8SSrNcSO4YksoAIx6dv0rqjZJGtFJXN3U5ZhaypPEocFcSKccAd+4yDW98BUEuo6cqFsNJOxU9B8vX61iao8jWUgd1lG5B78JwPwHH4VpfB3Uo9JS0vXCkRCZ9zHAOcDn2rePxIctYM+iTaEElmA+tVmjGaZp/inTb+KILc26zOOUEgbbgZPNXB+9Xf8vfoffFd0Kje55NWklsVdlJsq35ftTfLNa85hyFbZSbKtbKNlHMHIVdlASrOyjZRzC5Cts9qKs7KKOYfIfIXghidY/0p0GoTRN5kSZwAFOCOP61jSRwSXP8AphZUjcSJsDZyD3xWr4M3xa5Z/b5N9/IrEBUIQoOOvTNUZ4IYLi5+0l/JidtxQFjy2O3vXiyWqPpI2SkdTASYVJ96ewyjA45HeobclVKZHBI/WkuLuO1KGU4BPWuG3vWO1tct2YTJPa3EbWwjIUf3twbrjFU9XuzfLAzRlWifODyD64rRnv4N7Ru0Txs28SAY59MVjagEYqyq0e7n73H1x2qnpLQ82T5VoyOf54yVC8cgms2dxFLyzEjnJHUelSXs8sQQFWZc43AdM1Xud+HScgA4G5expo5JO5NbwyTTlYiQCclscdORWzZqYiwbDlR8oHTOOpzWTZTC1dFYsQ4KjjPIqz9r/fMGZhg5wO4I6VXUcWkjpNKChJZLyRVuQ0flqDkqoJyMHjmna5cQXcriMlYxKrFRjIIrH0+CXUZi0RZkUjzGH8OTx/WtO+s1gKwQnD+auQT0HUj6+9a8ztpsbUnub175r2TyXERU7gM9D93pj34NRaDCkvhPypwjRSLtdWGVIMqA9x/OtGWUXdrIjvgM4dQM5+7jn+VQ6MGsdDjhJG4ADgnABkXvgn9K2pSXPy9S5fAzVtrG1stTge0SBGaO4J8sDru68Hr+v0r1f4a63qGoQw2d/wDY/wB0WCNEXDsBnJYEY656H0ryW3l3ajBjGBbzHn3k91B/z3616R8HNz6kd4UMsDt78v8ASu2C1k/Q4ZpSSR6jspyoo5Iq109KhMqliu9cgZIz0HrRzEezsQmME9AKaYwP/rVNPJFBEZJWAQck0kU0c0YZM4PSmpC5CERr70FB9KsAc/dP0qlrepWOk2LXOoOscQIA55J9BQ52EqbZN5dFcm/jXQ2dmXULgqTkbeB+FFT7ZB7LzPm3Q/I01YlFnf3UsTlluJ/9YoPUcDGKmVbG3vZ5xp13IXJmdXfAzndxxxzWNpU17c+XJcapFEIztVEjZifqcVPrGpXX2lDpsZuYgrRSl+AwxgEH/PSudNvodvOrMc2tJO9zNbxnYrAuGkyyk8fjUWr3w+wLJ5YYNnBIzg9x7GuOSR7UvsAAYbW24O7uM+1Zt7q8+REQQiHd8rdK5/ZJu4/rU1Dlubz3jyWhRxvhLDnA47ZpZ5EKxwgO4XDAkYOPesjT7+OZSQxUquWGOPrVuORVRjIGIY5HOR/9aspRtoZcze5ZJCk+Wp2HGAo61m3imTzJEZt2M7QcZNaVhOUkZGxtJ+8AenpTniRp02qAH+V2J9azTsx2ujOlSXfEQ+NylmIbqMc0kUMk0gbPzL1BOKtyaegulRLlgShwJBzx159KWa3nt3ixGzuTztBIznt/OrckS4svWc8iWpRDtRyDtTjpnBNVZ9RmuJwlrIXlB+Y9dvPT2zzV62eKKCZZR50m3LJjBbHOP5VhXF99lvcwBoWldG+UYCEkDBPTpmiGrasK/Q9F066vf7MQXgjR25wR+WT64rSs2SCKHYiu+9CzOQcYbOTnHTtXIIzyKPtMr53Bg+fvqOh4rUW6UWrCIblPysmSc5H+cVyUKs6dbmubOomnE68lFuEuXCI4tZGLcAY8w+hx6/54ro/hr4usdLvXeQSyILU72gTf5QznLjggZ715pb+JdMMKWUSlHWBoFTPyliwJyO3euaju1vbu7t7kiKEy7PMgyh2DgA5HK8Zwa92GK0k7bmElGys9j6E0r45wXGqfZ7izH2eNm3yROWJAzzg9OxqC6+KdvPe3V5aaahkeLCM7k5Zfub1Hp6CvHhb2mli4htbhri3Eg2PIigscc9O3TFPgkjWWfy5HSZCF2qOM+ua86pi5qTURJHfar8TNeltQkd8svJbzPsyqwyeBgeme/wCtc8/xM8cWFysh1WVo/L3NE6INnUAtx69qilu5ZRErXLyMjZUkcYPU/Xj1qvcTHYRKGkBI+QrwR6n0rBY+UZ6O5o4Jo9WT4420nhtVjs7xtaNuQXWINEkwHU89M84xXml14v8AEetWzr4gvzLH5nmRxMoG3jB6dvY1ix+a+cExAHIXHGPpTHlVFbDQrznB5wKdXHTlolYhI01vr7A2yQ7e3A/xorl5JfnbFxCBngbOlFT9YY+VHNR6obK9ntZrqNmikZA5IXODwa3rDVrZSrQ30CsexZTn25Nc9pS+Y7BGJ3Yyeob611mmabE2lKRFFuZeG8kMMj6ivYTSNFexzet3sCXMm4x/OBjYRg8Vi6YiGSdkKydss/8ACeoqTUleK/cS25MgBO1VGMVlOzmQOIxEQAcbT65rOSvsZLe50FmyWyMk0W206oNvXJOeKvQCJIGEdwPKY5Chc49Kp6c/mW5N1Jv7qrDBUGrcNgZAZrefBfor8D6Ef1rjm9XctO4scUhiDMQ2RnOOg96v2M0d0hjkwxAwNpwaqySubcRSOqPnBweDmo7WONLhI4W3nPJ6YrJ7FbbFq4DI5Zow+BwOuPxp324uNvSM/wAR65/wqrcXwsXbfh17Ac1Rjme5kJaT5n7dsemKIxvqxOXY2oZmurZzCY3PTjg4780+0Z3d4Z7Y+SybMkZBH9ao2k8sAETKigEjC/lmpG1CMZNzLtjTnIfp+A/lTs+hGhfjit4EaMTEn+GPjj6cZAzSsl1NAj2bDYWwSy8qAOQB0rBnuoZLgmyuHBOS0rsDjHbPUDp0NFhq08sb/vlLqMkjlQM471SpdbEud2XYDOAAsJVpDyV6k55LehxW5aJZbnZ7ZZZXOSGBHI6YIwc5rlLa5mMsm+ZQGDZJHXnrgVatdL+aO4S9UoMrvySFbjJxnPQ1c9mrji9Drr+2nieM3NrLbvISwDDr+H1qvbXUgldGRg7NzgHk1taf4Vu9aJj0i6F75YTg8sxIJIGT9B+Jp1h4bu5bg21lZzySyMcSRqcEZI5Yr047Hv2rknQdndbgkzNM0hOzYEAySOaLK6ZmkjXK9+hIxXqGn/DtLDT7dtbbzbm4njQKp5hznPzDqeldVD4e0vTDfJo1qqXEkQjV3kbIzkHDEelOGBk9y1Fng0wJx5bcg4+Y9azZ0VW8p8bnzgA9a9u1vw7d6jO0Oos+yKElLmzHmPtzgBkbknjtXnuv2rPpNzb299Cht0OUurLyJTgZUquMk8Y/Gq+rcrsLlOAWCVlBIckjOQKK0Ftr/aN2jjd3zP8A/bKKfspiscrosd1buqwtDsOQPMU8YPqD0rrNMutSa3aFLS2kAJUslw6/+ymqenaLLo9tbC7R4pnj3ssi8Ic4256Hpn8amtpHW5f5lYKeBjIP4816qvY0jtqcn4yE8N+ge1WFjux++8zBB9gPWsKWV5YQjfMR6nrXpN/Y3d5qVrJp9mbk2yyTSqAPlTHJOeo5rzr7OiqXadOOqou8j8u9C10YpQVr3GrPNHIk5fAjwAo6Y9K39Mne5SSYXFvCw6Kx9elc/vgBVHE65Iy8mFAGeuBzVGWUKWWMfd9RUTpKWhC0Z3GUmeRnmi3oNxKeg4yantLqOGMGFYXlxjft5OK5zwU583ViQGxYyMAehwQakstQtxboclbl/mIAOOp6VzVMO4ruO/UtXXmXkYkZQj7jlQenByf0pbSWBIo/NRcrkI6L8zZPc9/b0qhrF64iR4TlZPlyvb/6/NVlvTboIpQXP3ih4wT/AFxVcj5diXvc6eaxlls2ku0eKBjhXL49T+GMHmsea60qNAsf7yTPJY9eMdf8ms641e7mglhEjCKXqqt1A9QKzETewDSAAevetYUbAzbsvOlmkNu6QA/eRRgY+hrR03MMpZ4xuV9rqnJX3wfpms3TY7KJN02d4I5LEbh047d+ntXQp4gstFnVdMitL15IQk01zASA2cnCtxnoA3Xg0pRvcjlPafhfbeHNX0iNb7TVvJ4m37p9gf1zhQDj6kivRLfT/D0E7yDRbFEABVVt0+Vhkk4x34/KvkOw1HUoNYgv/NMZRt8bxnA4OcDH8q9RtfiZqkm4zQ253gnABHGOKjmUVZmsJpLU9+0nVbBLOCWGCOHcisQkQQevQVR0PU1SxsmwDH9lVcFiBuLFjx+Iri/AWrv4ntJLW22wXUEeNrZ24xxj6V1Vp4ev7e2hiJQiNAmQQRwMentWkWmro2TutCzqGoQTXNmJbVGAkJA87BJ2nGPp1q0b+N5rTZG6qJCWzLnjacfris2bw/etPDJuXEZJ5HXIxTpNLu0GSFP0zVDNie8aRpfsrJHJtQbpBvHcngH3rzTxj4TupYb+/l1iRpXBbBhI5JAwOvHNdO9tcRl2K4BPXPtWZrhlGmyqf4mRevq61LgpqzJdjj59AihnkibWodyMVP8AoncHH92ir9/4U0u6vrm4m1ICSWRpGBDHBJJPRsUVHsKXY05D0UWNtNGrKqvG4DAhshge/uKzLrwlolwS8+lWTsf4mgGfz61oaD4hstczb21tJbTWyBWj8koioMBcE9Tx6VseWMncRmtJc0WEUmee6n4Ti0uxu7nwtpcH9pSR+Uo3FVIPXOTjA64715X4p8M22ipAL3QNQeMxI73FoW+WQj5wQo28HNfSxiVhgjIppt1ydowfakpvqDppnyDp/hHQdeuTHo+tTw3RDMYruLOAoyfmX0A9K5XWNFk0/U5bbzI50UgCWHJRiewJFfZ2o+FtJvpjNcWFsbgo0fnBAsgVgQRuHPQmvLta+D0Vpqdvc6ZdSXNoJA0tnc4JK+gb+Ie3BqufsZunqeKeGo1s7m/V1yWsZRnHXpUGk28SlGmjYPggcEcc/wCJr0+80fSNTsLptOt4tP1G2VoJEhXaUb+6y9wccHrXn87mByhyjLxtwQD+dZ1pNR5TCSsrE7xqII9qoRvxuPQHHpTbpIrmOMS28L7Mjp9e9RT3HlaVGyrtHnNkkcH5fWs0TTxupxEA3HLZz3rJxk7Mam0rFy104iOWKJYwAvIKZP5/pVS60USmaSApGByFUcf/AK+K0LWZ97MfM3YB5xgn2PetK3UzIQQdrdSoIzU+1nFkxkkcxFp7uixuWTJzk9/T9amtdGWRgyhzx0J79q6B0ThIyxAABV1wfrmrtnYXNxxBbt5AJRpMHaPxxz+FW68nsPd6GdY6YRKAIpGkwAvl5csfQAc5r0Lwp8LNX1KTN1DLaxRsN6TrsZsjoCfT867L4a+BNRsNVi1V2jSIjcCz7i2fp0/D869ljTCj0FVG8lqjaNPrI5vwb4L07w3GrW6brnHzS9M/T/69aPiLX7fR7UsxVps4C54HufSs/wAWeK7XRbUtvBkJwMf0rxLxFrq6leXMnnHfMBjacEgepqalRUlpuNzUdDqNe8cT3N26Wly5USFg6nGDtPUdh1rl5vin4jtswm/aSWMjK/Zk/InHSsdIlgfeX87cwXkZLHsf/r1la61stw800TQOq5Vmb7/uD78n8q4qNaUpvme5DfMtzvLP40a1JMY5NLtZGUfNuQoB9TmtGX4tyPayg6HB55QhTHNyD64I5Arw19REjgKjGMZAPUD/ABptndDDbpigVs7SpY9f7w59q71KVjNTseof8J9f/wAdtprP3JGMn8qK8/N6AT88X4x//XoqbyD2s+575osemRXN6t1LdKySAKgWVDGMdDgde9b1tJZt/wAeevzxH+5JKr/o3NV9IjaPxJqG+RlZ4opOMjnkd/yrpPLSVcSokg/29rfzra51JaGeZNUj8swXtndqzBfnhK4z3ypqx9q1JP8AXWEEg9YLgfyYCo7vTbEpuWzgVgyklI9pIyM8qakGkxY/dyXUIHaOd8fk2RSuNJkc2sxWyh7yzvbdSQu4xbxk+6k02XVLGbKG4VCf+emUP64qnrlpLbac8sd7NJsdDtlVHH3h6AGtIWt+QPMntpD3WSJv6MaLILs8Y+KsZS/kvrBFWWSPyJ5YxgTLnjOOuK8iuDmR/PBLNjpg5r6b8c272uiTStFBbtIUVZbbl/vHopAz09elec6NIj37LPerdHaxCyWS7sgEg5GamULmMqfM7nlDkx6dII1cFJASMbiCR2qnFG7Hachi3JOSTnpXsc+y4uQkkWnbvMGSkhiOfXBGDWRe+G47+4KIlxAzvs3xPHIBk4zjggU+V20FKlpozhIY5RE8BlAC4UBV4x/U1dtI7qTci+bJKflXauSP8c16HpPwmu5ZUkvbhjalThIlUzEDocFsAH1PPtXbaD4H0jSWBvYZ7cFsKjIx3fVuc9KycJERpX3PNPB/g+91K7R2tHcKwyf4B6gn/CvozRNKtLWOMi3i89UCbwgGB6DjpTtMOnRoI7Oa2VR/CrBT+RrYC7OoP41pGFjeMVHYeCsSEvhVAz7CuK8eeKf7P0a4lt54oFXC75TjeSeg9z6Vo67HrMs7mCKF7QY2qSyt+YBH6V454t8NeL9Qv/PuoY5IgcxQRkMI/YZ5Jxznv04FXJcsbilJ7GVdaydSnRbmSWRwQ5VsMFXrn8aoq9kHlCtJJLEu9iqD5hk8j9f1qC5tNT0xnnm067iZO0yFce5I4pq3Kxor3CRsTy4jIDHd0HHbp3/HrXmypvdnO0y5HdMYnksiHQE5L8Z75P8AKoWlhaeSO6t2jyQdknI59Dg59e1VDeCNXEdq/lbP4zks2c5P4549qtQ31tE0iRAo+z5DvYjk8rjp1yaz5bCuSyQRGcpBH5pCEr8wbccgHOOfT9Kqar4ft52d7YukjLl0jGFJAxkE/X+gq+buKCNCSZF2b3YSYG3OOT9TWbHeWsRDwqAQuASSCcnr+dEXJO6C5gHQ5gSBa3TAdG2jn3orpx4g1ADAdyB0+dP8KK056gXR7wGMXi+BCChns2GCCMlWH+NdHGp/i3H8/wDCvP8AUvEX2XVdPik1bTJmmaSIztZgfZ8LnB4zzjHFWl8ToqnHiXRjjjm2lFepyLudSlY7i5VfssmccKT27fhT8IQTx+GK4SXxUFhOde0aRSCCBFMAaW18XlsKuraSGwPl2SjHHTk0cnmPnOm8Trs8P3754WPdjPPBz61qKo5LZIIyT/nvXnur+MIW065iuNQ0q6R42VoEWUM4xyvt+Yq7beNoxCjf2npKqyhgrJN0x9KFAOc7ORVeUbkBITKn+7z2/OsrxHpllJp8081tC0qgDeY13YJAPzDnvXNy+OrdZdxv9L4GNwEuOvT7tV77xvaXlpNALmyuS4x5UPmB3OegyBzT5Rc6NW7+Heilw0EEtuUYEGKc44Ofutn+dXdK8MafpUUk1rboLhlZmuJQHlORnA4wo9hz71myeMlimeKaa0S4BKsjCQFT3B4px8V5sXbzLIxrHz87ZAx796Vl3ByOgsrG0OlwH7PDgxKclB6A1TS2iEmnIUuIZxN+8Y71BGGPB6dh0rLsfEsrabGIVtmRYlGDL8wGBjPv0pLvxRIl7aiWK33BmC7JQwDYIw2Dx1/Ol8xXR1N/bp9ku3Lyy/IcbwGz8vqRkVqJIViXeeNoGPwrif8AhJlbzYY7ixMshZMeawIIHPUevH1rdS51NiGFnAY2yfMDsRj1pqUe4Xb2NrzcjI4+opUm3dcMAehrHgubqZnCGxTaxU5ZxyPwqWaS/jQM32IhnCDAc5JOKu4GtJJDIjJNbwsCMYxjH5Viah4S8O6om660y2Z8gh2jUkEd8kZ/WppvtsUbSM1qcY4Ct3IHr70TLeI8cbSwDeSMiJuMDP8Aeo3EcTf/AAr0qaaT7M8UMLdBtYH067iD+Vcxe/CW8iUxWs5eIggZdXXn1Hynj8a9etBPvuFeVX2OFBA24+UE8c+tTFJVBY9enrWToxetiXBM+fL34Y+IYBKgW3niIXozRkY6AZUgDhfXAFc1qfhPW45TFdaPOxVvvpiTJ4BY7Tk9u3avqjzmVT0B/Kon8qbPnQxyH/aUE1PsIvYXs0fID2E8TtG2jX5ZTtJ8l+SPwor63NtZ5P8Ao6fmf8aKXsH3F7NHg/i8Lb+K76BlDKsu4E/w5FZvzOpHmMVXJBXGAO38q2PiFIr+KJ08mJmkRJgx+8cj+Vc+5WHcuGbcAAFYbfwz0/8ArVwV7qo0K9i7DvMhjYblIzkYUA56ZokWYZEbbgx2lGbBHPbjkVV228IZ7uW4cbhs3MAMk9Dx+tToREEaaReCWDRsduM4AOay1ve5SBPPmmWWVfMEDZ8tmDfh/wDWq1KrzY+Ul2xgqvyj6Co4rbzJAY1IlwcKsud2ewz3qSOaJQMFjx3OMYqXN30BtLVAsDRsJM7UB2kBlOG9x1B60txcBYm3/KQMfPjc3HTP60s008sahZVUgk52jLfj1/Gq88cxjJeKFzjIZx0x3HvTpTl9plKS6G74qEba7fJI3Rx14xwMCsi6hLIcGPf/ABjoD9a2/EYzrl453AAqwJbjJUc1Qfa2BhhGRlgMcn157mnUlaq/US1ehSjUBdpgBBIBYY6fnV61SJtQtVMX7zzYyxOM53DofTFZ0gg3tmPynxyUI/UCrmkoJtV08GaKUrPHtK8EEEcf/WqrNzT2QOL6kt7APt92Q7ndI+S7HI+Y96fZapqWmS77e4ubZI1AyH3A89NtUWdkublVJkiM0g2NkEcnuafLfRW0KqY5kdgCSzjGDkYPvkVM3JS07kqN9bnaf8JxqllbwLG1tP58fnS+euC7MSDyPYdq0dL8ercKEv7CKNY2Fw0ltJ/CueMH/GuE1Y70tDIoKraxZI4OSCcdfeq2n8W+oZIwLZvvDHVlFdSnLntcq7XU9psfEmmayqRWl9IrvKn7m4xnbuB4J7DGetdBIf8AiYW/Ro9rkMDjPQe/HNeBeHdPu7jzpIo0iCQOIzIdgckdBnrjr/jXdeEtP1qJUSG8uTk5CwE7UXP3eexJGSK66bnJaoanqejQSwXBIgH3xv3Y4PvUjRMB8uWA9Kk07S7iCyVZvmfjavHyL6e9SmAxrg7l+tdCT6lXXQosGVskHgYqKSMPyQB7Zq+RIRjII96Y0QIO4AGlZiMkxc/dP50Ve8lM/eNFGoXPnL4huryaRemGGRZbCNsydQcdq5S3uVmjkLy+QcgqyAMFHt78112vlJvCvhe4YKwNqYznqcED+lck2nxPKzRXKIp6qO349q5K0E5XJs+hO2oK58uHzXYgICy5GP73qeO1ON1KJY1a1eGBcEyyAjPvj/Gp1i+z2uYsu4G4Mqbsj1Gaotq8ybo7kOwzkbxyPpXO6cYuz/MTUYbl6K/sGdHUSM2cjgnBzxVi8DG5kkjsYzKUw+4EA44HsDxVC0mu7lXk+1tJFGclSgBPfn1NWH1dRbmSFHaUYIQnl8n6/j7Vg4csk0riSitQjku2RtzRxMOnoPQZ/A8VYFzAFKXl2AVXgQsT8xGPypi3U1zpRkWzzO0uRjAGO+V78d/WozpMd2WmK+TcDO3b95gByCB2+tXHlcbtcupq4xt7p0Pi+drbX7hxBLIGWMfKcAZjXk1mRXiypGVjYYzlQx4OPTvVnx5cRR6rOrqSzxRAbevMa4+tZFrf27RmCPfGwxhygO78K6KtCEpsSir3NC3eJo0j1ATIWPyuUIcdskdMZ96t6DAr69p7u6u6XEYRsFS43en0HQ1Wt7LVbhAsNtLOSc+a37sL+DcfiM10Ph7wve2uoWl3dzIfLYMQqFjj+7z1pUsO4z0u0Epp76nMi6c+YsksqMXJ5APc9SetWIba9uV3Wdu7oc5YIF5HueDXodp4Y0m1uHbaryZyrSqct7gH/wCtXQ23h6+m0+O502zEsM3CBnA4zjdj+77+grb6km7yZCucDfeHGkvI5pZiv7iNNkGCCAoB56DnPauj8NeGJ2Oy0tdsVw/lNIybgCOeW7Y69q9K0rwfbWl5BcSTNKUX5omQbWcjGfXA5wD/AErpbS3hs4fKtolhiyTtQYHJyf1rqhRhDVILHJ6L4IjiVX1JlfhgYl5H+yd3XOP5+1dZBbRWylYIkjH+yMfj+lStJtB5qNpBj5ck1oNDjTCD65FIJAx/xpQevHNAFd4o2+8g+uKhe1Qj5WI/WrZNMwMkjFAFH7GM/fH5UVbyc9vyoosB8oXhdfhzorQoXa2upYNp5OMmsOztyzGRyI2bAIQ5H4j1rc0WYXfw2uWlBJh1AMR6bgP8apRXMCuyKQJOhHfNcc4RcucqEE3zMfLbqFbbKyy9VCMBg44zWdJayTGR72RGdT0jPT6Zq5dRW0kiqTLlV3eYGwD7Gql1NCZNkQTzW4URgk/X3rNwXM5FNK9xLaOKy3NIzSQHBdAgJBzxnHWpZvJuJYJLRVVo+7sVwf6iksvDetXBUiBkiI+9Owj/ABx1rdsvB0EYzeTSTY6LF8q/meTUwozlK6RjzO+iMBY55XxbSbl6Yx+7/I89at6Roc0l8f7XeS3Rk2PcBiB+IzyK7mzsRFGqwxJGoGPl6/measi3SPd5hXaeDnnPt711rCxvzS3KbTd0ivrPhuO6uxcXsu9GARREqj7gC5LcnnGfx61NpeiWVjlrO0RGPV8Zb8zWqulLoyN5kCWKn5mDIEz746V0ngrQZb6dNT1FGSyAzbwSDmX/AG3HZfRe/U1olFbILM5+N0twGfcM8fJyzH0rrX8Mao1hHLCsQmKA/Zw21lJ7Fj+uK3ovDmmRalFfJAVmiHyLuJRT/eC9j/jW8sg4GMVeoJWMTSPDlnbaULS9giuWf5pndeWY9cd8fjXQRRokapFhVUYC44FNLcZ60m+kBIQc85z60gJx96mCTmlOCOtMBHVscHP1qIn1B+oqX6Gmc0DFBG0Z5+tOBBB55qMnNHY4/WgQ8j1FRsAM84oDYHvQXHPNAyPb/tL+tFL5oooCx8n6N8ngDxLt+XE6EY4weK5S4JEiEE529fxoorlq7DRejdjp5yxPCd69E8NwQxW1w0UUaMMcqoB7UUVOHG9jRxkgnqe9TIo3pwOnpRRXcZMeP4v96rfhhVfxxpKOoZQsrgEZG4LkH6j1ooqXsUtj1sW8N3E8V1FHPEQDskUMM59DUqdPxNFFSPqPpqn56KKYEininUUUAg7U4dKKKYhV6Ug+6aKKBoYO9Jn5qKKAGHrTTzmiigEQt94/W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38400" y="1295400"/>
            <a:ext cx="426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BUILDINGS THAT MATTER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15602"/>
              </p:ext>
            </p:extLst>
          </p:nvPr>
        </p:nvGraphicFramePr>
        <p:xfrm>
          <a:off x="609600" y="1576894"/>
          <a:ext cx="3116581" cy="494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917"/>
                <a:gridCol w="950177"/>
                <a:gridCol w="823487"/>
              </a:tblGrid>
              <a:tr h="4269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Address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Size (sq. ft.)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peak hour load (kW)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441 G St. NW (GAO)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1,935,500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6,342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425 Mass Ave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605,405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1,902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Gallery Place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590,688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2,228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600 5th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423,710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1,388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450 Mass Ave.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407,710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1,335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425 I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399,371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1,309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700 Sixth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306,459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971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455 Mass Ave.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247,330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784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770 5th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233,968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766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811 4th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208,767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609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461 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197,648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1,325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401 F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197,094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644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777 6th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196,997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624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599 Mass Ave.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172,236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428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500 H St.,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120,000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309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251 H St.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93,877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298 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301 Mass Ave. NW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68,989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6,405,749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21,463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Adj. Total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(loss, weather, PF)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≈26,000</a:t>
                      </a:r>
                      <a:endParaRPr lang="en-US" sz="11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" descr="C:\Users\edward.yim\Desktop\NWA google 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1" y="2209800"/>
            <a:ext cx="4536600" cy="31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4gJESUNDX1BST0ZJTEUAAQEAAAI0AAAAAAAAAABtbnRyUkdCIFhZWiAH3gAGAAQAEQArADhhY3NwAAAAAAAAAAAAAAAAAAAAAAAAAAEAAAAAAAAAAAAA9tYAAQAAAADTLQAAAAAAAAAAAAAAAAAAAAAAAAAAAAAAAAAAAAAAAAAAAAAAAAAAAAAAAAAAAAAAAAAAAApkZXNjAAAA/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+EAAC2z2N1cnYAAAAAAAAAGgAAAMUBzANiBZMIawv2EEAVURs0IfEpkDIYO5JGBVF2Xe1rcHoFibKafKxpv37Twek3///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0a+ku9DuLWfyw8VofkQjKknODiuWtDClxC9zMkLlykS7vvn06da1/BZU3F+ZpI/tlxbs80Ctnyzj/wCtWGVtXmga9lWLy5gYfmI3N6dK4pbo9KC92S/rc69CfLX6CnscxsOenbg/gajh/wBUvrilnJELDsQR1x2riWjOyT90ktwTEm8ENjnd1rE8QuhubRgTmMscY71oabdxOiwljvUYyxzn8axfE42TxeWWQOxBb1+nrVp+9dHPOd6XulCe73tCUQSFcI258cc8+9W5r0SIZXIXOFxkYIHH6VkSW8RRVkkO/GQwXHc/pTGfLNHIwbbjaxHWqlJ2tc83ma3NOCcNvDg4yRjuKjyn2tzwY1UHBP61RhuHVv3B+cDA96uZ80FtqlyD0P3j6YFLmdrBe+jOj8Mac2paDrCb38iJoJDGnTc7lQc9T047DJ9qr+KY1iV40UrCroBzznI/n/WtXwvdeRpuoQpNFGjeR8pHzNhz0+hrP8SSrNcSO4YksoAIx6dv0rqjZJGtFJXN3U5ZhaypPEocFcSKccAd+4yDW98BUEuo6cqFsNJOxU9B8vX61iao8jWUgd1lG5B78JwPwHH4VpfB3Uo9JS0vXCkRCZ9zHAOcDn2rePxIctYM+iTaEElmA+tVmjGaZp/inTb+KILc26zOOUEgbbgZPNXB+9Xf8vfoffFd0Kje55NWklsVdlJsq35ftTfLNa85hyFbZSbKtbKNlHMHIVdlASrOyjZRzC5Cts9qKs7KKOYfIfIXghidY/0p0GoTRN5kSZwAFOCOP61jSRwSXP8AphZUjcSJsDZyD3xWr4M3xa5Z/b5N9/IrEBUIQoOOvTNUZ4IYLi5+0l/JidtxQFjy2O3vXiyWqPpI2SkdTASYVJ96ewyjA45HeobclVKZHBI/WkuLuO1KGU4BPWuG3vWO1tct2YTJPa3EbWwjIUf3twbrjFU9XuzfLAzRlWifODyD64rRnv4N7Ru0Txs28SAY59MVjagEYqyq0e7n73H1x2qnpLQ82T5VoyOf54yVC8cgms2dxFLyzEjnJHUelSXs8sQQFWZc43AdM1Xud+HScgA4G5expo5JO5NbwyTTlYiQCclscdORWzZqYiwbDlR8oHTOOpzWTZTC1dFYsQ4KjjPIqz9r/fMGZhg5wO4I6VXUcWkjpNKChJZLyRVuQ0flqDkqoJyMHjmna5cQXcriMlYxKrFRjIIrH0+CXUZi0RZkUjzGH8OTx/WtO+s1gKwQnD+auQT0HUj6+9a8ztpsbUnub175r2TyXERU7gM9D93pj34NRaDCkvhPypwjRSLtdWGVIMqA9x/OtGWUXdrIjvgM4dQM5+7jn+VQ6MGsdDjhJG4ADgnABkXvgn9K2pSXPy9S5fAzVtrG1stTge0SBGaO4J8sDru68Hr+v0r1f4a63qGoQw2d/wDY/wB0WCNEXDsBnJYEY656H0ryW3l3ajBjGBbzHn3k91B/z3616R8HNz6kd4UMsDt78v8ASu2C1k/Q4ZpSSR6jspyoo5Iq109KhMqliu9cgZIz0HrRzEezsQmME9AKaYwP/rVNPJFBEZJWAQck0kU0c0YZM4PSmpC5CERr70FB9KsAc/dP0qlrepWOk2LXOoOscQIA55J9BQ52EqbZN5dFcm/jXQ2dmXULgqTkbeB+FFT7ZB7LzPm3Q/I01YlFnf3UsTlluJ/9YoPUcDGKmVbG3vZ5xp13IXJmdXfAzndxxxzWNpU17c+XJcapFEIztVEjZifqcVPrGpXX2lDpsZuYgrRSl+AwxgEH/PSudNvodvOrMc2tJO9zNbxnYrAuGkyyk8fjUWr3w+wLJ5YYNnBIzg9x7GuOSR7UvsAAYbW24O7uM+1Zt7q8+REQQiHd8rdK5/ZJu4/rU1Dlubz3jyWhRxvhLDnA47ZpZ5EKxwgO4XDAkYOPesjT7+OZSQxUquWGOPrVuORVRjIGIY5HOR/9aspRtoZcze5ZJCk+Wp2HGAo61m3imTzJEZt2M7QcZNaVhOUkZGxtJ+8AenpTniRp02qAH+V2J9azTsx2ujOlSXfEQ+NylmIbqMc0kUMk0gbPzL1BOKtyaegulRLlgShwJBzx159KWa3nt3ixGzuTztBIznt/OrckS4svWc8iWpRDtRyDtTjpnBNVZ9RmuJwlrIXlB+Y9dvPT2zzV62eKKCZZR50m3LJjBbHOP5VhXF99lvcwBoWldG+UYCEkDBPTpmiGrasK/Q9F066vf7MQXgjR25wR+WT64rSs2SCKHYiu+9CzOQcYbOTnHTtXIIzyKPtMr53Bg+fvqOh4rUW6UWrCIblPysmSc5H+cVyUKs6dbmubOomnE68lFuEuXCI4tZGLcAY8w+hx6/54ro/hr4usdLvXeQSyILU72gTf5QznLjggZ715pb+JdMMKWUSlHWBoFTPyliwJyO3euaju1vbu7t7kiKEy7PMgyh2DgA5HK8Zwa92GK0k7bmElGys9j6E0r45wXGqfZ7izH2eNm3yROWJAzzg9OxqC6+KdvPe3V5aaahkeLCM7k5Zfub1Hp6CvHhb2mli4htbhri3Eg2PIigscc9O3TFPgkjWWfy5HSZCF2qOM+ua86pi5qTURJHfar8TNeltQkd8svJbzPsyqwyeBgeme/wCtc8/xM8cWFysh1WVo/L3NE6INnUAtx69qilu5ZRErXLyMjZUkcYPU/Xj1qvcTHYRKGkBI+QrwR6n0rBY+UZ6O5o4Jo9WT4420nhtVjs7xtaNuQXWINEkwHU89M84xXml14v8AEetWzr4gvzLH5nmRxMoG3jB6dvY1ix+a+cExAHIXHGPpTHlVFbDQrznB5wKdXHTlolYhI01vr7A2yQ7e3A/xorl5JfnbFxCBngbOlFT9YY+VHNR6obK9ntZrqNmikZA5IXODwa3rDVrZSrQ30CsexZTn25Nc9pS+Y7BGJ3Yyeob611mmabE2lKRFFuZeG8kMMj6ivYTSNFexzet3sCXMm4x/OBjYRg8Vi6YiGSdkKydss/8ACeoqTUleK/cS25MgBO1VGMVlOzmQOIxEQAcbT65rOSvsZLe50FmyWyMk0W206oNvXJOeKvQCJIGEdwPKY5Chc49Kp6c/mW5N1Jv7qrDBUGrcNgZAZrefBfor8D6Ef1rjm9XctO4scUhiDMQ2RnOOg96v2M0d0hjkwxAwNpwaqySubcRSOqPnBweDmo7WONLhI4W3nPJ6YrJ7FbbFq4DI5Zow+BwOuPxp324uNvSM/wAR65/wqrcXwsXbfh17Ac1Rjme5kJaT5n7dsemKIxvqxOXY2oZmurZzCY3PTjg4780+0Z3d4Z7Y+SybMkZBH9ao2k8sAETKigEjC/lmpG1CMZNzLtjTnIfp+A/lTs+hGhfjit4EaMTEn+GPjj6cZAzSsl1NAj2bDYWwSy8qAOQB0rBnuoZLgmyuHBOS0rsDjHbPUDp0NFhq08sb/vlLqMkjlQM471SpdbEud2XYDOAAsJVpDyV6k55LehxW5aJZbnZ7ZZZXOSGBHI6YIwc5rlLa5mMsm+ZQGDZJHXnrgVatdL+aO4S9UoMrvySFbjJxnPQ1c9mrji9Drr+2nieM3NrLbvISwDDr+H1qvbXUgldGRg7NzgHk1taf4Vu9aJj0i6F75YTg8sxIJIGT9B+Jp1h4bu5bg21lZzySyMcSRqcEZI5Yr047Hv2rknQdndbgkzNM0hOzYEAySOaLK6ZmkjXK9+hIxXqGn/DtLDT7dtbbzbm4njQKp5hznPzDqeldVD4e0vTDfJo1qqXEkQjV3kbIzkHDEelOGBk9y1Fng0wJx5bcg4+Y9azZ0VW8p8bnzgA9a9u1vw7d6jO0Oos+yKElLmzHmPtzgBkbknjtXnuv2rPpNzb299Cht0OUurLyJTgZUquMk8Y/Gq+rcrsLlOAWCVlBIckjOQKK0Ftr/aN2jjd3zP8A/bKKfspiscrosd1buqwtDsOQPMU8YPqD0rrNMutSa3aFLS2kAJUslw6/+ymqenaLLo9tbC7R4pnj3ssi8Ic4256Hpn8amtpHW5f5lYKeBjIP4816qvY0jtqcn4yE8N+ge1WFjux++8zBB9gPWsKWV5YQjfMR6nrXpN/Y3d5qVrJp9mbk2yyTSqAPlTHJOeo5rzr7OiqXadOOqou8j8u9C10YpQVr3GrPNHIk5fAjwAo6Y9K39Mne5SSYXFvCw6Kx9elc/vgBVHE65Iy8mFAGeuBzVGWUKWWMfd9RUTpKWhC0Z3GUmeRnmi3oNxKeg4yantLqOGMGFYXlxjft5OK5zwU583ViQGxYyMAehwQakstQtxboclbl/mIAOOp6VzVMO4ruO/UtXXmXkYkZQj7jlQenByf0pbSWBIo/NRcrkI6L8zZPc9/b0qhrF64iR4TlZPlyvb/6/NVlvTboIpQXP3ih4wT/AFxVcj5diXvc6eaxlls2ku0eKBjhXL49T+GMHmsea60qNAsf7yTPJY9eMdf8ms641e7mglhEjCKXqqt1A9QKzETewDSAAevetYUbAzbsvOlmkNu6QA/eRRgY+hrR03MMpZ4xuV9rqnJX3wfpms3TY7KJN02d4I5LEbh047d+ntXQp4gstFnVdMitL15IQk01zASA2cnCtxnoA3Xg0pRvcjlPafhfbeHNX0iNb7TVvJ4m37p9gf1zhQDj6kivRLfT/D0E7yDRbFEABVVt0+Vhkk4x34/KvkOw1HUoNYgv/NMZRt8bxnA4OcDH8q9RtfiZqkm4zQ253gnABHGOKjmUVZmsJpLU9+0nVbBLOCWGCOHcisQkQQevQVR0PU1SxsmwDH9lVcFiBuLFjx+Iri/AWrv4ntJLW22wXUEeNrZ24xxj6V1Vp4ev7e2hiJQiNAmQQRwMentWkWmro2TutCzqGoQTXNmJbVGAkJA87BJ2nGPp1q0b+N5rTZG6qJCWzLnjacfris2bw/etPDJuXEZJ5HXIxTpNLu0GSFP0zVDNie8aRpfsrJHJtQbpBvHcngH3rzTxj4TupYb+/l1iRpXBbBhI5JAwOvHNdO9tcRl2K4BPXPtWZrhlGmyqf4mRevq61LgpqzJdjj59AihnkibWodyMVP8AoncHH92ir9/4U0u6vrm4m1ICSWRpGBDHBJJPRsUVHsKXY05D0UWNtNGrKqvG4DAhshge/uKzLrwlolwS8+lWTsf4mgGfz61oaD4hstczb21tJbTWyBWj8koioMBcE9Tx6VseWMncRmtJc0WEUmee6n4Ti0uxu7nwtpcH9pSR+Uo3FVIPXOTjA64715X4p8M22ipAL3QNQeMxI73FoW+WQj5wQo28HNfSxiVhgjIppt1ydowfakpvqDppnyDp/hHQdeuTHo+tTw3RDMYruLOAoyfmX0A9K5XWNFk0/U5bbzI50UgCWHJRiewJFfZ2o+FtJvpjNcWFsbgo0fnBAsgVgQRuHPQmvLta+D0Vpqdvc6ZdSXNoJA0tnc4JK+gb+Ie3BqufsZunqeKeGo1s7m/V1yWsZRnHXpUGk28SlGmjYPggcEcc/wCJr0+80fSNTsLptOt4tP1G2VoJEhXaUb+6y9wccHrXn87mByhyjLxtwQD+dZ1pNR5TCSsrE7xqII9qoRvxuPQHHpTbpIrmOMS28L7Mjp9e9RT3HlaVGyrtHnNkkcH5fWs0TTxupxEA3HLZz3rJxk7Mam0rFy104iOWKJYwAvIKZP5/pVS60USmaSApGByFUcf/AK+K0LWZ97MfM3YB5xgn2PetK3UzIQQdrdSoIzU+1nFkxkkcxFp7uixuWTJzk9/T9amtdGWRgyhzx0J79q6B0ThIyxAABV1wfrmrtnYXNxxBbt5AJRpMHaPxxz+FW68nsPd6GdY6YRKAIpGkwAvl5csfQAc5r0Lwp8LNX1KTN1DLaxRsN6TrsZsjoCfT867L4a+BNRsNVi1V2jSIjcCz7i2fp0/D869ljTCj0FVG8lqjaNPrI5vwb4L07w3GrW6brnHzS9M/T/69aPiLX7fR7UsxVps4C54HufSs/wAWeK7XRbUtvBkJwMf0rxLxFrq6leXMnnHfMBjacEgepqalRUlpuNzUdDqNe8cT3N26Wly5USFg6nGDtPUdh1rl5vin4jtswm/aSWMjK/Zk/InHSsdIlgfeX87cwXkZLHsf/r1la61stw800TQOq5Vmb7/uD78n8q4qNaUpvme5DfMtzvLP40a1JMY5NLtZGUfNuQoB9TmtGX4tyPayg6HB55QhTHNyD64I5Arw19REjgKjGMZAPUD/ABptndDDbpigVs7SpY9f7w59q71KVjNTseof8J9f/wAdtprP3JGMn8qK8/N6AT88X4x//XoqbyD2s+575osemRXN6t1LdKySAKgWVDGMdDgde9b1tJZt/wAeevzxH+5JKr/o3NV9IjaPxJqG+RlZ4opOMjnkd/yrpPLSVcSokg/29rfzra51JaGeZNUj8swXtndqzBfnhK4z3ypqx9q1JP8AXWEEg9YLgfyYCo7vTbEpuWzgVgyklI9pIyM8qakGkxY/dyXUIHaOd8fk2RSuNJkc2sxWyh7yzvbdSQu4xbxk+6k02XVLGbKG4VCf+emUP64qnrlpLbac8sd7NJsdDtlVHH3h6AGtIWt+QPMntpD3WSJv6MaLILs8Y+KsZS/kvrBFWWSPyJ5YxgTLnjOOuK8iuDmR/PBLNjpg5r6b8c272uiTStFBbtIUVZbbl/vHopAz09elec6NIj37LPerdHaxCyWS7sgEg5GamULmMqfM7nlDkx6dII1cFJASMbiCR2qnFG7Hachi3JOSTnpXsc+y4uQkkWnbvMGSkhiOfXBGDWRe+G47+4KIlxAzvs3xPHIBk4zjggU+V20FKlpozhIY5RE8BlAC4UBV4x/U1dtI7qTci+bJKflXauSP8c16HpPwmu5ZUkvbhjalThIlUzEDocFsAH1PPtXbaD4H0jSWBvYZ7cFsKjIx3fVuc9KycJERpX3PNPB/g+91K7R2tHcKwyf4B6gn/CvozRNKtLWOMi3i89UCbwgGB6DjpTtMOnRoI7Oa2VR/CrBT+RrYC7OoP41pGFjeMVHYeCsSEvhVAz7CuK8eeKf7P0a4lt54oFXC75TjeSeg9z6Vo67HrMs7mCKF7QY2qSyt+YBH6V454t8NeL9Qv/PuoY5IgcxQRkMI/YZ5Jxznv04FXJcsbilJ7GVdaydSnRbmSWRwQ5VsMFXrn8aoq9kHlCtJJLEu9iqD5hk8j9f1qC5tNT0xnnm067iZO0yFce5I4pq3Kxor3CRsTy4jIDHd0HHbp3/HrXmypvdnO0y5HdMYnksiHQE5L8Z75P8AKoWlhaeSO6t2jyQdknI59Dg59e1VDeCNXEdq/lbP4zks2c5P4549qtQ31tE0iRAo+z5DvYjk8rjp1yaz5bCuSyQRGcpBH5pCEr8wbccgHOOfT9Kqar4ft52d7YukjLl0jGFJAxkE/X+gq+buKCNCSZF2b3YSYG3OOT9TWbHeWsRDwqAQuASSCcnr+dEXJO6C5gHQ5gSBa3TAdG2jn3orpx4g1ADAdyB0+dP8KK056gXR7wGMXi+BCChns2GCCMlWH+NdHGp/i3H8/wDCvP8AUvEX2XVdPik1bTJmmaSIztZgfZ8LnB4zzjHFWl8ToqnHiXRjjjm2lFepyLudSlY7i5VfssmccKT27fhT8IQTx+GK4SXxUFhOde0aRSCCBFMAaW18XlsKuraSGwPl2SjHHTk0cnmPnOm8Trs8P3754WPdjPPBz61qKo5LZIIyT/nvXnur+MIW065iuNQ0q6R42VoEWUM4xyvt+Yq7beNoxCjf2npKqyhgrJN0x9KFAOc7ORVeUbkBITKn+7z2/OsrxHpllJp8081tC0qgDeY13YJAPzDnvXNy+OrdZdxv9L4GNwEuOvT7tV77xvaXlpNALmyuS4x5UPmB3OegyBzT5Rc6NW7+Heilw0EEtuUYEGKc44Ofutn+dXdK8MafpUUk1rboLhlZmuJQHlORnA4wo9hz71myeMlimeKaa0S4BKsjCQFT3B4px8V5sXbzLIxrHz87ZAx796Vl3ByOgsrG0OlwH7PDgxKclB6A1TS2iEmnIUuIZxN+8Y71BGGPB6dh0rLsfEsrabGIVtmRYlGDL8wGBjPv0pLvxRIl7aiWK33BmC7JQwDYIw2Dx1/Ol8xXR1N/bp9ku3Lyy/IcbwGz8vqRkVqJIViXeeNoGPwrif8AhJlbzYY7ixMshZMeawIIHPUevH1rdS51NiGFnAY2yfMDsRj1pqUe4Xb2NrzcjI4+opUm3dcMAehrHgubqZnCGxTaxU5ZxyPwqWaS/jQM32IhnCDAc5JOKu4GtJJDIjJNbwsCMYxjH5Viah4S8O6om660y2Z8gh2jUkEd8kZ/WppvtsUbSM1qcY4Ct3IHr70TLeI8cbSwDeSMiJuMDP8Aeo3EcTf/AAr0qaaT7M8UMLdBtYH067iD+Vcxe/CW8iUxWs5eIggZdXXn1Hynj8a9etBPvuFeVX2OFBA24+UE8c+tTFJVBY9enrWToxetiXBM+fL34Y+IYBKgW3niIXozRkY6AZUgDhfXAFc1qfhPW45TFdaPOxVvvpiTJ4BY7Tk9u3avqjzmVT0B/Kon8qbPnQxyH/aUE1PsIvYXs0fID2E8TtG2jX5ZTtJ8l+SPwor63NtZ5P8Ao6fmf8aKXsH3F7NHg/i8Lb+K76BlDKsu4E/w5FZvzOpHmMVXJBXGAO38q2PiFIr+KJ08mJmkRJgx+8cj+Vc+5WHcuGbcAAFYbfwz0/8ArVwV7qo0K9i7DvMhjYblIzkYUA56ZokWYZEbbgx2lGbBHPbjkVV228IZ7uW4cbhs3MAMk9Dx+tToREEaaReCWDRsduM4AOay1ve5SBPPmmWWVfMEDZ8tmDfh/wDWq1KrzY+Ul2xgqvyj6Co4rbzJAY1IlwcKsud2ewz3qSOaJQMFjx3OMYqXN30BtLVAsDRsJM7UB2kBlOG9x1B60txcBYm3/KQMfPjc3HTP60s008sahZVUgk52jLfj1/Gq88cxjJeKFzjIZx0x3HvTpTl9plKS6G74qEba7fJI3Rx14xwMCsi6hLIcGPf/ABjoD9a2/EYzrl453AAqwJbjJUc1Qfa2BhhGRlgMcn157mnUlaq/US1ehSjUBdpgBBIBYY6fnV61SJtQtVMX7zzYyxOM53DofTFZ0gg3tmPynxyUI/UCrmkoJtV08GaKUrPHtK8EEEcf/WqrNzT2QOL6kt7APt92Q7ndI+S7HI+Y96fZapqWmS77e4ubZI1AyH3A89NtUWdkublVJkiM0g2NkEcnuafLfRW0KqY5kdgCSzjGDkYPvkVM3JS07kqN9bnaf8JxqllbwLG1tP58fnS+euC7MSDyPYdq0dL8ercKEv7CKNY2Fw0ltJ/CueMH/GuE1Y70tDIoKraxZI4OSCcdfeq2n8W+oZIwLZvvDHVlFdSnLntcq7XU9psfEmmayqRWl9IrvKn7m4xnbuB4J7DGetdBIf8AiYW/Ro9rkMDjPQe/HNeBeHdPu7jzpIo0iCQOIzIdgckdBnrjr/jXdeEtP1qJUSG8uTk5CwE7UXP3eexJGSK66bnJaoanqejQSwXBIgH3xv3Y4PvUjRMB8uWA9Kk07S7iCyVZvmfjavHyL6e9SmAxrg7l+tdCT6lXXQosGVskHgYqKSMPyQB7Zq+RIRjII96Y0QIO4AGlZiMkxc/dP50Ve8lM/eNFGoXPnL4huryaRemGGRZbCNsydQcdq5S3uVmjkLy+QcgqyAMFHt78112vlJvCvhe4YKwNqYznqcED+lck2nxPKzRXKIp6qO349q5K0E5XJs+hO2oK58uHzXYgICy5GP73qeO1ON1KJY1a1eGBcEyyAjPvj/Gp1i+z2uYsu4G4Mqbsj1Gaotq8ybo7kOwzkbxyPpXO6cYuz/MTUYbl6K/sGdHUSM2cjgnBzxVi8DG5kkjsYzKUw+4EA44HsDxVC0mu7lXk+1tJFGclSgBPfn1NWH1dRbmSFHaUYIQnl8n6/j7Vg4csk0riSitQjku2RtzRxMOnoPQZ/A8VYFzAFKXl2AVXgQsT8xGPypi3U1zpRkWzzO0uRjAGO+V78d/WozpMd2WmK+TcDO3b95gByCB2+tXHlcbtcupq4xt7p0Pi+drbX7hxBLIGWMfKcAZjXk1mRXiypGVjYYzlQx4OPTvVnx5cRR6rOrqSzxRAbevMa4+tZFrf27RmCPfGwxhygO78K6KtCEpsSir3NC3eJo0j1ATIWPyuUIcdskdMZ96t6DAr69p7u6u6XEYRsFS43en0HQ1Wt7LVbhAsNtLOSc+a37sL+DcfiM10Ph7wve2uoWl3dzIfLYMQqFjj+7z1pUsO4z0u0Epp76nMi6c+YsksqMXJ5APc9SetWIba9uV3Wdu7oc5YIF5HueDXodp4Y0m1uHbaryZyrSqct7gH/wCtXQ23h6+m0+O502zEsM3CBnA4zjdj+77+grb6km7yZCucDfeHGkvI5pZiv7iNNkGCCAoB56DnPauj8NeGJ2Oy0tdsVw/lNIybgCOeW7Y69q9K0rwfbWl5BcSTNKUX5omQbWcjGfXA5wD/AErpbS3hs4fKtolhiyTtQYHJyf1rqhRhDVILHJ6L4IjiVX1JlfhgYl5H+yd3XOP5+1dZBbRWylYIkjH+yMfj+lStJtB5qNpBj5ck1oNDjTCD65FIJAx/xpQevHNAFd4o2+8g+uKhe1Qj5WI/WrZNMwMkjFAFH7GM/fH5UVbyc9vyoosB8oXhdfhzorQoXa2upYNp5OMmsOztyzGRyI2bAIQ5H4j1rc0WYXfw2uWlBJh1AMR6bgP8apRXMCuyKQJOhHfNcc4RcucqEE3zMfLbqFbbKyy9VCMBg44zWdJayTGR72RGdT0jPT6Zq5dRW0kiqTLlV3eYGwD7Gql1NCZNkQTzW4URgk/X3rNwXM5FNK9xLaOKy3NIzSQHBdAgJBzxnHWpZvJuJYJLRVVo+7sVwf6iksvDetXBUiBkiI+9Owj/ABx1rdsvB0EYzeTSTY6LF8q/meTUwozlK6RjzO+iMBY55XxbSbl6Yx+7/I89at6Roc0l8f7XeS3Rk2PcBiB+IzyK7mzsRFGqwxJGoGPl6/measi3SPd5hXaeDnnPt711rCxvzS3KbTd0ivrPhuO6uxcXsu9GARREqj7gC5LcnnGfx61NpeiWVjlrO0RGPV8Zb8zWqulLoyN5kCWKn5mDIEz746V0ngrQZb6dNT1FGSyAzbwSDmX/AG3HZfRe/U1olFbILM5+N0twGfcM8fJyzH0rrX8Mao1hHLCsQmKA/Zw21lJ7Fj+uK3ovDmmRalFfJAVmiHyLuJRT/eC9j/jW8sg4GMVeoJWMTSPDlnbaULS9giuWf5pndeWY9cd8fjXQRRokapFhVUYC44FNLcZ60m+kBIQc85z60gJx96mCTmlOCOtMBHVscHP1qIn1B+oqX6Gmc0DFBG0Z5+tOBBB55qMnNHY4/WgQ8j1FRsAM84oDYHvQXHPNAyPb/tL+tFL5oooCx8n6N8ngDxLt+XE6EY4weK5S4JEiEE529fxoorlq7DRejdjp5yxPCd69E8NwQxW1w0UUaMMcqoB7UUVOHG9jRxkgnqe9TIo3pwOnpRRXcZMeP4v96rfhhVfxxpKOoZQsrgEZG4LkH6j1ooqXsUtj1sW8N3E8V1FHPEQDskUMM59DUqdPxNFFSPqPpqn56KKYEininUUUAg7U4dKKKYhV6Ug+6aKKBoYO9Jn5qKKAGHrTTzmiigEQt94/W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14600" y="1295400"/>
            <a:ext cx="403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SOLUTIONS USING DER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14935"/>
              </p:ext>
            </p:extLst>
          </p:nvPr>
        </p:nvGraphicFramePr>
        <p:xfrm>
          <a:off x="609600" y="1676400"/>
          <a:ext cx="8001000" cy="3732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980"/>
                <a:gridCol w="1959220"/>
                <a:gridCol w="1964348"/>
                <a:gridCol w="1769452"/>
              </a:tblGrid>
              <a:tr h="51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Deferral year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2022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2023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2024 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Total MVA deferred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2.2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7.6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13.4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Capacity</a:t>
                      </a:r>
                      <a:r>
                        <a:rPr lang="en-US" sz="1500" baseline="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reached at SW LVAC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52.2</a:t>
                      </a:r>
                      <a:r>
                        <a:rPr lang="en-US" sz="1500" baseline="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– 2.2 = </a:t>
                      </a:r>
                      <a:endParaRPr lang="en-US" sz="1500" dirty="0" smtClean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50 MVA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+mn-lt"/>
                          <a:ea typeface="Malgun Gothic"/>
                          <a:cs typeface="Times New Roman"/>
                        </a:rPr>
                        <a:t>57.6 – 7.6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+mn-lt"/>
                          <a:ea typeface="Malgun Gothic"/>
                          <a:cs typeface="Times New Roman"/>
                        </a:rPr>
                        <a:t>50 MVA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+mn-lt"/>
                          <a:ea typeface="Malgun Gothic"/>
                          <a:cs typeface="Times New Roman"/>
                        </a:rPr>
                        <a:t>63.4 – 13.4 =</a:t>
                      </a:r>
                      <a:br>
                        <a:rPr lang="en-US" sz="1500" dirty="0" smtClean="0">
                          <a:effectLst/>
                          <a:latin typeface="+mn-lt"/>
                          <a:ea typeface="Malgun Gothic"/>
                          <a:cs typeface="Times New Roman"/>
                        </a:rPr>
                      </a:br>
                      <a:r>
                        <a:rPr lang="en-US" sz="1500" dirty="0" smtClean="0">
                          <a:effectLst/>
                          <a:latin typeface="+mn-lt"/>
                          <a:ea typeface="Malgun Gothic"/>
                          <a:cs typeface="Times New Roman"/>
                        </a:rPr>
                        <a:t>50 MVA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Length of deferral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 year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 years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Indefinite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Alternative measures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EE or DR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EE + DR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EE, DR, PV, Storage</a:t>
                      </a:r>
                      <a:endParaRPr lang="en-US" sz="15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Cost (EE: lifetime DR: annual)</a:t>
                      </a:r>
                      <a:endParaRPr lang="en-US" sz="15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$5.6M (EE) or </a:t>
                      </a:r>
                      <a:r>
                        <a:rPr lang="en-US" sz="1500" b="1" dirty="0" smtClean="0">
                          <a:effectLst/>
                        </a:rPr>
                        <a:t/>
                      </a:r>
                      <a:br>
                        <a:rPr lang="en-US" sz="1500" b="1" dirty="0" smtClean="0">
                          <a:effectLst/>
                        </a:rPr>
                      </a:br>
                      <a:r>
                        <a:rPr lang="en-US" sz="1500" b="1" dirty="0" smtClean="0">
                          <a:effectLst/>
                        </a:rPr>
                        <a:t>$</a:t>
                      </a:r>
                      <a:r>
                        <a:rPr lang="en-US" sz="1500" b="1" dirty="0">
                          <a:effectLst/>
                        </a:rPr>
                        <a:t>1.6 (DR)</a:t>
                      </a:r>
                      <a:endParaRPr lang="en-US" sz="15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$9.3M</a:t>
                      </a:r>
                      <a:endParaRPr lang="en-US" sz="15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$32.3M</a:t>
                      </a:r>
                      <a:endParaRPr lang="en-US" sz="15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 benefit</a:t>
                      </a:r>
                      <a:endParaRPr lang="en-US" sz="16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$10.6M (EE) or 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$</a:t>
                      </a:r>
                      <a:r>
                        <a:rPr lang="en-US" sz="1600" dirty="0">
                          <a:effectLst/>
                        </a:rPr>
                        <a:t>7.7M (DR)</a:t>
                      </a:r>
                      <a:endParaRPr lang="en-US" sz="16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$17.5M</a:t>
                      </a:r>
                      <a:endParaRPr lang="en-US" sz="16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$45.5M</a:t>
                      </a:r>
                      <a:endParaRPr lang="en-US" sz="16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905000" y="1295400"/>
            <a:ext cx="533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GHG MITIGATION APPROACH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edward.yim\Desktop\GHG ch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3" y="2209801"/>
            <a:ext cx="3600397" cy="25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38400" y="5181600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2012-13 GHG Emissions By Sector And Fuel Type</a:t>
            </a: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Source: Greenhouse Gas Inventory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"/>
          <a:stretch/>
        </p:blipFill>
        <p:spPr>
          <a:xfrm>
            <a:off x="444500" y="2209800"/>
            <a:ext cx="4570622" cy="25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286000" y="1190445"/>
            <a:ext cx="464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NEIGHBORHOOD ENERGY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pic>
        <p:nvPicPr>
          <p:cNvPr id="6146" name="Picture 2" descr="C:\Users\Edward\Desktop\Mt Vernon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112151" cy="38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10600" cy="154305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accent1"/>
                </a:solidFill>
              </a:rPr>
              <a:t>Questions?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58" y="5257800"/>
            <a:ext cx="2567170" cy="7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600200" y="1193151"/>
            <a:ext cx="601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ENERGY: CLIMATE &amp; INNOVATION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7" y="1952625"/>
            <a:ext cx="38957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49237" y="2616339"/>
            <a:ext cx="1509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MITIGATION</a:t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4187" y="3105270"/>
            <a:ext cx="156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ADAPTATION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2894" y="4518362"/>
            <a:ext cx="2043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MODERNIZATION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221995">
            <a:off x="6128292" y="2465342"/>
            <a:ext cx="609089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983118">
            <a:off x="2139155" y="2971553"/>
            <a:ext cx="609089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5840653" y="4505440"/>
            <a:ext cx="609089" cy="4572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1341" y="2416284"/>
            <a:ext cx="87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CLEAN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107" y="2914590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RESILIENT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0437" y="4514790"/>
            <a:ext cx="1580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EFFICIENT &amp;</a:t>
            </a: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INTERACTIVE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0867" y="3562290"/>
            <a:ext cx="782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GOAL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404434" y="4360118"/>
            <a:ext cx="711310" cy="7113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46629" y="4396154"/>
            <a:ext cx="711310" cy="7113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396154"/>
            <a:ext cx="711310" cy="7113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38200" y="1190445"/>
            <a:ext cx="75213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CLEAN ENERGY DC 50% GHG CUTS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27509" y="2441833"/>
            <a:ext cx="6288982" cy="1821933"/>
            <a:chOff x="1410658" y="2476500"/>
            <a:chExt cx="6288982" cy="1821933"/>
          </a:xfrm>
        </p:grpSpPr>
        <p:pic>
          <p:nvPicPr>
            <p:cNvPr id="1026" name="Picture 2" descr="C:\Users\edward.yim\Desktop\decarb graphi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658" y="2476500"/>
              <a:ext cx="6288982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05000" y="3990656"/>
              <a:ext cx="98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BUILDINGS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69210" y="3990656"/>
              <a:ext cx="771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ENERGY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11849" y="3990656"/>
              <a:ext cx="1510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TRANSPORTATION</a:t>
              </a:r>
              <a:endParaRPr lang="en-US" sz="1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3600" y="4541743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13.6%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5799" y="453110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18.6%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5478" y="4531107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14.2%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3276600" y="4508080"/>
            <a:ext cx="487457" cy="487457"/>
          </a:xfrm>
          <a:prstGeom prst="mathPlu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5415843" y="4531107"/>
            <a:ext cx="487457" cy="487457"/>
          </a:xfrm>
          <a:prstGeom prst="mathPlu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276599" y="5410200"/>
            <a:ext cx="487457" cy="487457"/>
          </a:xfrm>
          <a:prstGeom prst="mathPlu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63462" y="5469262"/>
            <a:ext cx="310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9.5% from PJM fuel mix change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21" name="Plus 20"/>
          <p:cNvSpPr/>
          <p:nvPr/>
        </p:nvSpPr>
        <p:spPr>
          <a:xfrm>
            <a:off x="3276599" y="5410200"/>
            <a:ext cx="487457" cy="487457"/>
          </a:xfrm>
          <a:prstGeom prst="mathPlu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"/>
          <a:stretch/>
        </p:blipFill>
        <p:spPr bwMode="auto">
          <a:xfrm>
            <a:off x="304800" y="1571976"/>
            <a:ext cx="5037377" cy="48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38825"/>
              </p:ext>
            </p:extLst>
          </p:nvPr>
        </p:nvGraphicFramePr>
        <p:xfrm>
          <a:off x="5562600" y="1371599"/>
          <a:ext cx="2696924" cy="51801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9211"/>
                <a:gridCol w="735255"/>
                <a:gridCol w="702458"/>
              </a:tblGrid>
              <a:tr h="614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  <a:r>
                        <a:rPr lang="en-US" sz="1100" b="1" baseline="0" dirty="0" smtClean="0">
                          <a:effectLst/>
                          <a:latin typeface="Calibri" panose="020F0502020204030204" pitchFamily="34" charset="0"/>
                        </a:rPr>
                        <a:t> Area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</a:rPr>
                        <a:t>GHGs Reduced 2032 BAU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</a:rPr>
                        <a:t>% GHGs Reduced 2032 BAU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0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Fuel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</a:rPr>
                        <a:t> Economy </a:t>
                      </a:r>
                      <a:r>
                        <a:rPr lang="en-US" sz="1100" dirty="0" err="1" smtClean="0">
                          <a:effectLst/>
                          <a:latin typeface="Calibri" panose="020F0502020204030204" pitchFamily="34" charset="0"/>
                        </a:rPr>
                        <a:t>Std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626,000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470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408,000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239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Existing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Building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797,000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Government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Buildings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470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Renewable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Portfolio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841,000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RPS Local Solar Requirement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164,000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Standard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Offer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584,000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Neighborhood-Scale Energy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49,000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239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Mode Share Change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320,000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470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EV Adoption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32,000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Bus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Fleet Electrification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230,000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/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Total GHGs Avoided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. 2032 BAU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4,140,000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47.0%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Total GHGs Reduced vs. 2006 Baseline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5,870,000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55.7%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107" marR="23107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1905000" y="1190445"/>
            <a:ext cx="533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 GHG REDUCTIONS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0800000">
            <a:off x="2438401" y="2233721"/>
            <a:ext cx="2800793" cy="241447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038004" y="2254248"/>
            <a:ext cx="2800793" cy="2414477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087036" y="1193151"/>
            <a:ext cx="49995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DECARBONIZATION TOOLKIT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22" name="Isosceles Triangle 21"/>
          <p:cNvSpPr/>
          <p:nvPr/>
        </p:nvSpPr>
        <p:spPr>
          <a:xfrm>
            <a:off x="3837915" y="2245238"/>
            <a:ext cx="2800793" cy="2414477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38172" y="2700343"/>
            <a:ext cx="229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BUY CLEAN </a:t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POWER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3799523"/>
            <a:ext cx="1791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CLEAN CARS</a:t>
            </a: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5239194" y="2233723"/>
            <a:ext cx="2800793" cy="241447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29604" y="2513942"/>
            <a:ext cx="2266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CLEAN 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LOCAL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ENERGY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69894" y="3645635"/>
            <a:ext cx="207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EFFICIENT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BUILDINGS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752600" y="1193151"/>
            <a:ext cx="563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DECARBONIZATION APPROACH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64725" y="1918579"/>
            <a:ext cx="2000992" cy="8185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NEIGHBORHOOD-SCALE RENEWABLE ENERGY + NET ZERO DISTRICTS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599" y="3025675"/>
            <a:ext cx="1989118" cy="818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EFFICIENCY + </a:t>
            </a:r>
            <a:b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CLEAN GRID + </a:t>
            </a:r>
            <a:b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FUEL SWITCH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5896" y="1706012"/>
            <a:ext cx="1981200" cy="3505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SUSTAINABLE DC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UN DDPP (US)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GRID MODERNIZATION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590800" y="3136074"/>
            <a:ext cx="685799" cy="59772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7558" y="1524000"/>
            <a:ext cx="2282042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LOCALTION-SPECIFIC PLANNING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3600" y="2133600"/>
            <a:ext cx="2286000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DISTRIBUTED ENERGY RESOURCE  (DER) POTENTIAL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3600" y="2769425"/>
            <a:ext cx="2286000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 DEMAND PROFILE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7558" y="4020176"/>
            <a:ext cx="2278084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INTENTIONAL ISLANDING &amp; BACKUP POWER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7558" y="4648200"/>
            <a:ext cx="2282042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MICROGRIDS AND </a:t>
            </a:r>
            <a:b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DISTRICT ENERGY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47558" y="5257800"/>
            <a:ext cx="2282042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INCENTIVE ALIGNMENT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590800" y="2021336"/>
            <a:ext cx="685799" cy="59772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51516" y="3390900"/>
            <a:ext cx="2286000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UTILITY PLANNING USING DISTRIBUTED ENERGY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590799" y="4248750"/>
            <a:ext cx="685799" cy="59772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4725" y="4138351"/>
            <a:ext cx="1989118" cy="818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RESILIENT + INTERACTIVE + </a:t>
            </a:r>
            <a:b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RULES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5331823" y="2959421"/>
            <a:ext cx="580064" cy="914400"/>
          </a:xfrm>
          <a:prstGeom prst="mathEqua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828800" y="1190445"/>
            <a:ext cx="55122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DECARBONIZATION ROADMAP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pic>
        <p:nvPicPr>
          <p:cNvPr id="1026" name="Picture 2" descr="C:\Users\edward.yim\Desktop\decarb 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8" y="2743200"/>
            <a:ext cx="628898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4257356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BUILDINGS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9210" y="4257356"/>
            <a:ext cx="7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1849" y="4257356"/>
            <a:ext cx="1510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TRANSPORTATION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658" y="1557238"/>
            <a:ext cx="18976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Energy Performance Standards: All Buildings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0658" y="5159573"/>
            <a:ext cx="13483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Net Zero Codes: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New Buildings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599" y="1578808"/>
            <a:ext cx="225424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Increase Renewable Energy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in Standard Offer Service:</a:t>
            </a:r>
          </a:p>
          <a:p>
            <a:r>
              <a:rPr lang="en-US" sz="1400" dirty="0" smtClean="0">
                <a:latin typeface="Calibri" panose="020F0502020204030204" pitchFamily="34" charset="0"/>
              </a:rPr>
              <a:t>Residential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5159573"/>
            <a:ext cx="225424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GHG Performance </a:t>
            </a:r>
            <a:r>
              <a:rPr lang="en-US" sz="1400" dirty="0">
                <a:latin typeface="Calibri" panose="020F0502020204030204" pitchFamily="34" charset="0"/>
              </a:rPr>
              <a:t>S</a:t>
            </a:r>
            <a:r>
              <a:rPr lang="en-US" sz="1400" dirty="0" smtClean="0">
                <a:latin typeface="Calibri" panose="020F0502020204030204" pitchFamily="34" charset="0"/>
              </a:rPr>
              <a:t>tandard: Commercial Sector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8182" y="5181600"/>
            <a:ext cx="98145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Bike, Walk, and Metro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7182" y="1572458"/>
            <a:ext cx="136245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Electric Vehicles and Buses</a:t>
            </a:r>
          </a:p>
        </p:txBody>
      </p:sp>
      <p:sp>
        <p:nvSpPr>
          <p:cNvPr id="5" name="Down Arrow 4"/>
          <p:cNvSpPr/>
          <p:nvPr/>
        </p:nvSpPr>
        <p:spPr>
          <a:xfrm>
            <a:off x="2133600" y="2080458"/>
            <a:ext cx="304800" cy="66274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617238" y="2303601"/>
            <a:ext cx="304800" cy="43959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866011" y="2095678"/>
            <a:ext cx="304800" cy="64752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0800000">
            <a:off x="1932417" y="4495800"/>
            <a:ext cx="304800" cy="66025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4572000" y="4499324"/>
            <a:ext cx="304800" cy="66025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7056511" y="4495800"/>
            <a:ext cx="304800" cy="72958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13" y="6172200"/>
            <a:ext cx="640616" cy="533399"/>
          </a:xfrm>
          <a:prstGeom prst="rect">
            <a:avLst/>
          </a:prstGeom>
        </p:spPr>
      </p:pic>
      <p:pic>
        <p:nvPicPr>
          <p:cNvPr id="23" name="Picture 2" descr="Figure_EST Overview_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295400"/>
            <a:ext cx="4962525" cy="494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447800" y="1190445"/>
            <a:ext cx="624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457200" y="482360"/>
            <a:ext cx="8229600" cy="73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SYSTEM TRANSFORMATION</a:t>
            </a:r>
            <a:endParaRPr lang="en-US" sz="320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TEMPLATE-4-3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DOEE">
      <a:majorFont>
        <a:latin typeface="Century Gothic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SIMPLE-TEMPLATE-4-3</Template>
  <TotalTime>2084</TotalTime>
  <Words>771</Words>
  <Application>Microsoft Office PowerPoint</Application>
  <PresentationFormat>On-screen Show (4:3)</PresentationFormat>
  <Paragraphs>289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SIMPLE-TEMPLATE-4-3</vt:lpstr>
      <vt:lpstr>DECARBONIZATION &amp;  GRID MODERNIZATION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Edward Yim</dc:creator>
  <cp:lastModifiedBy>Edward Yim</cp:lastModifiedBy>
  <cp:revision>299</cp:revision>
  <cp:lastPrinted>2017-08-07T14:22:30Z</cp:lastPrinted>
  <dcterms:created xsi:type="dcterms:W3CDTF">2017-06-13T15:18:34Z</dcterms:created>
  <dcterms:modified xsi:type="dcterms:W3CDTF">2018-04-11T14:08:54Z</dcterms:modified>
</cp:coreProperties>
</file>