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46"/>
  </p:notesMasterIdLst>
  <p:sldIdLst>
    <p:sldId id="256" r:id="rId2"/>
    <p:sldId id="279" r:id="rId3"/>
    <p:sldId id="275" r:id="rId4"/>
    <p:sldId id="281" r:id="rId5"/>
    <p:sldId id="327" r:id="rId6"/>
    <p:sldId id="316" r:id="rId7"/>
    <p:sldId id="314" r:id="rId8"/>
    <p:sldId id="286" r:id="rId9"/>
    <p:sldId id="287" r:id="rId10"/>
    <p:sldId id="288" r:id="rId11"/>
    <p:sldId id="289" r:id="rId12"/>
    <p:sldId id="290" r:id="rId13"/>
    <p:sldId id="291" r:id="rId14"/>
    <p:sldId id="292" r:id="rId15"/>
    <p:sldId id="317" r:id="rId16"/>
    <p:sldId id="293" r:id="rId17"/>
    <p:sldId id="294" r:id="rId18"/>
    <p:sldId id="295" r:id="rId19"/>
    <p:sldId id="296" r:id="rId20"/>
    <p:sldId id="297" r:id="rId21"/>
    <p:sldId id="298" r:id="rId22"/>
    <p:sldId id="323" r:id="rId23"/>
    <p:sldId id="324" r:id="rId24"/>
    <p:sldId id="325" r:id="rId25"/>
    <p:sldId id="326" r:id="rId26"/>
    <p:sldId id="299" r:id="rId27"/>
    <p:sldId id="300" r:id="rId28"/>
    <p:sldId id="301" r:id="rId29"/>
    <p:sldId id="302" r:id="rId30"/>
    <p:sldId id="303" r:id="rId31"/>
    <p:sldId id="304" r:id="rId32"/>
    <p:sldId id="305" r:id="rId33"/>
    <p:sldId id="306" r:id="rId34"/>
    <p:sldId id="322" r:id="rId35"/>
    <p:sldId id="318" r:id="rId36"/>
    <p:sldId id="328" r:id="rId37"/>
    <p:sldId id="319" r:id="rId38"/>
    <p:sldId id="308" r:id="rId39"/>
    <p:sldId id="311" r:id="rId40"/>
    <p:sldId id="310" r:id="rId41"/>
    <p:sldId id="312" r:id="rId42"/>
    <p:sldId id="313" r:id="rId43"/>
    <p:sldId id="321" r:id="rId44"/>
    <p:sldId id="320" r:id="rId4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5" autoAdjust="0"/>
    <p:restoredTop sz="86700" autoAdjust="0"/>
  </p:normalViewPr>
  <p:slideViewPr>
    <p:cSldViewPr snapToGrid="0" snapToObjects="1">
      <p:cViewPr varScale="1">
        <p:scale>
          <a:sx n="59" d="100"/>
          <a:sy n="59" d="100"/>
        </p:scale>
        <p:origin x="165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78B6C324-C659-C344-86D3-A9389ADC79BE}" type="datetimeFigureOut">
              <a:rPr lang="en-US" smtClean="0"/>
              <a:t>7/13/2018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DE3BD34C-A195-3C44-B33F-6F3EA53F9666}" type="slidenum">
              <a:rPr lang="en-US" smtClean="0"/>
              <a:t>‹#›</a:t>
            </a:fld>
            <a:endParaRPr lang="en-US"/>
          </a:p>
        </p:txBody>
      </p:sp>
    </p:spTree>
    <p:extLst>
      <p:ext uri="{BB962C8B-B14F-4D97-AF65-F5344CB8AC3E}">
        <p14:creationId xmlns:p14="http://schemas.microsoft.com/office/powerpoint/2010/main" val="16532417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were only two companies working in DC.  They told</a:t>
            </a:r>
            <a:r>
              <a:rPr lang="en-US" baseline="0" dirty="0"/>
              <a:t> us totally different things about how to install PV on our roof,  and then there were the issues of  </a:t>
            </a:r>
            <a:r>
              <a:rPr lang="en-US" dirty="0"/>
              <a:t>Cost, equipment,</a:t>
            </a:r>
            <a:r>
              <a:rPr lang="en-US" baseline="0" dirty="0"/>
              <a:t> taxes, regulations, rules, permits, meters, billing, historic association, SRECs, PSC</a:t>
            </a:r>
            <a:endParaRPr lang="en-US" dirty="0"/>
          </a:p>
        </p:txBody>
      </p:sp>
      <p:sp>
        <p:nvSpPr>
          <p:cNvPr id="4" name="Slide Number Placeholder 3"/>
          <p:cNvSpPr>
            <a:spLocks noGrp="1"/>
          </p:cNvSpPr>
          <p:nvPr>
            <p:ph type="sldNum" sz="quarter" idx="10"/>
          </p:nvPr>
        </p:nvSpPr>
        <p:spPr/>
        <p:txBody>
          <a:bodyPr/>
          <a:lstStyle/>
          <a:p>
            <a:pPr defTabSz="966612">
              <a:defRPr/>
            </a:pPr>
            <a:fld id="{B390FA56-5315-4421-9FA0-3058BC84E95E}" type="slidenum">
              <a:rPr lang="en-US" sz="1900" kern="0">
                <a:solidFill>
                  <a:sysClr val="windowText" lastClr="000000"/>
                </a:solidFill>
              </a:rPr>
              <a:pPr defTabSz="966612">
                <a:defRPr/>
              </a:pPr>
              <a:t>4</a:t>
            </a:fld>
            <a:endParaRPr lang="en-US" sz="1900" kern="0">
              <a:solidFill>
                <a:sysClr val="windowText" lastClr="000000"/>
              </a:solidFill>
            </a:endParaRPr>
          </a:p>
        </p:txBody>
      </p:sp>
    </p:spTree>
    <p:extLst>
      <p:ext uri="{BB962C8B-B14F-4D97-AF65-F5344CB8AC3E}">
        <p14:creationId xmlns:p14="http://schemas.microsoft.com/office/powerpoint/2010/main" val="376409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relief will include a tariff of 30 percent in the first year, 25 percent in the second year, 20 percent in the third year, and 15 percent in the fourth year.  Additionally, the first 2.5 gigawatts of imported solar cells will be exempt from the safeguard tariff in each of those four years. Last year there were roughly 12 gigawatts installed of solar, so 2.5 gigawatts would be about 20% assuming all panels were imported (which is not true).</a:t>
            </a:r>
            <a:endParaRPr lang="en-US" dirty="0"/>
          </a:p>
        </p:txBody>
      </p:sp>
      <p:sp>
        <p:nvSpPr>
          <p:cNvPr id="4" name="Slide Number Placeholder 3"/>
          <p:cNvSpPr>
            <a:spLocks noGrp="1"/>
          </p:cNvSpPr>
          <p:nvPr>
            <p:ph type="sldNum" sz="quarter" idx="10"/>
          </p:nvPr>
        </p:nvSpPr>
        <p:spPr/>
        <p:txBody>
          <a:bodyPr/>
          <a:lstStyle/>
          <a:p>
            <a:fld id="{F2E3F37E-E1D6-D343-AC9E-FAA3970DEDB2}" type="slidenum">
              <a:rPr lang="en-US" smtClean="0"/>
              <a:t>34</a:t>
            </a:fld>
            <a:endParaRPr lang="en-US"/>
          </a:p>
        </p:txBody>
      </p:sp>
    </p:spTree>
    <p:extLst>
      <p:ext uri="{BB962C8B-B14F-4D97-AF65-F5344CB8AC3E}">
        <p14:creationId xmlns:p14="http://schemas.microsoft.com/office/powerpoint/2010/main" val="1834114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copy – wont change with excel sheet</a:t>
            </a:r>
          </a:p>
        </p:txBody>
      </p:sp>
      <p:sp>
        <p:nvSpPr>
          <p:cNvPr id="4" name="Slide Number Placeholder 3"/>
          <p:cNvSpPr>
            <a:spLocks noGrp="1"/>
          </p:cNvSpPr>
          <p:nvPr>
            <p:ph type="sldNum" sz="quarter" idx="10"/>
          </p:nvPr>
        </p:nvSpPr>
        <p:spPr/>
        <p:txBody>
          <a:bodyPr/>
          <a:lstStyle/>
          <a:p>
            <a:fld id="{60D6936B-CA8B-40EE-AB62-E129A65D3493}" type="slidenum">
              <a:rPr lang="en-US" smtClean="0"/>
              <a:t>36</a:t>
            </a:fld>
            <a:endParaRPr lang="en-US"/>
          </a:p>
        </p:txBody>
      </p:sp>
    </p:spTree>
    <p:extLst>
      <p:ext uri="{BB962C8B-B14F-4D97-AF65-F5344CB8AC3E}">
        <p14:creationId xmlns:p14="http://schemas.microsoft.com/office/powerpoint/2010/main" val="3196714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a:p>
        </p:txBody>
      </p:sp>
      <p:sp>
        <p:nvSpPr>
          <p:cNvPr id="99" name="Shape 9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DCD2A2-6B72-46B0-A463-F447042F980F}" type="slidenum">
              <a:rPr lang="en-US" smtClean="0"/>
              <a:t>6</a:t>
            </a:fld>
            <a:endParaRPr lang="en-US"/>
          </a:p>
        </p:txBody>
      </p:sp>
    </p:spTree>
    <p:extLst>
      <p:ext uri="{BB962C8B-B14F-4D97-AF65-F5344CB8AC3E}">
        <p14:creationId xmlns:p14="http://schemas.microsoft.com/office/powerpoint/2010/main" val="1070223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a:p>
        </p:txBody>
      </p:sp>
      <p:sp>
        <p:nvSpPr>
          <p:cNvPr id="99" name="Shape 9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Main messages: </a:t>
            </a:r>
          </a:p>
          <a:p>
            <a:pPr marL="181240" indent="-181240" defTabSz="483306">
              <a:buFontTx/>
              <a:buChar char="•"/>
              <a:defRPr/>
            </a:pPr>
            <a:r>
              <a:rPr lang="en-US" sz="1300" b="1" dirty="0"/>
              <a:t>Backup is what you can get now and there are different technologies that provide that. </a:t>
            </a:r>
          </a:p>
          <a:p>
            <a:pPr marL="181240" indent="-181240" defTabSz="483306">
              <a:buFontTx/>
              <a:buChar char="•"/>
              <a:defRPr/>
            </a:pPr>
            <a:r>
              <a:rPr lang="en-US" sz="1300" b="1" dirty="0"/>
              <a:t>Backup power does not make you any money if you are a residential homeowner. </a:t>
            </a:r>
            <a:r>
              <a:rPr lang="en-US" sz="1300" dirty="0"/>
              <a:t>It will also make your solar array a little less efficient due to energy needed to keep batteries topped off.</a:t>
            </a:r>
          </a:p>
          <a:p>
            <a:pPr marL="181240" indent="-181240" defTabSz="483306">
              <a:buFontTx/>
              <a:buChar char="•"/>
              <a:defRPr/>
            </a:pPr>
            <a:r>
              <a:rPr lang="en-US" sz="1300" dirty="0"/>
              <a:t>Some storage technologies are resources that are flexible in how they can be used and their value may change if  the rules of the grid change</a:t>
            </a:r>
          </a:p>
          <a:p>
            <a:pPr defTabSz="483306">
              <a:defRPr/>
            </a:pPr>
            <a:endParaRPr lang="en-US" dirty="0"/>
          </a:p>
          <a:p>
            <a:pPr defTabSz="483306">
              <a:defRPr/>
            </a:pPr>
            <a:r>
              <a:rPr lang="en-US" dirty="0"/>
              <a:t>Narrative:</a:t>
            </a:r>
          </a:p>
          <a:p>
            <a:pPr defTabSz="483306">
              <a:defRPr/>
            </a:pPr>
            <a:endParaRPr lang="en-US" dirty="0"/>
          </a:p>
          <a:p>
            <a:pPr defTabSz="483306">
              <a:defRPr/>
            </a:pPr>
            <a:r>
              <a:rPr lang="en-US" dirty="0"/>
              <a:t>Energy</a:t>
            </a:r>
            <a:r>
              <a:rPr lang="en-US" baseline="0" dirty="0"/>
              <a:t> storage can do many things from providing backup power to supporting the expansion of renewable energy on the grid. However, it’s very important for you to understand that right now in {STATE}, the only thing that energy storage like batteries can do for you is to provide backup power and it will not make you any money. In fact, if you have solar it will actually reduce the economic impact of your solar for you because some of that solar energy will be used to top off your batteries and keep them ready for use instead of powering other things in your home or generating kilowatt-hour credits for you.</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22</a:t>
            </a:fld>
            <a:endParaRPr lang="en-US"/>
          </a:p>
        </p:txBody>
      </p:sp>
    </p:spTree>
    <p:extLst>
      <p:ext uri="{BB962C8B-B14F-4D97-AF65-F5344CB8AC3E}">
        <p14:creationId xmlns:p14="http://schemas.microsoft.com/office/powerpoint/2010/main" val="4160214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Main messages:</a:t>
            </a:r>
          </a:p>
          <a:p>
            <a:pPr marL="181240" indent="-181240" defTabSz="483306">
              <a:buFont typeface="Arial"/>
              <a:buChar char="•"/>
              <a:defRPr/>
            </a:pPr>
            <a:r>
              <a:rPr lang="en-US" sz="1300" b="1" dirty="0"/>
              <a:t>These are the kind of things that might make you think about backup power</a:t>
            </a:r>
            <a:endParaRPr lang="en-US" dirty="0"/>
          </a:p>
          <a:p>
            <a:pPr marL="181240" indent="-181240" defTabSz="483306">
              <a:buFont typeface="Arial"/>
              <a:buChar char="•"/>
              <a:defRPr/>
            </a:pPr>
            <a:r>
              <a:rPr lang="en-US" dirty="0"/>
              <a:t>There are different chemistries. Lead</a:t>
            </a:r>
            <a:r>
              <a:rPr lang="en-US" baseline="0" dirty="0"/>
              <a:t> acid’s been around for a while. Lithium ion is newer. There are trade offs to each but more detail than we can go into here.</a:t>
            </a:r>
          </a:p>
          <a:p>
            <a:pPr defTabSz="483306">
              <a:defRPr/>
            </a:pPr>
            <a:r>
              <a:rPr lang="en-US" b="1" u="none" baseline="0" dirty="0"/>
              <a:t>(If you want more information than we’re discussing in these slides check out our webinar online)</a:t>
            </a:r>
          </a:p>
          <a:p>
            <a:pPr defTabSz="483306">
              <a:defRPr/>
            </a:pPr>
            <a:endParaRPr lang="en-US" dirty="0"/>
          </a:p>
          <a:p>
            <a:pPr defTabSz="483306">
              <a:defRPr/>
            </a:pPr>
            <a:r>
              <a:rPr lang="en-US" dirty="0"/>
              <a:t>Narrative:</a:t>
            </a:r>
          </a:p>
          <a:p>
            <a:pPr defTabSz="483306">
              <a:defRPr/>
            </a:pPr>
            <a:endParaRPr lang="en-US" dirty="0"/>
          </a:p>
          <a:p>
            <a:pPr defTabSz="483306">
              <a:defRPr/>
            </a:pPr>
            <a:r>
              <a:rPr lang="en-US" dirty="0"/>
              <a:t>Not everyone needs energy</a:t>
            </a:r>
            <a:r>
              <a:rPr lang="en-US" baseline="0" dirty="0"/>
              <a:t> storage for backup power. Most people who are interested are in places where utility service is sometimes unreliable. They might be considering a generator or have a generator and want to replace it or augment it. If you have reliable utility power that rarely if ever goes out then battery backup power is probably not right for you unless you are motivated by disaster preparedness or if you have sensitive and life-saving medical equipment that most always remained powered.</a:t>
            </a: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23</a:t>
            </a:fld>
            <a:endParaRPr lang="en-US"/>
          </a:p>
        </p:txBody>
      </p:sp>
    </p:spTree>
    <p:extLst>
      <p:ext uri="{BB962C8B-B14F-4D97-AF65-F5344CB8AC3E}">
        <p14:creationId xmlns:p14="http://schemas.microsoft.com/office/powerpoint/2010/main" val="37755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Main messages: </a:t>
            </a:r>
          </a:p>
          <a:p>
            <a:pPr marL="181240" indent="-181240" defTabSz="483306">
              <a:buFontTx/>
              <a:buChar char="•"/>
              <a:defRPr/>
            </a:pPr>
            <a:r>
              <a:rPr lang="en-US" sz="1300" b="1" dirty="0"/>
              <a:t>It’s important to limit your expectations on how much your energy storage can cover while the power is out</a:t>
            </a:r>
          </a:p>
          <a:p>
            <a:pPr marL="181240" indent="-181240" defTabSz="483306">
              <a:buFontTx/>
              <a:buChar char="•"/>
              <a:defRPr/>
            </a:pPr>
            <a:r>
              <a:rPr lang="en-US" sz="1300" b="1" dirty="0"/>
              <a:t>What you power depends on your budget and the space you have for batteries</a:t>
            </a:r>
          </a:p>
          <a:p>
            <a:pPr marL="181240" indent="-181240" defTabSz="483306">
              <a:buFontTx/>
              <a:buChar char="•"/>
              <a:defRPr/>
            </a:pPr>
            <a:r>
              <a:rPr lang="en-US" sz="1300" b="1" dirty="0"/>
              <a:t>Your installer will help you figure out the right solution for you</a:t>
            </a:r>
          </a:p>
          <a:p>
            <a:pPr defTabSz="483306">
              <a:defRPr/>
            </a:pPr>
            <a:endParaRPr lang="en-US" dirty="0"/>
          </a:p>
          <a:p>
            <a:pPr defTabSz="483306">
              <a:defRPr/>
            </a:pPr>
            <a:r>
              <a:rPr lang="en-US" dirty="0"/>
              <a:t>Narrative:</a:t>
            </a:r>
          </a:p>
          <a:p>
            <a:endParaRPr lang="en-US" sz="1300" dirty="0"/>
          </a:p>
          <a:p>
            <a:pPr defTabSz="966612">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endParaRPr lang="en-US" sz="1300" dirty="0"/>
          </a:p>
        </p:txBody>
      </p:sp>
      <p:sp>
        <p:nvSpPr>
          <p:cNvPr id="4" name="Slide Number Placeholder 3"/>
          <p:cNvSpPr>
            <a:spLocks noGrp="1"/>
          </p:cNvSpPr>
          <p:nvPr>
            <p:ph type="sldNum" sz="quarter" idx="10"/>
          </p:nvPr>
        </p:nvSpPr>
        <p:spPr/>
        <p:txBody>
          <a:bodyPr/>
          <a:lstStyle/>
          <a:p>
            <a:fld id="{DE3BD34C-A195-3C44-B33F-6F3EA53F9666}" type="slidenum">
              <a:rPr lang="en-US" smtClean="0"/>
              <a:t>24</a:t>
            </a:fld>
            <a:endParaRPr lang="en-US"/>
          </a:p>
        </p:txBody>
      </p:sp>
    </p:spTree>
    <p:extLst>
      <p:ext uri="{BB962C8B-B14F-4D97-AF65-F5344CB8AC3E}">
        <p14:creationId xmlns:p14="http://schemas.microsoft.com/office/powerpoint/2010/main" val="1329238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sz="1300" dirty="0"/>
              <a:t>Main messages: </a:t>
            </a:r>
          </a:p>
          <a:p>
            <a:pPr marL="181240" indent="-181240">
              <a:buFont typeface="Arial"/>
              <a:buChar char="•"/>
            </a:pPr>
            <a:r>
              <a:rPr lang="en-US" sz="1300" b="1" dirty="0"/>
              <a:t>Battery system life depends on technology but is between 5 and 10 years</a:t>
            </a:r>
          </a:p>
          <a:p>
            <a:pPr marL="181240" indent="-181240">
              <a:buFont typeface="Arial"/>
              <a:buChar char="•"/>
            </a:pPr>
            <a:r>
              <a:rPr lang="en-US" sz="1300" b="1" dirty="0"/>
              <a:t>These are example costs!!</a:t>
            </a:r>
            <a:r>
              <a:rPr lang="en-US" sz="1300" dirty="0"/>
              <a:t>! The actual will differ by location, technology, &amp; desired loads to run. </a:t>
            </a:r>
          </a:p>
          <a:p>
            <a:pPr marL="181240" indent="-181240">
              <a:buFont typeface="Arial"/>
              <a:buChar char="•"/>
            </a:pPr>
            <a:r>
              <a:rPr lang="en-US" sz="1300" b="1" dirty="0"/>
              <a:t>These costs are before tax credits</a:t>
            </a:r>
          </a:p>
          <a:p>
            <a:pPr marL="664546" lvl="1" indent="-181240">
              <a:buFont typeface="Arial"/>
              <a:buChar char="•"/>
            </a:pPr>
            <a:r>
              <a:rPr lang="en-US" kern="1200" dirty="0">
                <a:solidFill>
                  <a:schemeClr val="tx1"/>
                </a:solidFill>
                <a:latin typeface="+mn-lt"/>
                <a:ea typeface="+mn-ea"/>
                <a:cs typeface="+mn-cs"/>
              </a:rPr>
              <a:t>With</a:t>
            </a:r>
            <a:r>
              <a:rPr lang="en-US" kern="1200" baseline="0" dirty="0">
                <a:solidFill>
                  <a:schemeClr val="tx1"/>
                </a:solidFill>
                <a:latin typeface="+mn-lt"/>
                <a:ea typeface="+mn-ea"/>
                <a:cs typeface="+mn-cs"/>
              </a:rPr>
              <a:t> solar = 30% federal is applicable. Without solar it likely is not</a:t>
            </a:r>
          </a:p>
          <a:p>
            <a:pPr marL="664546" lvl="1" indent="-181240">
              <a:buFont typeface="Arial"/>
              <a:buChar char="•"/>
            </a:pPr>
            <a:r>
              <a:rPr lang="en-US" dirty="0"/>
              <a:t>Any state</a:t>
            </a:r>
            <a:r>
              <a:rPr lang="en-US" baseline="0" dirty="0"/>
              <a:t> credits available?</a:t>
            </a:r>
          </a:p>
          <a:p>
            <a:endParaRPr lang="en-US" baseline="0" dirty="0"/>
          </a:p>
          <a:p>
            <a:r>
              <a:rPr lang="en-US" baseline="0" dirty="0"/>
              <a:t>Narrative:</a:t>
            </a:r>
          </a:p>
          <a:p>
            <a:endParaRPr lang="en-US" baseline="0" dirty="0"/>
          </a:p>
          <a:p>
            <a:r>
              <a:rPr lang="en-US" baseline="0" dirty="0"/>
              <a:t>The costs here are purely for example purposes. They are based on a small-sized Lithium Ion battery backup system and a solar array you might see on a small residential home. Lead acid storage options may also work and be cheaper but also may have a shorter life span depending on usage patterns. There are a wide variety of storage options, manufacturers, technologies, and configurations that can affect this price. At the end of the day you and your solar installer will work together to determine what you want to power in the event of an grid outage, how long you want to power it, and what you can fit into your budget. Other factors that affect the price include whether you can take the federal tax credit for solar for your energy storage system and whether there are state or local incentives available.</a:t>
            </a:r>
          </a:p>
        </p:txBody>
      </p:sp>
      <p:sp>
        <p:nvSpPr>
          <p:cNvPr id="4" name="Slide Number Placeholder 3"/>
          <p:cNvSpPr>
            <a:spLocks noGrp="1"/>
          </p:cNvSpPr>
          <p:nvPr>
            <p:ph type="sldNum" sz="quarter" idx="10"/>
          </p:nvPr>
        </p:nvSpPr>
        <p:spPr/>
        <p:txBody>
          <a:bodyPr/>
          <a:lstStyle/>
          <a:p>
            <a:fld id="{DE3BD34C-A195-3C44-B33F-6F3EA53F9666}" type="slidenum">
              <a:rPr lang="en-US" smtClean="0"/>
              <a:t>25</a:t>
            </a:fld>
            <a:endParaRPr lang="en-US"/>
          </a:p>
        </p:txBody>
      </p:sp>
    </p:spTree>
    <p:extLst>
      <p:ext uri="{BB962C8B-B14F-4D97-AF65-F5344CB8AC3E}">
        <p14:creationId xmlns:p14="http://schemas.microsoft.com/office/powerpoint/2010/main" val="261029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a:p>
        </p:txBody>
      </p:sp>
      <p:sp>
        <p:nvSpPr>
          <p:cNvPr id="99" name="Shape 9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731521" y="4560570"/>
            <a:ext cx="5852159" cy="4320540"/>
          </a:xfrm>
          <a:prstGeom prst="rect">
            <a:avLst/>
          </a:prstGeom>
        </p:spPr>
        <p:txBody>
          <a:bodyPr lIns="96645" tIns="96645" rIns="96645" bIns="96645" anchor="ctr" anchorCtr="0">
            <a:noAutofit/>
          </a:bodyPr>
          <a:lstStyle/>
          <a:p>
            <a:endParaRPr/>
          </a:p>
        </p:txBody>
      </p:sp>
      <p:sp>
        <p:nvSpPr>
          <p:cNvPr id="99" name="Shape 9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4046" y="1600201"/>
            <a:ext cx="7772400" cy="1879600"/>
          </a:xfrm>
          <a:prstGeom prst="rect">
            <a:avLst/>
          </a:prstGeom>
        </p:spPr>
        <p:txBody>
          <a:bodyPr/>
          <a:lstStyle>
            <a:lvl1pPr>
              <a:defRPr sz="3200" b="1">
                <a:solidFill>
                  <a:schemeClr val="tx1">
                    <a:lumMod val="50000"/>
                    <a:lumOff val="50000"/>
                  </a:schemeClr>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sz="2400">
                <a:solidFill>
                  <a:schemeClr val="tx1">
                    <a:lumMod val="50000"/>
                    <a:lumOff val="50000"/>
                  </a:schemeClr>
                </a:solidFill>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a:t>Click to edit Master subtitle style</a:t>
            </a:r>
          </a:p>
        </p:txBody>
      </p:sp>
      <p:sp>
        <p:nvSpPr>
          <p:cNvPr id="11"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6" name="Picture 15"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2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8" name="Picture 7"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45970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57647" y="1431433"/>
            <a:ext cx="8228707" cy="4694333"/>
          </a:xfrm>
          <a:prstGeom prst="rect">
            <a:avLst/>
          </a:prstGeom>
        </p:spPr>
        <p:txBody>
          <a:bodyPr vert="eaVert"/>
          <a:lstStyle>
            <a:lvl1pPr marL="0" indent="0">
              <a:buFontTx/>
              <a:buNone/>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0" name="Picture 9"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71077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a:prstGeom prst="rect">
            <a:avLst/>
          </a:prstGeom>
        </p:spPr>
        <p:txBody>
          <a:bodyPr vert="eaVert"/>
          <a:lstStyle>
            <a:lvl1pPr>
              <a:defRPr>
                <a:solidFill>
                  <a:schemeClr val="tx1">
                    <a:lumMod val="50000"/>
                    <a:lumOff val="50000"/>
                  </a:schemeClr>
                </a:solidFill>
              </a:defRPr>
            </a:lvl1pPr>
          </a:lstStyle>
          <a:p>
            <a:r>
              <a:rPr lang="en-US" dirty="0"/>
              <a:t>Click to edit Master title style</a:t>
            </a:r>
          </a:p>
        </p:txBody>
      </p:sp>
      <p:sp>
        <p:nvSpPr>
          <p:cNvPr id="3" name="Vertical Text Placeholder 2"/>
          <p:cNvSpPr>
            <a:spLocks noGrp="1"/>
          </p:cNvSpPr>
          <p:nvPr>
            <p:ph type="body" orient="vert" idx="1"/>
          </p:nvPr>
        </p:nvSpPr>
        <p:spPr>
          <a:xfrm>
            <a:off x="457200" y="274640"/>
            <a:ext cx="6019800" cy="5851525"/>
          </a:xfrm>
          <a:prstGeom prst="rect">
            <a:avLst/>
          </a:prstGeom>
        </p:spPr>
        <p:txBody>
          <a:bodyPr vert="eaVert"/>
          <a:lstStyle>
            <a:lvl1pP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6" name="Picture 5"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98740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14628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5" name="Picture 4"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sp>
        <p:nvSpPr>
          <p:cNvPr id="7"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1627251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0" y="266700"/>
            <a:ext cx="8269288"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6" name="Picture 5" descr="CPN_Logo_Horizontal_Colo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27800" y="6220907"/>
            <a:ext cx="2374038" cy="534675"/>
          </a:xfrm>
          <a:prstGeom prst="rect">
            <a:avLst/>
          </a:prstGeom>
        </p:spPr>
      </p:pic>
      <p:pic>
        <p:nvPicPr>
          <p:cNvPr id="8" name="Picture 7" descr="AdobeStock_65254880.jpeg"/>
          <p:cNvPicPr>
            <a:picLocks noChangeAspect="1"/>
          </p:cNvPicPr>
          <p:nvPr userDrawn="1"/>
        </p:nvPicPr>
        <p:blipFill>
          <a:blip r:embed="rId3" cstate="screen">
            <a:alphaModFix/>
            <a:extLst>
              <a:ext uri="{28A0092B-C50C-407E-A947-70E740481C1C}">
                <a14:useLocalDpi xmlns:a14="http://schemas.microsoft.com/office/drawing/2010/main"/>
              </a:ext>
            </a:extLst>
          </a:blip>
          <a:stretch>
            <a:fillRect/>
          </a:stretch>
        </p:blipFill>
        <p:spPr>
          <a:xfrm>
            <a:off x="0" y="0"/>
            <a:ext cx="9144000" cy="1152275"/>
          </a:xfrm>
          <a:prstGeom prst="rect">
            <a:avLst/>
          </a:prstGeom>
        </p:spPr>
      </p:pic>
      <p:pic>
        <p:nvPicPr>
          <p:cNvPr id="9" name="Picture 8" descr="CPN_Logo_Horizontal_Color.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527800" y="6220907"/>
            <a:ext cx="2374038" cy="534675"/>
          </a:xfrm>
          <a:prstGeom prst="rect">
            <a:avLst/>
          </a:prstGeom>
        </p:spPr>
      </p:pic>
      <p:sp>
        <p:nvSpPr>
          <p:cNvPr id="12" name="Slide Number Placeholder 3"/>
          <p:cNvSpPr>
            <a:spLocks noGrp="1"/>
          </p:cNvSpPr>
          <p:nvPr>
            <p:ph type="sldNum" sz="quarter" idx="4294967295"/>
          </p:nvPr>
        </p:nvSpPr>
        <p:spPr>
          <a:xfrm>
            <a:off x="112539" y="6379147"/>
            <a:ext cx="513806"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1454452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647" y="1600647"/>
            <a:ext cx="8228707"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1"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24327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a:prstGeom prst="rect">
            <a:avLst/>
          </a:prstGeom>
        </p:spPr>
        <p:txBody>
          <a:bodyPr anchor="t"/>
          <a:lstStyle>
            <a:lvl1pPr algn="l">
              <a:defRPr sz="4000" b="1" cap="all">
                <a:solidFill>
                  <a:schemeClr val="tx1">
                    <a:lumMod val="50000"/>
                    <a:lumOff val="50000"/>
                  </a:schemeClr>
                </a:solidFill>
              </a:defRPr>
            </a:lvl1pPr>
          </a:lstStyle>
          <a:p>
            <a:r>
              <a:rPr lang="en-US" dirty="0"/>
              <a:t>Click to edit Master title style</a:t>
            </a:r>
          </a:p>
        </p:txBody>
      </p:sp>
      <p:sp>
        <p:nvSpPr>
          <p:cNvPr id="3" name="Text Placeholder 2"/>
          <p:cNvSpPr>
            <a:spLocks noGrp="1"/>
          </p:cNvSpPr>
          <p:nvPr>
            <p:ph type="body" idx="1"/>
          </p:nvPr>
        </p:nvSpPr>
        <p:spPr>
          <a:xfrm>
            <a:off x="722313" y="2906715"/>
            <a:ext cx="7772400" cy="1500187"/>
          </a:xfrm>
          <a:prstGeom prst="rect">
            <a:avLst/>
          </a:prstGeom>
        </p:spPr>
        <p:txBody>
          <a:bodyPr anchor="b"/>
          <a:lstStyle>
            <a:lvl1pPr marL="0" indent="0">
              <a:buNone/>
              <a:defRPr sz="2000">
                <a:solidFill>
                  <a:schemeClr val="tx1">
                    <a:lumMod val="50000"/>
                    <a:lumOff val="50000"/>
                  </a:schemeClr>
                </a:solidFill>
              </a:defRPr>
            </a:lvl1pPr>
            <a:lvl2pPr marL="457154" indent="0">
              <a:buNone/>
              <a:defRPr sz="1800">
                <a:solidFill>
                  <a:schemeClr val="tx1">
                    <a:tint val="75000"/>
                  </a:schemeClr>
                </a:solidFill>
              </a:defRPr>
            </a:lvl2pPr>
            <a:lvl3pPr marL="914306" indent="0">
              <a:buNone/>
              <a:defRPr sz="1600">
                <a:solidFill>
                  <a:schemeClr val="tx1">
                    <a:tint val="75000"/>
                  </a:schemeClr>
                </a:solidFill>
              </a:defRPr>
            </a:lvl3pPr>
            <a:lvl4pPr marL="1371460" indent="0">
              <a:buNone/>
              <a:defRPr sz="1400">
                <a:solidFill>
                  <a:schemeClr val="tx1">
                    <a:tint val="75000"/>
                  </a:schemeClr>
                </a:solidFill>
              </a:defRPr>
            </a:lvl4pPr>
            <a:lvl5pPr marL="1828613" indent="0">
              <a:buNone/>
              <a:defRPr sz="1400">
                <a:solidFill>
                  <a:schemeClr val="tx1">
                    <a:tint val="75000"/>
                  </a:schemeClr>
                </a:solidFill>
              </a:defRPr>
            </a:lvl5pPr>
            <a:lvl6pPr marL="2285766" indent="0">
              <a:buNone/>
              <a:defRPr sz="1400">
                <a:solidFill>
                  <a:schemeClr val="tx1">
                    <a:tint val="75000"/>
                  </a:schemeClr>
                </a:solidFill>
              </a:defRPr>
            </a:lvl6pPr>
            <a:lvl7pPr marL="2742920" indent="0">
              <a:buNone/>
              <a:defRPr sz="1400">
                <a:solidFill>
                  <a:schemeClr val="tx1">
                    <a:tint val="75000"/>
                  </a:schemeClr>
                </a:solidFill>
              </a:defRPr>
            </a:lvl7pPr>
            <a:lvl8pPr marL="3200072" indent="0">
              <a:buNone/>
              <a:defRPr sz="1400">
                <a:solidFill>
                  <a:schemeClr val="tx1">
                    <a:tint val="75000"/>
                  </a:schemeClr>
                </a:solidFill>
              </a:defRPr>
            </a:lvl8pPr>
            <a:lvl9pPr marL="3657226" indent="0">
              <a:buNone/>
              <a:defRPr sz="1400">
                <a:solidFill>
                  <a:schemeClr val="tx1">
                    <a:tint val="75000"/>
                  </a:schemeClr>
                </a:solidFill>
              </a:defRPr>
            </a:lvl9pPr>
          </a:lstStyle>
          <a:p>
            <a:pPr lvl="0"/>
            <a:r>
              <a:rPr lang="en-US" dirty="0"/>
              <a:t>Click to edit Master text styles</a:t>
            </a:r>
          </a:p>
        </p:txBody>
      </p:sp>
      <p:sp>
        <p:nvSpPr>
          <p:cNvPr id="7"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8" name="Picture 7"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2"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4" name="Picture 3"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541824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2"/>
            <a:ext cx="4038600" cy="4525963"/>
          </a:xfrm>
          <a:prstGeom prst="rect">
            <a:avLst/>
          </a:prstGeom>
        </p:spPr>
        <p:txBody>
          <a:bodyPr/>
          <a:lstStyle>
            <a:lvl1pPr marL="0" indent="0">
              <a:buFontTx/>
              <a:buNone/>
              <a:defRPr sz="2800">
                <a:solidFill>
                  <a:schemeClr val="tx1">
                    <a:lumMod val="50000"/>
                    <a:lumOff val="50000"/>
                  </a:schemeClr>
                </a:solidFill>
              </a:defRPr>
            </a:lvl1pPr>
            <a:lvl2pPr>
              <a:defRPr sz="2400">
                <a:solidFill>
                  <a:srgbClr val="FF9300"/>
                </a:solidFill>
              </a:defRPr>
            </a:lvl2pPr>
            <a:lvl3pPr>
              <a:defRPr sz="2000">
                <a:solidFill>
                  <a:schemeClr val="tx1">
                    <a:lumMod val="50000"/>
                    <a:lumOff val="50000"/>
                  </a:schemeClr>
                </a:solidFill>
              </a:defRPr>
            </a:lvl3pPr>
            <a:lvl4pPr>
              <a:defRPr sz="1800">
                <a:solidFill>
                  <a:schemeClr val="tx1">
                    <a:lumMod val="50000"/>
                    <a:lumOff val="50000"/>
                  </a:schemeClr>
                </a:solidFill>
              </a:defRPr>
            </a:lvl4pPr>
            <a:lvl5pPr marL="2055987" indent="-226583">
              <a:buFont typeface="Courier New" charset="0"/>
              <a:buChar char="o"/>
              <a:defRPr sz="1800" i="1">
                <a:solidFill>
                  <a:schemeClr val="tx1">
                    <a:lumMod val="50000"/>
                    <a:lumOff val="50000"/>
                  </a:schemeClr>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4"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759186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solidFill>
                  <a:schemeClr val="tx1">
                    <a:lumMod val="50000"/>
                    <a:lumOff val="50000"/>
                  </a:schemeClr>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solidFill>
                  <a:schemeClr val="tx1">
                    <a:lumMod val="50000"/>
                    <a:lumOff val="50000"/>
                  </a:schemeClr>
                </a:solidFill>
              </a:defRPr>
            </a:lvl1pPr>
            <a:lvl2pPr>
              <a:defRPr sz="2000">
                <a:solidFill>
                  <a:srgbClr val="FF9300"/>
                </a:solidFill>
              </a:defRPr>
            </a:lvl2pPr>
            <a:lvl3pPr>
              <a:defRPr sz="1800">
                <a:solidFill>
                  <a:schemeClr val="tx1">
                    <a:lumMod val="50000"/>
                    <a:lumOff val="50000"/>
                  </a:schemeClr>
                </a:solidFill>
              </a:defRPr>
            </a:lvl3pPr>
            <a:lvl4pPr>
              <a:defRPr sz="1600">
                <a:solidFill>
                  <a:schemeClr val="tx1">
                    <a:lumMod val="50000"/>
                    <a:lumOff val="50000"/>
                  </a:schemeClr>
                </a:solidFill>
              </a:defRPr>
            </a:lvl4pPr>
            <a:lvl5pPr marL="2055987" indent="-226583">
              <a:buFont typeface="Courier New" charset="0"/>
              <a:buChar char="o"/>
              <a:defRPr sz="1600" i="1">
                <a:solidFill>
                  <a:schemeClr val="tx1">
                    <a:lumMod val="50000"/>
                    <a:lumOff val="50000"/>
                  </a:schemeClr>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3" name="Picture 12"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38324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11" name="Picture 10"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5"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6" name="Picture 5"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2872155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4" name="Picture 3" descr="SUN-logo-horizontal-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32120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1431432"/>
            <a:ext cx="3008313" cy="841867"/>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Content Placeholder 2"/>
          <p:cNvSpPr>
            <a:spLocks noGrp="1"/>
          </p:cNvSpPr>
          <p:nvPr>
            <p:ph idx="1"/>
          </p:nvPr>
        </p:nvSpPr>
        <p:spPr>
          <a:xfrm>
            <a:off x="3575050" y="1431433"/>
            <a:ext cx="5111750" cy="4694732"/>
          </a:xfrm>
          <a:prstGeom prst="rect">
            <a:avLst/>
          </a:prstGeom>
        </p:spPr>
        <p:txBody>
          <a:bodyPr/>
          <a:lstStyle>
            <a:lvl1pPr marL="0" indent="0">
              <a:buFontTx/>
              <a:buNone/>
              <a:defRPr sz="3200">
                <a:solidFill>
                  <a:schemeClr val="tx1">
                    <a:lumMod val="50000"/>
                    <a:lumOff val="50000"/>
                  </a:schemeClr>
                </a:solidFill>
              </a:defRPr>
            </a:lvl1pPr>
            <a:lvl2pPr>
              <a:defRPr sz="2800">
                <a:solidFill>
                  <a:srgbClr val="FF9300"/>
                </a:solidFill>
              </a:defRPr>
            </a:lvl2pPr>
            <a:lvl3pPr>
              <a:defRPr sz="2400">
                <a:solidFill>
                  <a:schemeClr val="tx1">
                    <a:lumMod val="50000"/>
                    <a:lumOff val="50000"/>
                  </a:schemeClr>
                </a:solidFill>
              </a:defRPr>
            </a:lvl3pPr>
            <a:lvl4pPr>
              <a:defRPr sz="2000">
                <a:solidFill>
                  <a:schemeClr val="tx1">
                    <a:lumMod val="50000"/>
                    <a:lumOff val="50000"/>
                  </a:schemeClr>
                </a:solidFill>
              </a:defRPr>
            </a:lvl4pPr>
            <a:lvl5pPr marL="2055987" indent="-226583">
              <a:buFont typeface="Courier New" charset="0"/>
              <a:buChar char="o"/>
              <a:defRPr sz="2000" i="1">
                <a:solidFill>
                  <a:schemeClr val="tx1">
                    <a:lumMod val="50000"/>
                    <a:lumOff val="50000"/>
                  </a:schemeClr>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2" y="2540000"/>
            <a:ext cx="3008313" cy="3586164"/>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1029688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solidFill>
                  <a:schemeClr val="tx1">
                    <a:lumMod val="50000"/>
                    <a:lumOff val="50000"/>
                  </a:schemeClr>
                </a:solidFill>
              </a:defRPr>
            </a:lvl1pPr>
          </a:lstStyle>
          <a:p>
            <a:r>
              <a:rPr lang="en-US" dirty="0"/>
              <a:t>Click to edit Master title style</a:t>
            </a:r>
          </a:p>
        </p:txBody>
      </p:sp>
      <p:sp>
        <p:nvSpPr>
          <p:cNvPr id="3" name="Picture Placeholder 2"/>
          <p:cNvSpPr>
            <a:spLocks noGrp="1"/>
          </p:cNvSpPr>
          <p:nvPr>
            <p:ph type="pic" idx="1"/>
          </p:nvPr>
        </p:nvSpPr>
        <p:spPr>
          <a:xfrm>
            <a:off x="1792288" y="1523999"/>
            <a:ext cx="5486400" cy="3203575"/>
          </a:xfrm>
          <a:prstGeom prst="rect">
            <a:avLst/>
          </a:prstGeom>
        </p:spPr>
        <p:txBody>
          <a:bodyPr rtlCol="0">
            <a:normAutofit/>
          </a:bodyPr>
          <a:lstStyle>
            <a:lvl1pPr marL="0" indent="0">
              <a:buNone/>
              <a:defRPr sz="3200">
                <a:solidFill>
                  <a:schemeClr val="tx1">
                    <a:lumMod val="50000"/>
                    <a:lumOff val="50000"/>
                  </a:schemeClr>
                </a:solidFill>
              </a:defRPr>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solidFill>
                  <a:schemeClr val="tx1">
                    <a:lumMod val="50000"/>
                    <a:lumOff val="50000"/>
                  </a:schemeClr>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a:t>Click to edit Master text styles</a:t>
            </a:r>
          </a:p>
        </p:txBody>
      </p:sp>
      <p:sp>
        <p:nvSpPr>
          <p:cNvPr id="8" name="Slide Number Placeholder 5"/>
          <p:cNvSpPr>
            <a:spLocks noGrp="1"/>
          </p:cNvSpPr>
          <p:nvPr>
            <p:ph type="sldNum" sz="quarter" idx="12"/>
          </p:nvPr>
        </p:nvSpPr>
        <p:spPr>
          <a:xfrm>
            <a:off x="457646" y="6363593"/>
            <a:ext cx="2133079" cy="365001"/>
          </a:xfrm>
        </p:spPr>
        <p:txBody>
          <a:bodyPr/>
          <a:lstStyle>
            <a:lvl1pPr algn="l">
              <a:defRPr/>
            </a:lvl1pPr>
          </a:lstStyle>
          <a:p>
            <a:fld id="{5DE81EDB-9112-E343-BA3E-8AF1D0B4630E}" type="slidenum">
              <a:rPr lang="en-US" smtClean="0"/>
              <a:pPr/>
              <a:t>‹#›</a:t>
            </a:fld>
            <a:endParaRPr lang="en-US" dirty="0"/>
          </a:p>
        </p:txBody>
      </p:sp>
      <p:pic>
        <p:nvPicPr>
          <p:cNvPr id="9" name="Picture 8"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0"/>
            <a:ext cx="9144000" cy="1152275"/>
          </a:xfrm>
          <a:prstGeom prst="rect">
            <a:avLst/>
          </a:prstGeom>
        </p:spPr>
      </p:pic>
      <p:sp>
        <p:nvSpPr>
          <p:cNvPr id="13" name="Text Placeholder 20"/>
          <p:cNvSpPr>
            <a:spLocks noGrp="1"/>
          </p:cNvSpPr>
          <p:nvPr>
            <p:ph type="body" sz="quarter" idx="13" hasCustomPrompt="1"/>
          </p:nvPr>
        </p:nvSpPr>
        <p:spPr>
          <a:xfrm>
            <a:off x="457200" y="304800"/>
            <a:ext cx="4191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11" name="Picture 10"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8337" y="6261175"/>
            <a:ext cx="2478902" cy="494407"/>
          </a:xfrm>
          <a:prstGeom prst="rect">
            <a:avLst/>
          </a:prstGeom>
        </p:spPr>
      </p:pic>
    </p:spTree>
    <p:extLst>
      <p:ext uri="{BB962C8B-B14F-4D97-AF65-F5344CB8AC3E}">
        <p14:creationId xmlns:p14="http://schemas.microsoft.com/office/powerpoint/2010/main" val="4002208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75" y="6356821"/>
            <a:ext cx="2133079" cy="365001"/>
          </a:xfrm>
          <a:prstGeom prst="rect">
            <a:avLst/>
          </a:prstGeom>
        </p:spPr>
        <p:txBody>
          <a:bodyPr vert="horz" lIns="91430" tIns="45716" rIns="91430" bIns="45716" rtlCol="0" anchor="ctr"/>
          <a:lstStyle>
            <a:lvl1pPr algn="r">
              <a:defRPr sz="1200">
                <a:solidFill>
                  <a:schemeClr val="tx1">
                    <a:tint val="75000"/>
                  </a:schemeClr>
                </a:solidFill>
              </a:defRPr>
            </a:lvl1pPr>
          </a:lstStyle>
          <a:p>
            <a:fld id="{F51D0236-0E9A-B34F-BDAC-6718234C9DA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xStyles>
    <p:titleStyle>
      <a:lvl1pPr algn="ctr" defTabSz="455398"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5398"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321440"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642882"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96432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285763" algn="ctr" defTabSz="45649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6" algn="l" defTabSz="457154" rtl="0" eaLnBrk="1" latinLnBrk="0" hangingPunct="1">
        <a:defRPr sz="1800" kern="1200">
          <a:solidFill>
            <a:schemeClr val="tx1"/>
          </a:solidFill>
          <a:latin typeface="+mn-lt"/>
          <a:ea typeface="+mn-ea"/>
          <a:cs typeface="+mn-cs"/>
        </a:defRPr>
      </a:lvl3pPr>
      <a:lvl4pPr marL="1371460" algn="l" defTabSz="457154" rtl="0" eaLnBrk="1" latinLnBrk="0" hangingPunct="1">
        <a:defRPr sz="1800" kern="1200">
          <a:solidFill>
            <a:schemeClr val="tx1"/>
          </a:solidFill>
          <a:latin typeface="+mn-lt"/>
          <a:ea typeface="+mn-ea"/>
          <a:cs typeface="+mn-cs"/>
        </a:defRPr>
      </a:lvl4pPr>
      <a:lvl5pPr marL="1828613" algn="l" defTabSz="457154" rtl="0" eaLnBrk="1" latinLnBrk="0" hangingPunct="1">
        <a:defRPr sz="1800" kern="1200">
          <a:solidFill>
            <a:schemeClr val="tx1"/>
          </a:solidFill>
          <a:latin typeface="+mn-lt"/>
          <a:ea typeface="+mn-ea"/>
          <a:cs typeface="+mn-cs"/>
        </a:defRPr>
      </a:lvl5pPr>
      <a:lvl6pPr marL="2285766" algn="l" defTabSz="457154" rtl="0" eaLnBrk="1" latinLnBrk="0" hangingPunct="1">
        <a:defRPr sz="1800" kern="1200">
          <a:solidFill>
            <a:schemeClr val="tx1"/>
          </a:solidFill>
          <a:latin typeface="+mn-lt"/>
          <a:ea typeface="+mn-ea"/>
          <a:cs typeface="+mn-cs"/>
        </a:defRPr>
      </a:lvl6pPr>
      <a:lvl7pPr marL="2742920" algn="l" defTabSz="457154" rtl="0" eaLnBrk="1" latinLnBrk="0" hangingPunct="1">
        <a:defRPr sz="1800" kern="1200">
          <a:solidFill>
            <a:schemeClr val="tx1"/>
          </a:solidFill>
          <a:latin typeface="+mn-lt"/>
          <a:ea typeface="+mn-ea"/>
          <a:cs typeface="+mn-cs"/>
        </a:defRPr>
      </a:lvl7pPr>
      <a:lvl8pPr marL="3200072" algn="l" defTabSz="457154" rtl="0" eaLnBrk="1" latinLnBrk="0" hangingPunct="1">
        <a:defRPr sz="1800" kern="1200">
          <a:solidFill>
            <a:schemeClr val="tx1"/>
          </a:solidFill>
          <a:latin typeface="+mn-lt"/>
          <a:ea typeface="+mn-ea"/>
          <a:cs typeface="+mn-cs"/>
        </a:defRPr>
      </a:lvl8pPr>
      <a:lvl9pPr marL="3657226"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merican flag group.jpg">
            <a:extLst>
              <a:ext uri="{FF2B5EF4-FFF2-40B4-BE49-F238E27FC236}">
                <a16:creationId xmlns:a16="http://schemas.microsoft.com/office/drawing/2014/main" id="{390AECA4-6C41-4EB3-AF14-4BE5FEA4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021055"/>
            <a:ext cx="9144000" cy="3849645"/>
          </a:xfrm>
          <a:prstGeom prst="rect">
            <a:avLst/>
          </a:prstGeom>
        </p:spPr>
      </p:pic>
      <p:sp>
        <p:nvSpPr>
          <p:cNvPr id="7" name="Rectangle 6"/>
          <p:cNvSpPr/>
          <p:nvPr/>
        </p:nvSpPr>
        <p:spPr>
          <a:xfrm>
            <a:off x="0" y="0"/>
            <a:ext cx="9144000" cy="214142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dobeStock_65254880.jpe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141428"/>
            <a:ext cx="9144000" cy="1479192"/>
          </a:xfrm>
          <a:prstGeom prst="rect">
            <a:avLst/>
          </a:prstGeom>
        </p:spPr>
      </p:pic>
      <p:sp>
        <p:nvSpPr>
          <p:cNvPr id="3" name="Subtitle 2"/>
          <p:cNvSpPr>
            <a:spLocks noGrp="1"/>
          </p:cNvSpPr>
          <p:nvPr>
            <p:ph type="subTitle" idx="1"/>
          </p:nvPr>
        </p:nvSpPr>
        <p:spPr>
          <a:xfrm>
            <a:off x="0" y="2527005"/>
            <a:ext cx="9144000" cy="697803"/>
          </a:xfrm>
        </p:spPr>
        <p:txBody>
          <a:bodyPr>
            <a:noAutofit/>
          </a:bodyPr>
          <a:lstStyle/>
          <a:p>
            <a:r>
              <a:rPr lang="en-US" sz="4800" b="1" dirty="0">
                <a:solidFill>
                  <a:schemeClr val="bg1"/>
                </a:solidFill>
                <a:latin typeface="Franklin Gothic Medium" panose="020B0603020102020204" pitchFamily="34" charset="0"/>
                <a:cs typeface="Calibri"/>
              </a:rPr>
              <a:t>Solar information session</a:t>
            </a:r>
          </a:p>
        </p:txBody>
      </p:sp>
      <p:pic>
        <p:nvPicPr>
          <p:cNvPr id="11" name="Picture 10"/>
          <p:cNvPicPr>
            <a:picLocks noChangeAspect="1"/>
          </p:cNvPicPr>
          <p:nvPr/>
        </p:nvPicPr>
        <p:blipFill>
          <a:blip r:embed="rId4"/>
          <a:stretch>
            <a:fillRect/>
          </a:stretch>
        </p:blipFill>
        <p:spPr>
          <a:xfrm>
            <a:off x="3391042" y="188596"/>
            <a:ext cx="2373185" cy="1705066"/>
          </a:xfrm>
          <a:prstGeom prst="rect">
            <a:avLst/>
          </a:prstGeom>
        </p:spPr>
      </p:pic>
    </p:spTree>
    <p:extLst>
      <p:ext uri="{BB962C8B-B14F-4D97-AF65-F5344CB8AC3E}">
        <p14:creationId xmlns:p14="http://schemas.microsoft.com/office/powerpoint/2010/main" val="2762386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pPr marL="0" indent="0">
              <a:buNone/>
            </a:pPr>
            <a:r>
              <a:rPr lang="en-US" b="1" dirty="0">
                <a:latin typeface="Franklin Gothic Medium" panose="020B0603020102020204" pitchFamily="34" charset="0"/>
              </a:rPr>
              <a:t>System components: </a:t>
            </a:r>
            <a:r>
              <a:rPr lang="en-US" dirty="0">
                <a:latin typeface="Franklin Gothic Medium" panose="020B0603020102020204" pitchFamily="34" charset="0"/>
              </a:rPr>
              <a:t>Panels</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9" name="Picture 8" descr="http://www.solarpanel-manufacturer.com/picture/monocrystalline-solar-panels/solar-module.jpg"/>
          <p:cNvPicPr>
            <a:picLocks noChangeAspect="1" noChangeArrowheads="1"/>
          </p:cNvPicPr>
          <p:nvPr/>
        </p:nvPicPr>
        <p:blipFill>
          <a:blip r:embed="rId2"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116606" y="2484120"/>
            <a:ext cx="3249823" cy="3249823"/>
          </a:xfrm>
          <a:prstGeom prst="rect">
            <a:avLst/>
          </a:prstGeom>
          <a:noFill/>
          <a:scene3d>
            <a:camera prst="perspectiveRelaxedModerately"/>
            <a:lightRig rig="threePt" dir="t"/>
          </a:scene3d>
        </p:spPr>
      </p:pic>
      <p:sp>
        <p:nvSpPr>
          <p:cNvPr id="10" name="TextBox 9"/>
          <p:cNvSpPr txBox="1"/>
          <p:nvPr/>
        </p:nvSpPr>
        <p:spPr>
          <a:xfrm>
            <a:off x="1189683" y="2460924"/>
            <a:ext cx="1327700" cy="369332"/>
          </a:xfrm>
          <a:prstGeom prst="rect">
            <a:avLst/>
          </a:prstGeom>
          <a:noFill/>
        </p:spPr>
        <p:txBody>
          <a:bodyPr wrap="square" rtlCol="0">
            <a:spAutoFit/>
          </a:bodyPr>
          <a:lstStyle/>
          <a:p>
            <a:pPr algn="ctr"/>
            <a:r>
              <a:rPr lang="en-US" b="1" dirty="0">
                <a:solidFill>
                  <a:schemeClr val="tx2">
                    <a:lumMod val="75000"/>
                  </a:schemeClr>
                </a:solidFill>
                <a:latin typeface="Franklin Gothic Medium" panose="020B0603020102020204" pitchFamily="34" charset="0"/>
              </a:rPr>
              <a:t>Cell</a:t>
            </a:r>
            <a:endParaRPr lang="en-US" i="1" dirty="0">
              <a:solidFill>
                <a:schemeClr val="tx2">
                  <a:lumMod val="75000"/>
                </a:schemeClr>
              </a:solidFill>
              <a:latin typeface="Franklin Gothic Medium" panose="020B0603020102020204" pitchFamily="34" charset="0"/>
            </a:endParaRPr>
          </a:p>
        </p:txBody>
      </p:sp>
      <p:sp>
        <p:nvSpPr>
          <p:cNvPr id="11" name="TextBox 10"/>
          <p:cNvSpPr txBox="1"/>
          <p:nvPr/>
        </p:nvSpPr>
        <p:spPr>
          <a:xfrm>
            <a:off x="457647" y="5560522"/>
            <a:ext cx="2791772" cy="369332"/>
          </a:xfrm>
          <a:prstGeom prst="rect">
            <a:avLst/>
          </a:prstGeom>
          <a:noFill/>
        </p:spPr>
        <p:txBody>
          <a:bodyPr wrap="square" rtlCol="0">
            <a:spAutoFit/>
          </a:bodyPr>
          <a:lstStyle/>
          <a:p>
            <a:pPr algn="ctr"/>
            <a:r>
              <a:rPr lang="en-US" b="1" dirty="0">
                <a:solidFill>
                  <a:schemeClr val="tx2">
                    <a:lumMod val="75000"/>
                  </a:schemeClr>
                </a:solidFill>
                <a:latin typeface="Franklin Gothic Medium" panose="020B0603020102020204" pitchFamily="34" charset="0"/>
              </a:rPr>
              <a:t>Panel / module</a:t>
            </a:r>
            <a:endParaRPr lang="en-US" i="1" dirty="0">
              <a:solidFill>
                <a:schemeClr val="tx2">
                  <a:lumMod val="75000"/>
                </a:schemeClr>
              </a:solidFill>
              <a:latin typeface="Franklin Gothic Medium" panose="020B0603020102020204" pitchFamily="34" charset="0"/>
            </a:endParaRPr>
          </a:p>
        </p:txBody>
      </p:sp>
      <p:pic>
        <p:nvPicPr>
          <p:cNvPr id="12" name="Picture 11" descr="http://www.solarpanel-manufacturer.com/picture/monocrystalline-solar-panels/solar-module.jpg"/>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5148487" y="3436517"/>
            <a:ext cx="1965909" cy="1965909"/>
          </a:xfrm>
          <a:prstGeom prst="rect">
            <a:avLst/>
          </a:prstGeom>
          <a:noFill/>
          <a:scene3d>
            <a:camera prst="perspectiveRelaxedModerately"/>
            <a:lightRig rig="threePt" dir="t"/>
          </a:scene3d>
        </p:spPr>
      </p:pic>
      <p:pic>
        <p:nvPicPr>
          <p:cNvPr id="13" name="Picture 12" descr="http://www.solarpanel-manufacturer.com/picture/monocrystalline-solar-panels/solar-module.jpg"/>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3576529" y="3436517"/>
            <a:ext cx="1965909" cy="1965909"/>
          </a:xfrm>
          <a:prstGeom prst="rect">
            <a:avLst/>
          </a:prstGeom>
          <a:noFill/>
          <a:scene3d>
            <a:camera prst="perspectiveRelaxedModerately"/>
            <a:lightRig rig="threePt" dir="t"/>
          </a:scene3d>
        </p:spPr>
      </p:pic>
      <p:pic>
        <p:nvPicPr>
          <p:cNvPr id="14" name="Picture 13" descr="http://www.solarpanel-manufacturer.com/picture/monocrystalline-solar-panels/solar-module.jpg"/>
          <p:cNvPicPr>
            <a:picLocks noChangeAspect="1" noChangeArrowheads="1"/>
          </p:cNvPicPr>
          <p:nvPr/>
        </p:nvPicPr>
        <p:blipFill>
          <a:blip r:embed="rId3" cstate="screen">
            <a:clrChange>
              <a:clrFrom>
                <a:srgbClr val="FFFFFF"/>
              </a:clrFrom>
              <a:clrTo>
                <a:srgbClr val="FFFFFF">
                  <a:alpha val="0"/>
                </a:srgbClr>
              </a:clrTo>
            </a:clrChange>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flipH="1">
            <a:off x="6720445" y="3436517"/>
            <a:ext cx="1965909" cy="1965909"/>
          </a:xfrm>
          <a:prstGeom prst="rect">
            <a:avLst/>
          </a:prstGeom>
          <a:noFill/>
          <a:scene3d>
            <a:camera prst="perspectiveRelaxedModerately"/>
            <a:lightRig rig="threePt" dir="t"/>
          </a:scene3d>
        </p:spPr>
      </p:pic>
      <p:sp>
        <p:nvSpPr>
          <p:cNvPr id="15" name="TextBox 14"/>
          <p:cNvSpPr txBox="1"/>
          <p:nvPr/>
        </p:nvSpPr>
        <p:spPr>
          <a:xfrm>
            <a:off x="4102872" y="5560522"/>
            <a:ext cx="4057140" cy="369332"/>
          </a:xfrm>
          <a:prstGeom prst="rect">
            <a:avLst/>
          </a:prstGeom>
          <a:noFill/>
        </p:spPr>
        <p:txBody>
          <a:bodyPr wrap="square" rtlCol="0">
            <a:spAutoFit/>
          </a:bodyPr>
          <a:lstStyle/>
          <a:p>
            <a:pPr algn="ctr"/>
            <a:r>
              <a:rPr lang="en-US" b="1" dirty="0">
                <a:solidFill>
                  <a:schemeClr val="tx2">
                    <a:lumMod val="75000"/>
                  </a:schemeClr>
                </a:solidFill>
                <a:latin typeface="Franklin Gothic Medium" panose="020B0603020102020204" pitchFamily="34" charset="0"/>
              </a:rPr>
              <a:t>Solar array</a:t>
            </a:r>
            <a:endParaRPr lang="en-US" i="1" dirty="0">
              <a:solidFill>
                <a:schemeClr val="tx2">
                  <a:lumMod val="75000"/>
                </a:schemeClr>
              </a:solidFill>
              <a:latin typeface="Franklin Gothic Medium" panose="020B0603020102020204" pitchFamily="34" charset="0"/>
            </a:endParaRPr>
          </a:p>
        </p:txBody>
      </p:sp>
      <p:sp>
        <p:nvSpPr>
          <p:cNvPr id="16" name="Subtitle 2">
            <a:extLst>
              <a:ext uri="{FF2B5EF4-FFF2-40B4-BE49-F238E27FC236}">
                <a16:creationId xmlns:a16="http://schemas.microsoft.com/office/drawing/2014/main" id="{96FEB7A9-B20E-46F6-912B-B9AC5274E6F1}"/>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478842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36988" y="1435772"/>
            <a:ext cx="3921114" cy="1183154"/>
          </a:xfrm>
        </p:spPr>
        <p:txBody>
          <a:bodyPr/>
          <a:lstStyle/>
          <a:p>
            <a:pPr marL="0" indent="0">
              <a:buNone/>
            </a:pPr>
            <a:r>
              <a:rPr lang="en-US" b="1" dirty="0">
                <a:latin typeface="Franklin Gothic Medium" panose="020B0603020102020204" pitchFamily="34" charset="0"/>
              </a:rPr>
              <a:t>System components: </a:t>
            </a:r>
          </a:p>
          <a:p>
            <a:pPr marL="0" indent="0">
              <a:buNone/>
            </a:pPr>
            <a:r>
              <a:rPr lang="en-US" dirty="0">
                <a:latin typeface="Franklin Gothic Medium" panose="020B0603020102020204" pitchFamily="34" charset="0"/>
              </a:rPr>
              <a:t>Inverter &amp; racking</a:t>
            </a:r>
            <a:endParaRPr lang="en-US" b="1" dirty="0">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796765"/>
            <a:ext cx="5732174" cy="3100644"/>
          </a:xfrm>
          <a:prstGeom prst="rect">
            <a:avLst/>
          </a:prstGeom>
          <a:ln>
            <a:noFill/>
          </a:ln>
          <a:effectLst/>
        </p:spPr>
      </p:pic>
      <p:pic>
        <p:nvPicPr>
          <p:cNvPr id="17" name="Picture 16" descr="https://encrypted-tbn0.gstatic.com/images?q=tbn:ANd9GcRcU0ZRZcwqs0EILxOZV4Hk_64LhRT8ZQ7m6OhNV15okGi_fP3L"/>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94206" y="2027349"/>
            <a:ext cx="3249794" cy="2738206"/>
          </a:xfrm>
          <a:prstGeom prst="rect">
            <a:avLst/>
          </a:prstGeom>
          <a:ln>
            <a:noFill/>
          </a:ln>
          <a:effectLst/>
          <a:extLst>
            <a:ext uri="{909E8E84-426E-40dd-AFC4-6F175D3DCCD1}">
              <a14:hiddenFill xmlns:a14="http://schemas.microsoft.com/office/drawing/2010/main" xmlns="">
                <a:solidFill>
                  <a:srgbClr val="FFFFFF"/>
                </a:solidFill>
              </a14:hiddenFill>
            </a:ext>
          </a:extLst>
        </p:spPr>
      </p:pic>
      <p:sp>
        <p:nvSpPr>
          <p:cNvPr id="18" name="TextBox 17"/>
          <p:cNvSpPr txBox="1"/>
          <p:nvPr/>
        </p:nvSpPr>
        <p:spPr>
          <a:xfrm>
            <a:off x="1389314" y="5897409"/>
            <a:ext cx="2916761" cy="523220"/>
          </a:xfrm>
          <a:prstGeom prst="rect">
            <a:avLst/>
          </a:prstGeom>
          <a:noFill/>
        </p:spPr>
        <p:txBody>
          <a:bodyPr wrap="square" rtlCol="0">
            <a:spAutoFit/>
          </a:bodyPr>
          <a:lstStyle/>
          <a:p>
            <a:pPr algn="ctr"/>
            <a:r>
              <a:rPr lang="en-US" sz="2800" b="1" dirty="0">
                <a:solidFill>
                  <a:schemeClr val="tx2">
                    <a:lumMod val="75000"/>
                  </a:schemeClr>
                </a:solidFill>
                <a:latin typeface="Franklin Gothic Medium" panose="020B0603020102020204" pitchFamily="34" charset="0"/>
              </a:rPr>
              <a:t>Racking system</a:t>
            </a:r>
            <a:endParaRPr lang="en-US" sz="2800" i="1" dirty="0">
              <a:solidFill>
                <a:schemeClr val="tx2">
                  <a:lumMod val="75000"/>
                </a:schemeClr>
              </a:solidFill>
              <a:latin typeface="Franklin Gothic Medium" panose="020B0603020102020204" pitchFamily="34" charset="0"/>
            </a:endParaRPr>
          </a:p>
        </p:txBody>
      </p:sp>
      <p:sp>
        <p:nvSpPr>
          <p:cNvPr id="19" name="TextBox 18"/>
          <p:cNvSpPr txBox="1"/>
          <p:nvPr/>
        </p:nvSpPr>
        <p:spPr>
          <a:xfrm>
            <a:off x="6761550" y="5000510"/>
            <a:ext cx="1515106" cy="523220"/>
          </a:xfrm>
          <a:prstGeom prst="rect">
            <a:avLst/>
          </a:prstGeom>
          <a:noFill/>
        </p:spPr>
        <p:txBody>
          <a:bodyPr wrap="square" rtlCol="0">
            <a:spAutoFit/>
          </a:bodyPr>
          <a:lstStyle/>
          <a:p>
            <a:pPr algn="ctr"/>
            <a:r>
              <a:rPr lang="en-US" sz="2800" b="1" dirty="0">
                <a:solidFill>
                  <a:schemeClr val="tx2">
                    <a:lumMod val="75000"/>
                  </a:schemeClr>
                </a:solidFill>
                <a:latin typeface="Franklin Gothic Medium" panose="020B0603020102020204" pitchFamily="34" charset="0"/>
              </a:rPr>
              <a:t>Inverter</a:t>
            </a:r>
            <a:endParaRPr lang="en-US" sz="2800" i="1" dirty="0">
              <a:solidFill>
                <a:schemeClr val="tx2">
                  <a:lumMod val="75000"/>
                </a:schemeClr>
              </a:solidFill>
              <a:latin typeface="Franklin Gothic Medium" panose="020B0603020102020204" pitchFamily="34" charset="0"/>
            </a:endParaRPr>
          </a:p>
        </p:txBody>
      </p:sp>
      <p:sp>
        <p:nvSpPr>
          <p:cNvPr id="11" name="Subtitle 2">
            <a:extLst>
              <a:ext uri="{FF2B5EF4-FFF2-40B4-BE49-F238E27FC236}">
                <a16:creationId xmlns:a16="http://schemas.microsoft.com/office/drawing/2014/main" id="{4618D8F2-9694-44B5-86F4-5FBF2B71B179}"/>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933617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olarquotes.com.au/img/solar-panel-area-3k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2100" y="1854516"/>
            <a:ext cx="6019800" cy="313037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Content Placeholder 4"/>
          <p:cNvSpPr>
            <a:spLocks noGrp="1"/>
          </p:cNvSpPr>
          <p:nvPr>
            <p:ph idx="1"/>
          </p:nvPr>
        </p:nvSpPr>
        <p:spPr>
          <a:xfrm>
            <a:off x="0" y="1264630"/>
            <a:ext cx="9143999" cy="860376"/>
          </a:xfrm>
        </p:spPr>
        <p:txBody>
          <a:bodyPr/>
          <a:lstStyle/>
          <a:p>
            <a:pPr marL="0" indent="0" algn="ctr">
              <a:buNone/>
            </a:pPr>
            <a:r>
              <a:rPr lang="en-US" sz="3000" b="1" dirty="0">
                <a:latin typeface="Franklin Gothic Medium" panose="020B0603020102020204" pitchFamily="34" charset="0"/>
              </a:rPr>
              <a:t>Terminology: </a:t>
            </a:r>
            <a:r>
              <a:rPr lang="en-US" sz="3000" dirty="0">
                <a:latin typeface="Franklin Gothic Medium" panose="020B0603020102020204" pitchFamily="34" charset="0"/>
              </a:rPr>
              <a:t>Kilowatts (kW) &amp; kilowatt-hours (kWh)</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10" name="Subtitle 2"/>
          <p:cNvSpPr txBox="1">
            <a:spLocks/>
          </p:cNvSpPr>
          <p:nvPr/>
        </p:nvSpPr>
        <p:spPr>
          <a:xfrm>
            <a:off x="0" y="4670290"/>
            <a:ext cx="9143999" cy="174917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dirty="0">
                <a:latin typeface="Franklin Gothic Medium" panose="020B0603020102020204" pitchFamily="34" charset="0"/>
              </a:rPr>
              <a:t>System measured in kW</a:t>
            </a:r>
          </a:p>
          <a:p>
            <a:pPr algn="l"/>
            <a:r>
              <a:rPr lang="en-US" sz="3000" dirty="0">
                <a:latin typeface="Franklin Gothic Medium" panose="020B0603020102020204" pitchFamily="34" charset="0"/>
              </a:rPr>
              <a:t>Electricity production in kWh</a:t>
            </a:r>
          </a:p>
          <a:p>
            <a:pPr algn="l"/>
            <a:r>
              <a:rPr lang="en-US" sz="3000" dirty="0">
                <a:latin typeface="Franklin Gothic Medium" panose="020B0603020102020204" pitchFamily="34" charset="0"/>
              </a:rPr>
              <a:t>Most homeowners install between 2 kW – 12 kW</a:t>
            </a:r>
          </a:p>
        </p:txBody>
      </p:sp>
      <p:sp>
        <p:nvSpPr>
          <p:cNvPr id="11" name="Subtitle 2">
            <a:extLst>
              <a:ext uri="{FF2B5EF4-FFF2-40B4-BE49-F238E27FC236}">
                <a16:creationId xmlns:a16="http://schemas.microsoft.com/office/drawing/2014/main" id="{5B291A44-1D60-4137-A4D7-C5A3702E71A3}"/>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28299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221359" y="1125552"/>
            <a:ext cx="6701282" cy="717966"/>
          </a:xfrm>
        </p:spPr>
        <p:txBody>
          <a:bodyPr/>
          <a:lstStyle/>
          <a:p>
            <a:pPr marL="0" indent="0" algn="ctr">
              <a:buNone/>
            </a:pPr>
            <a:r>
              <a:rPr lang="en-US" b="1" dirty="0">
                <a:latin typeface="Franklin Gothic Medium" panose="020B0603020102020204" pitchFamily="34" charset="0"/>
              </a:rPr>
              <a:t>How does solar connect to my roof?</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278B72CF-43E7-4AB8-9539-6689C84090E7}"/>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pic>
        <p:nvPicPr>
          <p:cNvPr id="10" name="Picture 9" descr="Installers on rooftop.png"/>
          <p:cNvPicPr>
            <a:picLocks noChangeAspect="1"/>
          </p:cNvPicPr>
          <p:nvPr/>
        </p:nvPicPr>
        <p:blipFill rotWithShape="1">
          <a:blip r:embed="rId2">
            <a:extLst>
              <a:ext uri="{28A0092B-C50C-407E-A947-70E740481C1C}">
                <a14:useLocalDpi xmlns:a14="http://schemas.microsoft.com/office/drawing/2010/main" val="0"/>
              </a:ext>
            </a:extLst>
          </a:blip>
          <a:srcRect l="11632" t="1" r="60829" b="28858"/>
          <a:stretch/>
        </p:blipFill>
        <p:spPr>
          <a:xfrm>
            <a:off x="1221359" y="1843518"/>
            <a:ext cx="6706283" cy="4331142"/>
          </a:xfrm>
          <a:prstGeom prst="rect">
            <a:avLst/>
          </a:prstGeom>
        </p:spPr>
      </p:pic>
    </p:spTree>
    <p:extLst>
      <p:ext uri="{BB962C8B-B14F-4D97-AF65-F5344CB8AC3E}">
        <p14:creationId xmlns:p14="http://schemas.microsoft.com/office/powerpoint/2010/main" val="250243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8" name="Shape 122"/>
          <p:cNvPicPr preferRelativeResize="0"/>
          <p:nvPr/>
        </p:nvPicPr>
        <p:blipFill rotWithShape="1">
          <a:blip r:embed="rId2" cstate="screen">
            <a:alphaModFix/>
            <a:extLst>
              <a:ext uri="{28A0092B-C50C-407E-A947-70E740481C1C}">
                <a14:useLocalDpi xmlns:a14="http://schemas.microsoft.com/office/drawing/2010/main"/>
              </a:ext>
            </a:extLst>
          </a:blip>
          <a:srcRect t="23766" b="-1"/>
          <a:stretch/>
        </p:blipFill>
        <p:spPr>
          <a:xfrm>
            <a:off x="0" y="1144301"/>
            <a:ext cx="9144000" cy="4938051"/>
          </a:xfrm>
          <a:prstGeom prst="rect">
            <a:avLst/>
          </a:prstGeom>
          <a:noFill/>
          <a:ln>
            <a:noFill/>
          </a:ln>
        </p:spPr>
      </p:pic>
      <p:sp>
        <p:nvSpPr>
          <p:cNvPr id="9" name="Subtitle 2">
            <a:extLst>
              <a:ext uri="{FF2B5EF4-FFF2-40B4-BE49-F238E27FC236}">
                <a16:creationId xmlns:a16="http://schemas.microsoft.com/office/drawing/2014/main" id="{885E56EB-3F5B-49FD-949F-E317BA51A91D}"/>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18623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9" name="Subtitle 2">
            <a:extLst>
              <a:ext uri="{FF2B5EF4-FFF2-40B4-BE49-F238E27FC236}">
                <a16:creationId xmlns:a16="http://schemas.microsoft.com/office/drawing/2014/main" id="{885E56EB-3F5B-49FD-949F-E317BA51A91D}"/>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pic>
        <p:nvPicPr>
          <p:cNvPr id="2" name="Picture 1" descr="DSC_0072.JPG"/>
          <p:cNvPicPr>
            <a:picLocks noChangeAspect="1"/>
          </p:cNvPicPr>
          <p:nvPr/>
        </p:nvPicPr>
        <p:blipFill rotWithShape="1">
          <a:blip r:embed="rId2">
            <a:extLst>
              <a:ext uri="{28A0092B-C50C-407E-A947-70E740481C1C}">
                <a14:useLocalDpi xmlns:a14="http://schemas.microsoft.com/office/drawing/2010/main" val="0"/>
              </a:ext>
            </a:extLst>
          </a:blip>
          <a:srcRect t="16217"/>
          <a:stretch/>
        </p:blipFill>
        <p:spPr>
          <a:xfrm>
            <a:off x="0" y="1125552"/>
            <a:ext cx="9144000" cy="5128541"/>
          </a:xfrm>
          <a:prstGeom prst="rect">
            <a:avLst/>
          </a:prstGeom>
        </p:spPr>
      </p:pic>
    </p:spTree>
    <p:extLst>
      <p:ext uri="{BB962C8B-B14F-4D97-AF65-F5344CB8AC3E}">
        <p14:creationId xmlns:p14="http://schemas.microsoft.com/office/powerpoint/2010/main" val="158908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02196" y="1801279"/>
            <a:ext cx="5419214" cy="3255442"/>
          </a:xfrm>
        </p:spPr>
        <p:txBody>
          <a:bodyPr/>
          <a:lstStyle/>
          <a:p>
            <a:pPr marL="0" indent="0">
              <a:buNone/>
            </a:pPr>
            <a:r>
              <a:rPr lang="en-US" b="1" dirty="0">
                <a:latin typeface="Franklin Gothic Medium" panose="020B0603020102020204" pitchFamily="34" charset="0"/>
              </a:rPr>
              <a:t>How does it connect to my electrical panel?</a:t>
            </a:r>
          </a:p>
          <a:p>
            <a:pPr marL="0" indent="0">
              <a:buNone/>
            </a:pPr>
            <a:endParaRPr lang="en-US" b="1" dirty="0">
              <a:latin typeface="Franklin Gothic Medium" panose="020B0603020102020204" pitchFamily="34" charset="0"/>
            </a:endParaRPr>
          </a:p>
          <a:p>
            <a:pPr marL="0" indent="0">
              <a:buNone/>
            </a:pPr>
            <a:r>
              <a:rPr lang="en-US" dirty="0">
                <a:latin typeface="Franklin Gothic Medium" panose="020B0603020102020204" pitchFamily="34" charset="0"/>
              </a:rPr>
              <a:t>Simple connection, most home electric systems don’t need upgrades before solar</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20160121_171815.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1100334" y="2225886"/>
            <a:ext cx="5732448" cy="3531780"/>
          </a:xfrm>
          <a:prstGeom prst="rect">
            <a:avLst/>
          </a:prstGeom>
        </p:spPr>
      </p:pic>
      <p:sp>
        <p:nvSpPr>
          <p:cNvPr id="8" name="Subtitle 2">
            <a:extLst>
              <a:ext uri="{FF2B5EF4-FFF2-40B4-BE49-F238E27FC236}">
                <a16:creationId xmlns:a16="http://schemas.microsoft.com/office/drawing/2014/main" id="{BB9493BB-AA80-49CB-814B-79FF8908D7B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7214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86409" y="1273848"/>
            <a:ext cx="6371182" cy="574946"/>
          </a:xfrm>
        </p:spPr>
        <p:txBody>
          <a:bodyPr/>
          <a:lstStyle/>
          <a:p>
            <a:pPr marL="0" indent="0" algn="ctr">
              <a:buNone/>
            </a:pPr>
            <a:r>
              <a:rPr lang="en-US" b="1" dirty="0">
                <a:latin typeface="Franklin Gothic Medium" panose="020B0603020102020204" pitchFamily="34" charset="0"/>
              </a:rPr>
              <a:t>What makes a site good for solar?</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8" name="Content Placeholder 6"/>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1" y="1978548"/>
            <a:ext cx="3016665" cy="236485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94592" y="4446572"/>
            <a:ext cx="3549559" cy="1819997"/>
          </a:xfrm>
          <a:prstGeom prst="rect">
            <a:avLst/>
          </a:prstGeom>
        </p:spPr>
      </p:pic>
      <p:sp>
        <p:nvSpPr>
          <p:cNvPr id="10" name="TextBox 9"/>
          <p:cNvSpPr txBox="1"/>
          <p:nvPr/>
        </p:nvSpPr>
        <p:spPr>
          <a:xfrm>
            <a:off x="199403" y="4446572"/>
            <a:ext cx="2617856" cy="646331"/>
          </a:xfrm>
          <a:prstGeom prst="rect">
            <a:avLst/>
          </a:prstGeom>
          <a:noFill/>
        </p:spPr>
        <p:txBody>
          <a:bodyPr wrap="square" rtlCol="0">
            <a:spAutoFit/>
          </a:bodyPr>
          <a:lstStyle/>
          <a:p>
            <a:pPr algn="ctr"/>
            <a:r>
              <a:rPr lang="en-US" b="1" dirty="0">
                <a:solidFill>
                  <a:schemeClr val="tx2">
                    <a:lumMod val="75000"/>
                  </a:schemeClr>
                </a:solidFill>
                <a:latin typeface="Franklin Gothic Medium" panose="020B0603020102020204" pitchFamily="34" charset="0"/>
              </a:rPr>
              <a:t>Roof faces southerly direction</a:t>
            </a:r>
            <a:endParaRPr lang="en-US" i="1" dirty="0">
              <a:solidFill>
                <a:schemeClr val="tx2">
                  <a:lumMod val="75000"/>
                </a:schemeClr>
              </a:solidFill>
              <a:latin typeface="Franklin Gothic Medium" panose="020B0603020102020204" pitchFamily="34" charset="0"/>
            </a:endParaRPr>
          </a:p>
        </p:txBody>
      </p:sp>
      <p:sp>
        <p:nvSpPr>
          <p:cNvPr id="11" name="TextBox 10"/>
          <p:cNvSpPr txBox="1"/>
          <p:nvPr/>
        </p:nvSpPr>
        <p:spPr>
          <a:xfrm>
            <a:off x="4357597" y="4025611"/>
            <a:ext cx="4477979" cy="369332"/>
          </a:xfrm>
          <a:prstGeom prst="rect">
            <a:avLst/>
          </a:prstGeom>
          <a:noFill/>
        </p:spPr>
        <p:txBody>
          <a:bodyPr wrap="square" rtlCol="0">
            <a:spAutoFit/>
          </a:bodyPr>
          <a:lstStyle/>
          <a:p>
            <a:pPr algn="ctr"/>
            <a:r>
              <a:rPr lang="en-US" b="1" dirty="0">
                <a:solidFill>
                  <a:schemeClr val="tx2">
                    <a:lumMod val="75000"/>
                  </a:schemeClr>
                </a:solidFill>
                <a:latin typeface="Franklin Gothic Medium" panose="020B0603020102020204" pitchFamily="34" charset="0"/>
              </a:rPr>
              <a:t>No shading</a:t>
            </a:r>
            <a:endParaRPr lang="en-US" i="1" dirty="0">
              <a:solidFill>
                <a:schemeClr val="tx2">
                  <a:lumMod val="75000"/>
                </a:schemeClr>
              </a:solidFill>
              <a:latin typeface="Franklin Gothic Medium" panose="020B0603020102020204" pitchFamily="34" charset="0"/>
            </a:endParaRPr>
          </a:p>
        </p:txBody>
      </p:sp>
      <p:sp>
        <p:nvSpPr>
          <p:cNvPr id="12" name="TextBox 11"/>
          <p:cNvSpPr txBox="1"/>
          <p:nvPr/>
        </p:nvSpPr>
        <p:spPr>
          <a:xfrm>
            <a:off x="2994592" y="6323661"/>
            <a:ext cx="3601994" cy="369332"/>
          </a:xfrm>
          <a:prstGeom prst="rect">
            <a:avLst/>
          </a:prstGeom>
          <a:noFill/>
        </p:spPr>
        <p:txBody>
          <a:bodyPr wrap="square" rtlCol="0">
            <a:spAutoFit/>
          </a:bodyPr>
          <a:lstStyle/>
          <a:p>
            <a:pPr algn="ctr"/>
            <a:r>
              <a:rPr lang="en-US" b="1" dirty="0">
                <a:solidFill>
                  <a:schemeClr val="tx2">
                    <a:lumMod val="75000"/>
                  </a:schemeClr>
                </a:solidFill>
                <a:latin typeface="Franklin Gothic Medium" panose="020B0603020102020204" pitchFamily="34" charset="0"/>
              </a:rPr>
              <a:t>Enough space to mount panels</a:t>
            </a:r>
            <a:endParaRPr lang="en-US" i="1" dirty="0">
              <a:solidFill>
                <a:schemeClr val="tx2">
                  <a:lumMod val="75000"/>
                </a:schemeClr>
              </a:solidFill>
              <a:latin typeface="Franklin Gothic Medium" panose="020B060302010202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9175" y="1903386"/>
            <a:ext cx="5094825" cy="2116762"/>
          </a:xfrm>
          <a:prstGeom prst="rect">
            <a:avLst/>
          </a:prstGeom>
        </p:spPr>
      </p:pic>
      <p:sp>
        <p:nvSpPr>
          <p:cNvPr id="14" name="Subtitle 2">
            <a:extLst>
              <a:ext uri="{FF2B5EF4-FFF2-40B4-BE49-F238E27FC236}">
                <a16:creationId xmlns:a16="http://schemas.microsoft.com/office/drawing/2014/main" id="{90167FC5-DA98-40E4-A94E-256B3D70C9F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407308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6254" y="1170409"/>
            <a:ext cx="7151492" cy="586642"/>
          </a:xfrm>
        </p:spPr>
        <p:txBody>
          <a:bodyPr/>
          <a:lstStyle/>
          <a:p>
            <a:pPr marL="0" indent="0" algn="ctr">
              <a:buNone/>
            </a:pPr>
            <a:r>
              <a:rPr lang="en-US" b="1" dirty="0">
                <a:latin typeface="Franklin Gothic Medium" panose="020B0603020102020204" pitchFamily="34" charset="0"/>
              </a:rPr>
              <a:t>How a solar PV system works (grid tied)</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14" name="Shape 94"/>
          <p:cNvSpPr txBox="1">
            <a:spLocks/>
          </p:cNvSpPr>
          <p:nvPr/>
        </p:nvSpPr>
        <p:spPr>
          <a:xfrm>
            <a:off x="2664959" y="6373417"/>
            <a:ext cx="3823275" cy="227443"/>
          </a:xfrm>
          <a:prstGeom prst="rect">
            <a:avLst/>
          </a:prstGeom>
          <a:noFill/>
          <a:ln>
            <a:noFill/>
          </a:ln>
        </p:spPr>
        <p:txBody>
          <a:bodyPr lIns="91425" tIns="45700" rIns="91425" bIns="9125" anchor="b" anchorCtr="0">
            <a:noAutofit/>
          </a:bodyPr>
          <a:lstStyle>
            <a:defPPr marR="0" algn="l" rtl="0">
              <a:lnSpc>
                <a:spcPct val="100000"/>
              </a:lnSpc>
              <a:spcBef>
                <a:spcPts val="0"/>
              </a:spcBef>
              <a:spcAft>
                <a:spcPts val="0"/>
              </a:spcAft>
            </a:defPPr>
            <a:lvl1pPr marL="0" marR="0" indent="0" algn="l" rtl="0">
              <a:lnSpc>
                <a:spcPct val="100000"/>
              </a:lnSpc>
              <a:spcBef>
                <a:spcPts val="0"/>
              </a:spcBef>
              <a:spcAft>
                <a:spcPts val="0"/>
              </a:spcAft>
              <a:buClr>
                <a:schemeClr val="dk1"/>
              </a:buClr>
              <a:buFont typeface="Arial"/>
              <a:buNone/>
              <a:defRPr sz="2800" b="0" i="0" u="none" strike="noStrike" cap="small" baseline="0">
                <a:solidFill>
                  <a:schemeClr val="dk1"/>
                </a:solidFill>
                <a:latin typeface="Arial"/>
                <a:ea typeface="Arial"/>
                <a:cs typeface="Arial"/>
                <a:sym typeface="Arial"/>
                <a:rtl val="0"/>
              </a:defRPr>
            </a:lvl1pPr>
            <a:lvl2pPr marL="0" marR="0" indent="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pPr algn="ctr">
              <a:buSzPct val="25000"/>
            </a:pPr>
            <a:r>
              <a:rPr lang="en-US" sz="1600" dirty="0">
                <a:latin typeface="Franklin Gothic Medium" panose="020B0603020102020204" pitchFamily="34" charset="0"/>
              </a:rPr>
              <a:t>Via </a:t>
            </a:r>
            <a:r>
              <a:rPr lang="en-US" sz="1600" dirty="0" err="1">
                <a:latin typeface="Franklin Gothic Medium" panose="020B0603020102020204" pitchFamily="34" charset="0"/>
              </a:rPr>
              <a:t>wattpatrol.com</a:t>
            </a:r>
            <a:endParaRPr lang="en-US" sz="1600" dirty="0">
              <a:latin typeface="Franklin Gothic Medium" panose="020B0603020102020204" pitchFamily="34" charset="0"/>
            </a:endParaRPr>
          </a:p>
        </p:txBody>
      </p:sp>
      <p:pic>
        <p:nvPicPr>
          <p:cNvPr id="15" name="Picture 14"/>
          <p:cNvPicPr>
            <a:picLocks noChangeAspect="1"/>
          </p:cNvPicPr>
          <p:nvPr/>
        </p:nvPicPr>
        <p:blipFill>
          <a:blip r:embed="rId2"/>
          <a:stretch>
            <a:fillRect/>
          </a:stretch>
        </p:blipFill>
        <p:spPr>
          <a:xfrm>
            <a:off x="1557841" y="1741811"/>
            <a:ext cx="6028319" cy="4478180"/>
          </a:xfrm>
          <a:prstGeom prst="rect">
            <a:avLst/>
          </a:prstGeom>
        </p:spPr>
      </p:pic>
      <p:sp>
        <p:nvSpPr>
          <p:cNvPr id="10" name="Subtitle 2">
            <a:extLst>
              <a:ext uri="{FF2B5EF4-FFF2-40B4-BE49-F238E27FC236}">
                <a16:creationId xmlns:a16="http://schemas.microsoft.com/office/drawing/2014/main" id="{A37642C2-F5A7-4197-82C3-CE1E79FC1F6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042354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A28B721D-A1A6-4EE1-BE09-ED9E0FA9034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3" name="Rectangle 2">
            <a:extLst>
              <a:ext uri="{FF2B5EF4-FFF2-40B4-BE49-F238E27FC236}">
                <a16:creationId xmlns:a16="http://schemas.microsoft.com/office/drawing/2014/main" id="{DEDA4AD5-9298-4E6C-B66A-4A5CC283E15E}"/>
              </a:ext>
            </a:extLst>
          </p:cNvPr>
          <p:cNvSpPr/>
          <p:nvPr/>
        </p:nvSpPr>
        <p:spPr>
          <a:xfrm>
            <a:off x="330200" y="1902793"/>
            <a:ext cx="8483600" cy="443360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ubtitle 2">
            <a:extLst>
              <a:ext uri="{FF2B5EF4-FFF2-40B4-BE49-F238E27FC236}">
                <a16:creationId xmlns:a16="http://schemas.microsoft.com/office/drawing/2014/main" id="{7F59E7C6-65A6-4AE0-8BB0-DE3062524706}"/>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
        <p:nvSpPr>
          <p:cNvPr id="2" name="Content Placeholder 1"/>
          <p:cNvSpPr>
            <a:spLocks noGrp="1"/>
          </p:cNvSpPr>
          <p:nvPr>
            <p:ph idx="1"/>
          </p:nvPr>
        </p:nvSpPr>
        <p:spPr>
          <a:xfrm>
            <a:off x="330199" y="1952897"/>
            <a:ext cx="8483600" cy="4401522"/>
          </a:xfrm>
        </p:spPr>
        <p:txBody>
          <a:bodyPr/>
          <a:lstStyle/>
          <a:p>
            <a:pPr marL="0" indent="0" algn="ctr">
              <a:buNone/>
            </a:pPr>
            <a:r>
              <a:rPr lang="en-US" b="1" dirty="0">
                <a:solidFill>
                  <a:schemeClr val="bg1"/>
                </a:solidFill>
                <a:latin typeface="Franklin Gothic Medium" panose="020B0603020102020204" pitchFamily="34" charset="0"/>
              </a:rPr>
              <a:t>What is net metering?</a:t>
            </a:r>
          </a:p>
          <a:p>
            <a:pPr marL="0" indent="0">
              <a:buNone/>
            </a:pPr>
            <a:endParaRPr lang="en-US" dirty="0">
              <a:solidFill>
                <a:schemeClr val="bg1"/>
              </a:solidFill>
              <a:latin typeface="Franklin Gothic Medium" panose="020B0603020102020204" pitchFamily="34" charset="0"/>
            </a:endParaRPr>
          </a:p>
          <a:p>
            <a:pPr marL="0" indent="0">
              <a:buNone/>
            </a:pPr>
            <a:r>
              <a:rPr lang="en-US" dirty="0">
                <a:solidFill>
                  <a:schemeClr val="bg1"/>
                </a:solidFill>
                <a:latin typeface="Franklin Gothic Medium" panose="020B0603020102020204" pitchFamily="34" charset="0"/>
              </a:rPr>
              <a:t>Allows flow of electricity to AND from customer</a:t>
            </a:r>
          </a:p>
          <a:p>
            <a:pPr marL="0" indent="0">
              <a:buNone/>
            </a:pPr>
            <a:endParaRPr lang="en-US" dirty="0">
              <a:solidFill>
                <a:schemeClr val="bg1"/>
              </a:solidFill>
              <a:latin typeface="Franklin Gothic Medium" panose="020B0603020102020204" pitchFamily="34" charset="0"/>
            </a:endParaRPr>
          </a:p>
          <a:p>
            <a:pPr marL="0" indent="0">
              <a:buNone/>
            </a:pPr>
            <a:r>
              <a:rPr lang="en-US" dirty="0">
                <a:solidFill>
                  <a:schemeClr val="bg1"/>
                </a:solidFill>
                <a:latin typeface="Franklin Gothic Medium" panose="020B0603020102020204" pitchFamily="34" charset="0"/>
              </a:rPr>
              <a:t>When generation is more than use, extra electricity flows back through meter</a:t>
            </a:r>
          </a:p>
          <a:p>
            <a:pPr lvl="1"/>
            <a:r>
              <a:rPr lang="en-US" dirty="0">
                <a:solidFill>
                  <a:schemeClr val="bg1"/>
                </a:solidFill>
                <a:latin typeface="Franklin Gothic Medium" panose="020B0603020102020204" pitchFamily="34" charset="0"/>
              </a:rPr>
              <a:t>You receive a credit on your power bill for that excess production</a:t>
            </a:r>
          </a:p>
        </p:txBody>
      </p:sp>
    </p:spTree>
    <p:extLst>
      <p:ext uri="{BB962C8B-B14F-4D97-AF65-F5344CB8AC3E}">
        <p14:creationId xmlns:p14="http://schemas.microsoft.com/office/powerpoint/2010/main" val="307163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akoma Silver Spring Solar Co-op Group Shot-small.jpg">
            <a:extLst>
              <a:ext uri="{FF2B5EF4-FFF2-40B4-BE49-F238E27FC236}">
                <a16:creationId xmlns:a16="http://schemas.microsoft.com/office/drawing/2014/main" id="{C9529571-C97F-4067-86E5-B0084445368E}"/>
              </a:ext>
            </a:extLst>
          </p:cNvPr>
          <p:cNvPicPr>
            <a:picLocks noChangeAspect="1"/>
          </p:cNvPicPr>
          <p:nvPr/>
        </p:nvPicPr>
        <p:blipFill rotWithShape="1">
          <a:blip r:embed="rId2">
            <a:extLst>
              <a:ext uri="{28A0092B-C50C-407E-A947-70E740481C1C}">
                <a14:useLocalDpi xmlns:a14="http://schemas.microsoft.com/office/drawing/2010/main" val="0"/>
              </a:ext>
            </a:extLst>
          </a:blip>
          <a:srcRect t="12713" b="3161"/>
          <a:stretch/>
        </p:blipFill>
        <p:spPr>
          <a:xfrm>
            <a:off x="0" y="1088574"/>
            <a:ext cx="9144000" cy="5769426"/>
          </a:xfrm>
          <a:prstGeom prst="rect">
            <a:avLst/>
          </a:prstGeom>
        </p:spPr>
      </p:pic>
      <p:pic>
        <p:nvPicPr>
          <p:cNvPr id="10" name="Picture 9" descr="AdobeStock_65254880.jpeg"/>
          <p:cNvPicPr>
            <a:picLocks noChangeAspect="1"/>
          </p:cNvPicPr>
          <p:nvPr/>
        </p:nvPicPr>
        <p:blipFill>
          <a:blip r:embed="rId3" cstate="screen">
            <a:alphaModFix amt="68000"/>
            <a:extLst>
              <a:ext uri="{28A0092B-C50C-407E-A947-70E740481C1C}">
                <a14:useLocalDpi xmlns:a14="http://schemas.microsoft.com/office/drawing/2010/main"/>
              </a:ext>
            </a:extLst>
          </a:blip>
          <a:stretch>
            <a:fillRect/>
          </a:stretch>
        </p:blipFill>
        <p:spPr>
          <a:xfrm>
            <a:off x="5621724" y="4384798"/>
            <a:ext cx="3522276" cy="2487672"/>
          </a:xfrm>
          <a:prstGeom prst="rect">
            <a:avLst/>
          </a:prstGeom>
          <a:effectLst>
            <a:outerShdw blurRad="50800" dist="50800" dir="5400000" algn="ctr" rotWithShape="0">
              <a:srgbClr val="FF9300">
                <a:alpha val="75000"/>
              </a:srgbClr>
            </a:outerShdw>
          </a:effectLst>
        </p:spPr>
      </p:pic>
      <p:sp>
        <p:nvSpPr>
          <p:cNvPr id="11" name="Subtitle 2"/>
          <p:cNvSpPr>
            <a:spLocks noGrp="1"/>
          </p:cNvSpPr>
          <p:nvPr>
            <p:ph type="subTitle" idx="4294967295"/>
          </p:nvPr>
        </p:nvSpPr>
        <p:spPr>
          <a:xfrm>
            <a:off x="0" y="348311"/>
            <a:ext cx="9144000" cy="777241"/>
          </a:xfrm>
          <a:prstGeom prst="rect">
            <a:avLst/>
          </a:prstGeom>
        </p:spPr>
        <p:txBody>
          <a:bodyPr>
            <a:noAutofit/>
          </a:bodyPr>
          <a:lstStyle/>
          <a:p>
            <a:pPr marL="0" indent="0" algn="ctr">
              <a:lnSpc>
                <a:spcPct val="80000"/>
              </a:lnSpc>
              <a:buNone/>
            </a:pPr>
            <a:r>
              <a:rPr lang="en-US" sz="4800" b="1" dirty="0">
                <a:solidFill>
                  <a:schemeClr val="bg1"/>
                </a:solidFill>
                <a:latin typeface="Franklin Gothic Medium" panose="020B0603020102020204" pitchFamily="34" charset="0"/>
                <a:cs typeface="Calibri"/>
              </a:rPr>
              <a:t>Who we are</a:t>
            </a:r>
            <a:endParaRPr lang="en-US" sz="4800" dirty="0">
              <a:solidFill>
                <a:schemeClr val="bg1"/>
              </a:solidFill>
              <a:latin typeface="Franklin Gothic Medium" panose="020B0603020102020204" pitchFamily="34" charset="0"/>
              <a:cs typeface="Calibri"/>
            </a:endParaRPr>
          </a:p>
        </p:txBody>
      </p:sp>
      <p:sp>
        <p:nvSpPr>
          <p:cNvPr id="12" name="Subtitle 2"/>
          <p:cNvSpPr txBox="1">
            <a:spLocks/>
          </p:cNvSpPr>
          <p:nvPr/>
        </p:nvSpPr>
        <p:spPr>
          <a:xfrm>
            <a:off x="5621724" y="4384798"/>
            <a:ext cx="3522276" cy="24578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bg1"/>
                </a:solidFill>
                <a:latin typeface="Franklin Gothic Medium" panose="020B0603020102020204" pitchFamily="34" charset="0"/>
              </a:rPr>
              <a:t>We are a network of people taking control of our energy by installing solar and generating our own electricity.</a:t>
            </a:r>
            <a:endParaRPr lang="en-US" sz="2600" b="1"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268082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2142" y="1311732"/>
            <a:ext cx="8483600" cy="2764597"/>
          </a:xfrm>
        </p:spPr>
        <p:txBody>
          <a:bodyPr/>
          <a:lstStyle/>
          <a:p>
            <a:pPr marL="0" indent="0">
              <a:buNone/>
            </a:pPr>
            <a:r>
              <a:rPr lang="en-US" sz="2800" b="1" dirty="0">
                <a:latin typeface="Franklin Gothic Medium" panose="020B0603020102020204" pitchFamily="34" charset="0"/>
              </a:rPr>
              <a:t>Net metering, continued</a:t>
            </a:r>
          </a:p>
          <a:p>
            <a:pPr marL="0" indent="0">
              <a:buNone/>
            </a:pPr>
            <a:r>
              <a:rPr lang="en-US" sz="2800" dirty="0">
                <a:latin typeface="Franklin Gothic Medium" panose="020B0603020102020204" pitchFamily="34" charset="0"/>
              </a:rPr>
              <a:t>Monthly electric bill = </a:t>
            </a:r>
          </a:p>
          <a:p>
            <a:pPr marL="457631" lvl="1" indent="0">
              <a:buNone/>
            </a:pPr>
            <a:r>
              <a:rPr lang="en-US" sz="2400" dirty="0">
                <a:latin typeface="Franklin Gothic Medium" panose="020B0603020102020204" pitchFamily="34" charset="0"/>
              </a:rPr>
              <a:t>[Amt electricity used] – [Amt electricity produced]</a:t>
            </a:r>
          </a:p>
          <a:p>
            <a:pPr marL="0" indent="0">
              <a:buNone/>
            </a:pPr>
            <a:r>
              <a:rPr lang="en-US" sz="2800" dirty="0">
                <a:latin typeface="Franklin Gothic Medium" panose="020B0603020102020204" pitchFamily="34" charset="0"/>
              </a:rPr>
              <a:t>Minnesota law requires utilities to let you net meter</a:t>
            </a:r>
          </a:p>
          <a:p>
            <a:pPr lvl="1"/>
            <a:endParaRPr lang="en-US" dirty="0">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4" name="Picture 3" descr="Customer at electric meter 260 x 1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6329"/>
            <a:ext cx="6026952" cy="2781671"/>
          </a:xfrm>
          <a:prstGeom prst="rect">
            <a:avLst/>
          </a:prstGeom>
        </p:spPr>
      </p:pic>
      <p:sp>
        <p:nvSpPr>
          <p:cNvPr id="9" name="Subtitle 2">
            <a:extLst>
              <a:ext uri="{FF2B5EF4-FFF2-40B4-BE49-F238E27FC236}">
                <a16:creationId xmlns:a16="http://schemas.microsoft.com/office/drawing/2014/main" id="{FE23AFAE-793B-4CB5-B9F2-54D17BA4E578}"/>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67296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7827" y="1395663"/>
            <a:ext cx="4777915" cy="4730103"/>
          </a:xfrm>
        </p:spPr>
        <p:txBody>
          <a:bodyPr/>
          <a:lstStyle/>
          <a:p>
            <a:pPr marL="0" indent="0">
              <a:buNone/>
            </a:pPr>
            <a:r>
              <a:rPr lang="en-US" b="1" dirty="0">
                <a:latin typeface="Franklin Gothic Medium" panose="020B0603020102020204" pitchFamily="34" charset="0"/>
              </a:rPr>
              <a:t>What happens when the power goes out?</a:t>
            </a:r>
            <a:br>
              <a:rPr lang="en-US" b="1" dirty="0">
                <a:latin typeface="Franklin Gothic Medium" panose="020B0603020102020204" pitchFamily="34" charset="0"/>
              </a:rPr>
            </a:br>
            <a:endParaRPr lang="en-US" b="1" dirty="0">
              <a:latin typeface="Franklin Gothic Medium" panose="020B0603020102020204" pitchFamily="34" charset="0"/>
            </a:endParaRPr>
          </a:p>
          <a:p>
            <a:pPr marL="0" indent="0">
              <a:buNone/>
            </a:pPr>
            <a:r>
              <a:rPr lang="en-US" sz="2800" dirty="0">
                <a:latin typeface="Franklin Gothic Medium" panose="020B0603020102020204" pitchFamily="34" charset="0"/>
              </a:rPr>
              <a:t>When grid is down, solar shuts off (safety mechanism)</a:t>
            </a:r>
            <a:br>
              <a:rPr lang="en-US" sz="2800" dirty="0">
                <a:latin typeface="Franklin Gothic Medium" panose="020B0603020102020204" pitchFamily="34" charset="0"/>
              </a:rPr>
            </a:br>
            <a:endParaRPr lang="en-US" sz="2800" dirty="0">
              <a:latin typeface="Franklin Gothic Medium" panose="020B0603020102020204" pitchFamily="34" charset="0"/>
            </a:endParaRPr>
          </a:p>
          <a:p>
            <a:pPr marL="0" indent="0">
              <a:buNone/>
            </a:pPr>
            <a:r>
              <a:rPr lang="en-US" sz="2800" dirty="0">
                <a:latin typeface="Franklin Gothic Medium" panose="020B0603020102020204" pitchFamily="34" charset="0"/>
              </a:rPr>
              <a:t>Need batteries if you want power during outages</a:t>
            </a:r>
          </a:p>
          <a:p>
            <a:pPr lvl="1"/>
            <a:endParaRPr lang="en-US" dirty="0"/>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5" descr="Transformers_NR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5552"/>
            <a:ext cx="3780514" cy="5732448"/>
          </a:xfrm>
          <a:prstGeom prst="rect">
            <a:avLst/>
          </a:prstGeom>
        </p:spPr>
      </p:pic>
      <p:sp>
        <p:nvSpPr>
          <p:cNvPr id="9" name="Subtitle 2">
            <a:extLst>
              <a:ext uri="{FF2B5EF4-FFF2-40B4-BE49-F238E27FC236}">
                <a16:creationId xmlns:a16="http://schemas.microsoft.com/office/drawing/2014/main" id="{C8DB3DCE-8627-4887-9473-7C512C5039FB}"/>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718388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1182" y="199885"/>
            <a:ext cx="8441635" cy="739232"/>
          </a:xfrm>
        </p:spPr>
        <p:txBody>
          <a:bodyPr>
            <a:normAutofit/>
          </a:bodyPr>
          <a:lstStyle/>
          <a:p>
            <a:pPr marL="0" indent="0" algn="ctr">
              <a:buNone/>
            </a:pPr>
            <a:r>
              <a:rPr lang="en-US" sz="3600" dirty="0">
                <a:solidFill>
                  <a:schemeClr val="bg1"/>
                </a:solidFill>
                <a:latin typeface="Franklin Gothic Medium" panose="020B0603020102020204" pitchFamily="34" charset="0"/>
              </a:rPr>
              <a:t>Part 1: Energy Storage for Homeowners</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grpSp>
        <p:nvGrpSpPr>
          <p:cNvPr id="4" name="Group 3"/>
          <p:cNvGrpSpPr/>
          <p:nvPr/>
        </p:nvGrpSpPr>
        <p:grpSpPr>
          <a:xfrm>
            <a:off x="1523823" y="3091396"/>
            <a:ext cx="2269053" cy="1904900"/>
            <a:chOff x="1179899" y="2768171"/>
            <a:chExt cx="3025404" cy="2539867"/>
          </a:xfrm>
        </p:grpSpPr>
        <p:sp>
          <p:nvSpPr>
            <p:cNvPr id="13" name="Lightning Bolt 12"/>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9"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300" b="1" dirty="0">
                  <a:solidFill>
                    <a:schemeClr val="tx1">
                      <a:lumMod val="75000"/>
                      <a:lumOff val="25000"/>
                    </a:schemeClr>
                  </a:solidFill>
                  <a:latin typeface="Franklin Gothic Medium" panose="020B0603020102020204" pitchFamily="34" charset="0"/>
                </a:rPr>
                <a:t>Backup </a:t>
              </a:r>
            </a:p>
            <a:p>
              <a:pPr marL="0" indent="0" algn="ctr">
                <a:buNone/>
              </a:pPr>
              <a:r>
                <a:rPr lang="en-US" sz="3300" b="1" dirty="0">
                  <a:solidFill>
                    <a:schemeClr val="tx1">
                      <a:lumMod val="75000"/>
                      <a:lumOff val="25000"/>
                    </a:schemeClr>
                  </a:solidFill>
                  <a:latin typeface="Franklin Gothic Medium" panose="020B0603020102020204" pitchFamily="34" charset="0"/>
                </a:rPr>
                <a:t>Power for you</a:t>
              </a:r>
            </a:p>
          </p:txBody>
        </p:sp>
      </p:grpSp>
      <p:sp>
        <p:nvSpPr>
          <p:cNvPr id="5" name="TextBox 4"/>
          <p:cNvSpPr txBox="1"/>
          <p:nvPr/>
        </p:nvSpPr>
        <p:spPr>
          <a:xfrm>
            <a:off x="2168655" y="1935676"/>
            <a:ext cx="4552913" cy="507831"/>
          </a:xfrm>
          <a:prstGeom prst="rect">
            <a:avLst/>
          </a:prstGeom>
          <a:noFill/>
        </p:spPr>
        <p:txBody>
          <a:bodyPr wrap="none" rtlCol="0">
            <a:spAutoFit/>
          </a:bodyPr>
          <a:lstStyle/>
          <a:p>
            <a:pPr marL="0" lvl="3"/>
            <a:r>
              <a:rPr lang="en-US" sz="2700" dirty="0">
                <a:solidFill>
                  <a:schemeClr val="tx1">
                    <a:lumMod val="75000"/>
                    <a:lumOff val="25000"/>
                  </a:schemeClr>
                </a:solidFill>
              </a:rPr>
              <a:t>The two main values of storage</a:t>
            </a:r>
          </a:p>
        </p:txBody>
      </p:sp>
      <p:sp>
        <p:nvSpPr>
          <p:cNvPr id="19" name="Rounded Rectangle 18"/>
          <p:cNvSpPr/>
          <p:nvPr/>
        </p:nvSpPr>
        <p:spPr>
          <a:xfrm>
            <a:off x="1254816" y="2764398"/>
            <a:ext cx="2761395" cy="2612833"/>
          </a:xfrm>
          <a:prstGeom prst="roundRect">
            <a:avLst/>
          </a:prstGeom>
          <a:noFill/>
          <a:ln w="38100" cmpd="sng">
            <a:solidFill>
              <a:schemeClr val="accent3"/>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grpSp>
        <p:nvGrpSpPr>
          <p:cNvPr id="17" name="Group 16"/>
          <p:cNvGrpSpPr/>
          <p:nvPr/>
        </p:nvGrpSpPr>
        <p:grpSpPr>
          <a:xfrm>
            <a:off x="4488624" y="3317575"/>
            <a:ext cx="3231182" cy="1411525"/>
            <a:chOff x="1305177" y="2804000"/>
            <a:chExt cx="4741670" cy="2184985"/>
          </a:xfrm>
        </p:grpSpPr>
        <p:sp>
          <p:nvSpPr>
            <p:cNvPr id="20" name="Lightning Bolt 19"/>
            <p:cNvSpPr/>
            <p:nvPr/>
          </p:nvSpPr>
          <p:spPr>
            <a:xfrm>
              <a:off x="1305177" y="2804000"/>
              <a:ext cx="2622164" cy="2184985"/>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sz="1350"/>
            </a:p>
          </p:txBody>
        </p:sp>
        <p:sp>
          <p:nvSpPr>
            <p:cNvPr id="21" name="Content Placeholder 1"/>
            <p:cNvSpPr txBox="1">
              <a:spLocks/>
            </p:cNvSpPr>
            <p:nvPr/>
          </p:nvSpPr>
          <p:spPr>
            <a:xfrm>
              <a:off x="3420044" y="3002297"/>
              <a:ext cx="2626803" cy="1986070"/>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100" b="1" dirty="0">
                  <a:solidFill>
                    <a:schemeClr val="tx1">
                      <a:lumMod val="75000"/>
                      <a:lumOff val="25000"/>
                    </a:schemeClr>
                  </a:solidFill>
                  <a:latin typeface="Franklin Gothic Medium" panose="020B0603020102020204" pitchFamily="34" charset="0"/>
                </a:rPr>
                <a:t>Save money or get paid to help the Grid</a:t>
              </a:r>
            </a:p>
          </p:txBody>
        </p:sp>
      </p:grpSp>
      <p:cxnSp>
        <p:nvCxnSpPr>
          <p:cNvPr id="22" name="Straight Connector 21">
            <a:extLst>
              <a:ext uri="{FF2B5EF4-FFF2-40B4-BE49-F238E27FC236}">
                <a16:creationId xmlns:a16="http://schemas.microsoft.com/office/drawing/2014/main" id="{83DEB915-70EB-0644-858C-8E38EBBA462F}"/>
              </a:ext>
            </a:extLst>
          </p:cNvPr>
          <p:cNvCxnSpPr/>
          <p:nvPr/>
        </p:nvCxnSpPr>
        <p:spPr>
          <a:xfrm>
            <a:off x="4942666" y="3125967"/>
            <a:ext cx="1952625" cy="167779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6AE9CD54-EB7F-6B44-8AF5-0E6268E3D325}"/>
              </a:ext>
            </a:extLst>
          </p:cNvPr>
          <p:cNvCxnSpPr/>
          <p:nvPr/>
        </p:nvCxnSpPr>
        <p:spPr>
          <a:xfrm flipV="1">
            <a:off x="4958159" y="3125967"/>
            <a:ext cx="1751603" cy="1732873"/>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Subtitle 2">
            <a:extLst>
              <a:ext uri="{FF2B5EF4-FFF2-40B4-BE49-F238E27FC236}">
                <a16:creationId xmlns:a16="http://schemas.microsoft.com/office/drawing/2014/main" id="{5797A4C2-397B-274D-B1BF-DB7964966ED9}"/>
              </a:ext>
            </a:extLst>
          </p:cNvPr>
          <p:cNvSpPr txBox="1">
            <a:spLocks/>
          </p:cNvSpPr>
          <p:nvPr/>
        </p:nvSpPr>
        <p:spPr>
          <a:xfrm>
            <a:off x="71469" y="20951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latin typeface="Franklin Gothic Medium" panose="020B0603020102020204" pitchFamily="34" charset="0"/>
              <a:cs typeface="Calibri"/>
            </a:endParaRPr>
          </a:p>
        </p:txBody>
      </p:sp>
    </p:spTree>
    <p:extLst>
      <p:ext uri="{BB962C8B-B14F-4D97-AF65-F5344CB8AC3E}">
        <p14:creationId xmlns:p14="http://schemas.microsoft.com/office/powerpoint/2010/main" val="2336759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74" y="1061859"/>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Energy Storage for Homeowners</a:t>
            </a:r>
          </a:p>
        </p:txBody>
      </p:sp>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3" name="TextBox 2"/>
          <p:cNvSpPr txBox="1"/>
          <p:nvPr/>
        </p:nvSpPr>
        <p:spPr>
          <a:xfrm>
            <a:off x="1228267" y="2279650"/>
            <a:ext cx="2242730" cy="507831"/>
          </a:xfrm>
          <a:prstGeom prst="rect">
            <a:avLst/>
          </a:prstGeom>
          <a:noFill/>
        </p:spPr>
        <p:txBody>
          <a:bodyPr wrap="none" rtlCol="0">
            <a:spAutoFit/>
          </a:bodyPr>
          <a:lstStyle/>
          <a:p>
            <a:r>
              <a:rPr lang="en-US" sz="1350" dirty="0">
                <a:solidFill>
                  <a:schemeClr val="bg1"/>
                </a:solidFill>
                <a:latin typeface="Franklin Gothic Medium" panose="020B0603020102020204" pitchFamily="34" charset="0"/>
              </a:rPr>
              <a:t>Two ways it may benefit you</a:t>
            </a:r>
          </a:p>
          <a:p>
            <a:endParaRPr lang="en-US" sz="1350" dirty="0"/>
          </a:p>
        </p:txBody>
      </p:sp>
      <p:sp>
        <p:nvSpPr>
          <p:cNvPr id="5" name="TextBox 4"/>
          <p:cNvSpPr txBox="1"/>
          <p:nvPr/>
        </p:nvSpPr>
        <p:spPr>
          <a:xfrm>
            <a:off x="901701" y="1922980"/>
            <a:ext cx="7480300" cy="3333220"/>
          </a:xfrm>
          <a:prstGeom prst="rect">
            <a:avLst/>
          </a:prstGeom>
          <a:noFill/>
        </p:spPr>
        <p:txBody>
          <a:bodyPr wrap="square" rtlCol="0">
            <a:spAutoFit/>
          </a:bodyPr>
          <a:lstStyle/>
          <a:p>
            <a:pPr marL="0" lvl="3" algn="ctr"/>
            <a:r>
              <a:rPr lang="en-US" sz="2700" dirty="0">
                <a:solidFill>
                  <a:schemeClr val="tx1">
                    <a:lumMod val="75000"/>
                    <a:lumOff val="25000"/>
                  </a:schemeClr>
                </a:solidFill>
              </a:rPr>
              <a:t>You might want storage if…</a:t>
            </a:r>
          </a:p>
          <a:p>
            <a:pPr marL="0" lvl="3"/>
            <a:endParaRPr lang="en-US" sz="2700" dirty="0">
              <a:solidFill>
                <a:schemeClr val="tx1">
                  <a:lumMod val="75000"/>
                  <a:lumOff val="25000"/>
                </a:schemeClr>
              </a:solidFill>
            </a:endParaRPr>
          </a:p>
          <a:p>
            <a:pPr marL="428625" lvl="3" indent="-428625">
              <a:lnSpc>
                <a:spcPct val="120000"/>
              </a:lnSpc>
              <a:buFont typeface="Arial"/>
              <a:buChar char="•"/>
            </a:pPr>
            <a:r>
              <a:rPr lang="en-US" sz="2700" dirty="0">
                <a:solidFill>
                  <a:schemeClr val="tx1">
                    <a:lumMod val="75000"/>
                    <a:lumOff val="25000"/>
                  </a:schemeClr>
                </a:solidFill>
              </a:rPr>
              <a:t>Frequent utility outages</a:t>
            </a:r>
          </a:p>
          <a:p>
            <a:pPr marL="428625" lvl="3" indent="-428625">
              <a:lnSpc>
                <a:spcPct val="120000"/>
              </a:lnSpc>
              <a:buFont typeface="Arial"/>
              <a:buChar char="•"/>
            </a:pPr>
            <a:r>
              <a:rPr lang="en-US" sz="2700" dirty="0">
                <a:solidFill>
                  <a:schemeClr val="tx1">
                    <a:lumMod val="75000"/>
                    <a:lumOff val="25000"/>
                  </a:schemeClr>
                </a:solidFill>
              </a:rPr>
              <a:t>Critical loads at home </a:t>
            </a:r>
            <a:r>
              <a:rPr lang="en-US" sz="1950" dirty="0">
                <a:solidFill>
                  <a:schemeClr val="tx1">
                    <a:lumMod val="75000"/>
                    <a:lumOff val="25000"/>
                  </a:schemeClr>
                </a:solidFill>
              </a:rPr>
              <a:t>(ex. well pumps, medical equipment)</a:t>
            </a:r>
          </a:p>
          <a:p>
            <a:pPr marL="428625" lvl="3" indent="-428625">
              <a:lnSpc>
                <a:spcPct val="120000"/>
              </a:lnSpc>
              <a:buFont typeface="Arial"/>
              <a:buChar char="•"/>
            </a:pPr>
            <a:r>
              <a:rPr lang="en-US" sz="2700" dirty="0">
                <a:solidFill>
                  <a:schemeClr val="tx1">
                    <a:lumMod val="75000"/>
                    <a:lumOff val="25000"/>
                  </a:schemeClr>
                </a:solidFill>
              </a:rPr>
              <a:t>Emergency/disaster preparedness</a:t>
            </a:r>
          </a:p>
          <a:p>
            <a:pPr marL="428625" lvl="3" indent="-428625">
              <a:lnSpc>
                <a:spcPct val="120000"/>
              </a:lnSpc>
              <a:buFont typeface="Arial"/>
              <a:buChar char="•"/>
            </a:pPr>
            <a:endParaRPr lang="en-US" sz="2700" dirty="0">
              <a:solidFill>
                <a:schemeClr val="tx1">
                  <a:lumMod val="75000"/>
                  <a:lumOff val="25000"/>
                </a:schemeClr>
              </a:solidFill>
            </a:endParaRPr>
          </a:p>
          <a:p>
            <a:pPr marL="0" lvl="3"/>
            <a:endParaRPr lang="en-US" sz="2700" dirty="0">
              <a:solidFill>
                <a:schemeClr val="tx1">
                  <a:lumMod val="75000"/>
                  <a:lumOff val="25000"/>
                </a:schemeClr>
              </a:solidFill>
            </a:endParaRPr>
          </a:p>
        </p:txBody>
      </p:sp>
      <p:pic>
        <p:nvPicPr>
          <p:cNvPr id="18" name="Picture 17"/>
          <p:cNvPicPr>
            <a:picLocks noChangeAspect="1"/>
          </p:cNvPicPr>
          <p:nvPr/>
        </p:nvPicPr>
        <p:blipFill>
          <a:blip r:embed="rId3"/>
          <a:stretch>
            <a:fillRect/>
          </a:stretch>
        </p:blipFill>
        <p:spPr>
          <a:xfrm>
            <a:off x="5562148" y="4349751"/>
            <a:ext cx="1105013" cy="1105013"/>
          </a:xfrm>
          <a:prstGeom prst="rect">
            <a:avLst/>
          </a:prstGeom>
        </p:spPr>
      </p:pic>
      <p:pic>
        <p:nvPicPr>
          <p:cNvPr id="20" name="Picture 19"/>
          <p:cNvPicPr>
            <a:picLocks noChangeAspect="1"/>
          </p:cNvPicPr>
          <p:nvPr/>
        </p:nvPicPr>
        <p:blipFill>
          <a:blip r:embed="rId4"/>
          <a:stretch>
            <a:fillRect/>
          </a:stretch>
        </p:blipFill>
        <p:spPr>
          <a:xfrm>
            <a:off x="7032054" y="4362451"/>
            <a:ext cx="1355505" cy="1003073"/>
          </a:xfrm>
          <a:prstGeom prst="rect">
            <a:avLst/>
          </a:prstGeom>
        </p:spPr>
      </p:pic>
      <p:sp>
        <p:nvSpPr>
          <p:cNvPr id="9" name="Content Placeholder 1">
            <a:extLst>
              <a:ext uri="{FF2B5EF4-FFF2-40B4-BE49-F238E27FC236}">
                <a16:creationId xmlns:a16="http://schemas.microsoft.com/office/drawing/2014/main" id="{B6DBC39F-EADE-A742-9E37-A1FB631A15D2}"/>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a:solidFill>
                  <a:schemeClr val="bg1"/>
                </a:solidFill>
                <a:latin typeface="Franklin Gothic Medium" panose="020B0603020102020204" pitchFamily="34" charset="0"/>
              </a:rPr>
              <a:t>Part 1: Energy Storage for Homeowners</a:t>
            </a:r>
            <a:endParaRPr lang="en-US" sz="36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31296675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74" y="1061859"/>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Energy Storage for Homeowners</a:t>
            </a:r>
          </a:p>
        </p:txBody>
      </p:sp>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9" name="TextBox 8"/>
          <p:cNvSpPr txBox="1"/>
          <p:nvPr/>
        </p:nvSpPr>
        <p:spPr>
          <a:xfrm>
            <a:off x="293006" y="3660673"/>
            <a:ext cx="2789529" cy="1708160"/>
          </a:xfrm>
          <a:prstGeom prst="rect">
            <a:avLst/>
          </a:prstGeom>
          <a:noFill/>
          <a:ln w="12700">
            <a:solidFill>
              <a:schemeClr val="tx1">
                <a:lumMod val="75000"/>
                <a:lumOff val="25000"/>
              </a:schemeClr>
            </a:solidFill>
          </a:ln>
        </p:spPr>
        <p:txBody>
          <a:bodyPr wrap="square" rtlCol="0">
            <a:spAutoFit/>
          </a:bodyPr>
          <a:lstStyle/>
          <a:p>
            <a:pPr algn="ctr"/>
            <a:r>
              <a:rPr lang="en-US" sz="2100" dirty="0">
                <a:solidFill>
                  <a:schemeClr val="tx1">
                    <a:lumMod val="75000"/>
                    <a:lumOff val="25000"/>
                  </a:schemeClr>
                </a:solidFill>
              </a:rPr>
              <a:t>The Johnsons lose power from the utility several times of year. </a:t>
            </a:r>
          </a:p>
          <a:p>
            <a:pPr algn="ctr"/>
            <a:r>
              <a:rPr lang="en-US" sz="2100" dirty="0">
                <a:solidFill>
                  <a:schemeClr val="tx1">
                    <a:lumMod val="75000"/>
                    <a:lumOff val="25000"/>
                  </a:schemeClr>
                </a:solidFill>
              </a:rPr>
              <a:t>Each time the power is out for the entire day.</a:t>
            </a:r>
            <a:endParaRPr lang="en-US" sz="2100" b="1" dirty="0">
              <a:solidFill>
                <a:schemeClr val="tx1">
                  <a:lumMod val="75000"/>
                  <a:lumOff val="25000"/>
                </a:schemeClr>
              </a:solidFill>
            </a:endParaRPr>
          </a:p>
        </p:txBody>
      </p:sp>
      <p:pic>
        <p:nvPicPr>
          <p:cNvPr id="10" name="Picture 9" descr="5cd9316f93807fa188ba612390c454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44" y="2107551"/>
            <a:ext cx="2794383" cy="1573453"/>
          </a:xfrm>
          <a:prstGeom prst="rect">
            <a:avLst/>
          </a:prstGeom>
        </p:spPr>
      </p:pic>
      <p:sp>
        <p:nvSpPr>
          <p:cNvPr id="11" name="TextBox 10"/>
          <p:cNvSpPr txBox="1"/>
          <p:nvPr/>
        </p:nvSpPr>
        <p:spPr>
          <a:xfrm>
            <a:off x="3457971" y="1995448"/>
            <a:ext cx="5334672" cy="3901068"/>
          </a:xfrm>
          <a:prstGeom prst="rect">
            <a:avLst/>
          </a:prstGeom>
          <a:noFill/>
          <a:ln w="12700">
            <a:solidFill>
              <a:schemeClr val="tx1">
                <a:lumMod val="75000"/>
                <a:lumOff val="25000"/>
              </a:schemeClr>
            </a:solidFill>
          </a:ln>
        </p:spPr>
        <p:txBody>
          <a:bodyPr wrap="square" rtlCol="0">
            <a:spAutoFit/>
          </a:bodyPr>
          <a:lstStyle/>
          <a:p>
            <a:r>
              <a:rPr lang="en-US" sz="2250" b="1" dirty="0">
                <a:solidFill>
                  <a:schemeClr val="tx1">
                    <a:lumMod val="75000"/>
                    <a:lumOff val="25000"/>
                  </a:schemeClr>
                </a:solidFill>
              </a:rPr>
              <a:t>6 kWh Battery Bank</a:t>
            </a:r>
            <a:endParaRPr lang="en-US" sz="2250" dirty="0">
              <a:solidFill>
                <a:schemeClr val="tx1">
                  <a:lumMod val="75000"/>
                  <a:lumOff val="25000"/>
                </a:schemeClr>
              </a:solidFill>
            </a:endParaRPr>
          </a:p>
          <a:p>
            <a:pPr marL="685800" lvl="1" indent="-342900">
              <a:buFont typeface="Arial"/>
              <a:buChar char="•"/>
            </a:pPr>
            <a:r>
              <a:rPr lang="en-US" sz="2250" dirty="0">
                <a:solidFill>
                  <a:schemeClr val="tx1">
                    <a:lumMod val="75000"/>
                    <a:lumOff val="25000"/>
                  </a:schemeClr>
                </a:solidFill>
              </a:rPr>
              <a:t>Fully re-charged by solar (5.6 kW) daily</a:t>
            </a:r>
          </a:p>
          <a:p>
            <a:pPr marL="685800" lvl="1" indent="-342900">
              <a:buFont typeface="Arial"/>
              <a:buChar char="•"/>
            </a:pPr>
            <a:r>
              <a:rPr lang="en-US" sz="2250" dirty="0">
                <a:solidFill>
                  <a:schemeClr val="tx1">
                    <a:lumMod val="75000"/>
                    <a:lumOff val="25000"/>
                  </a:schemeClr>
                </a:solidFill>
              </a:rPr>
              <a:t>NOTE: No solar = 1 day only</a:t>
            </a:r>
          </a:p>
          <a:p>
            <a:endParaRPr lang="en-US" sz="2250" dirty="0">
              <a:solidFill>
                <a:schemeClr val="tx1">
                  <a:lumMod val="75000"/>
                  <a:lumOff val="25000"/>
                </a:schemeClr>
              </a:solidFill>
            </a:endParaRPr>
          </a:p>
          <a:p>
            <a:r>
              <a:rPr lang="en-US" sz="2250" b="1" dirty="0">
                <a:solidFill>
                  <a:schemeClr val="tx1">
                    <a:lumMod val="75000"/>
                    <a:lumOff val="25000"/>
                  </a:schemeClr>
                </a:solidFill>
              </a:rPr>
              <a:t>What will run when the power is out:</a:t>
            </a:r>
            <a:endParaRPr lang="en-US" sz="2250" dirty="0">
              <a:solidFill>
                <a:schemeClr val="tx1">
                  <a:lumMod val="75000"/>
                  <a:lumOff val="25000"/>
                </a:schemeClr>
              </a:solidFill>
            </a:endParaRPr>
          </a:p>
          <a:p>
            <a:pPr marL="685800" lvl="1" indent="-342900">
              <a:buFont typeface="Arial"/>
              <a:buChar char="•"/>
            </a:pPr>
            <a:r>
              <a:rPr lang="en-US" sz="2250" dirty="0">
                <a:solidFill>
                  <a:schemeClr val="tx1">
                    <a:lumMod val="75000"/>
                    <a:lumOff val="25000"/>
                  </a:schemeClr>
                </a:solidFill>
              </a:rPr>
              <a:t>refrigerator; small microwave</a:t>
            </a:r>
          </a:p>
          <a:p>
            <a:pPr marL="685800" lvl="1" indent="-342900">
              <a:buFont typeface="Arial"/>
              <a:buChar char="•"/>
            </a:pPr>
            <a:r>
              <a:rPr lang="en-US" sz="2250" dirty="0">
                <a:solidFill>
                  <a:schemeClr val="tx1">
                    <a:lumMod val="75000"/>
                    <a:lumOff val="25000"/>
                  </a:schemeClr>
                </a:solidFill>
              </a:rPr>
              <a:t>Some lights; Some outlets</a:t>
            </a:r>
          </a:p>
          <a:p>
            <a:pPr marL="685800" lvl="1" indent="-342900">
              <a:buFont typeface="Arial"/>
              <a:buChar char="•"/>
            </a:pPr>
            <a:r>
              <a:rPr lang="en-US" sz="2250" dirty="0">
                <a:solidFill>
                  <a:schemeClr val="tx1">
                    <a:lumMod val="75000"/>
                    <a:lumOff val="25000"/>
                  </a:schemeClr>
                </a:solidFill>
              </a:rPr>
              <a:t>cable modem</a:t>
            </a:r>
          </a:p>
          <a:p>
            <a:r>
              <a:rPr lang="en-US" sz="2250" b="1" dirty="0">
                <a:solidFill>
                  <a:schemeClr val="tx1">
                    <a:lumMod val="75000"/>
                    <a:lumOff val="25000"/>
                  </a:schemeClr>
                </a:solidFill>
              </a:rPr>
              <a:t>What they chose not to power:</a:t>
            </a:r>
          </a:p>
          <a:p>
            <a:pPr marL="685800" lvl="1" indent="-342900">
              <a:buFont typeface="Arial"/>
              <a:buChar char="•"/>
            </a:pPr>
            <a:r>
              <a:rPr lang="en-US" sz="2250" dirty="0">
                <a:solidFill>
                  <a:schemeClr val="tx1">
                    <a:lumMod val="75000"/>
                    <a:lumOff val="25000"/>
                  </a:schemeClr>
                </a:solidFill>
              </a:rPr>
              <a:t>stove; dryer; electric water heater;</a:t>
            </a:r>
          </a:p>
        </p:txBody>
      </p:sp>
      <p:sp>
        <p:nvSpPr>
          <p:cNvPr id="12" name="Content Placeholder 1">
            <a:extLst>
              <a:ext uri="{FF2B5EF4-FFF2-40B4-BE49-F238E27FC236}">
                <a16:creationId xmlns:a16="http://schemas.microsoft.com/office/drawing/2014/main" id="{64328E2F-1EED-CB4C-B8E9-3485AA27C6AD}"/>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a:solidFill>
                  <a:schemeClr val="bg1"/>
                </a:solidFill>
                <a:latin typeface="Franklin Gothic Medium" panose="020B0603020102020204" pitchFamily="34" charset="0"/>
              </a:rPr>
              <a:t>Part 1: Energy Storage for Homeowners</a:t>
            </a:r>
            <a:endParaRPr lang="en-US" sz="3600" dirty="0">
              <a:solidFill>
                <a:schemeClr val="bg1"/>
              </a:solidFill>
              <a:latin typeface="Franklin Gothic Medium" panose="020B0603020102020204" pitchFamily="34" charset="0"/>
            </a:endParaRPr>
          </a:p>
        </p:txBody>
      </p:sp>
    </p:spTree>
    <p:extLst>
      <p:ext uri="{BB962C8B-B14F-4D97-AF65-F5344CB8AC3E}">
        <p14:creationId xmlns:p14="http://schemas.microsoft.com/office/powerpoint/2010/main" val="1472287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82074" y="1061859"/>
            <a:ext cx="5522791" cy="521837"/>
          </a:xfrm>
        </p:spPr>
        <p:txBody>
          <a:bodyPr>
            <a:normAutofit lnSpcReduction="10000"/>
          </a:bodyPr>
          <a:lstStyle/>
          <a:p>
            <a:pPr marL="0" indent="0" algn="ctr">
              <a:buNone/>
            </a:pPr>
            <a:r>
              <a:rPr lang="en-US" sz="3000" dirty="0">
                <a:solidFill>
                  <a:schemeClr val="bg1"/>
                </a:solidFill>
                <a:latin typeface="Franklin Gothic Medium" panose="020B0603020102020204" pitchFamily="34" charset="0"/>
              </a:rPr>
              <a:t>Energy Storage for Homeowners</a:t>
            </a:r>
          </a:p>
        </p:txBody>
      </p:sp>
      <p:sp>
        <p:nvSpPr>
          <p:cNvPr id="7" name="Subtitle 2"/>
          <p:cNvSpPr txBox="1">
            <a:spLocks/>
          </p:cNvSpPr>
          <p:nvPr/>
        </p:nvSpPr>
        <p:spPr>
          <a:xfrm>
            <a:off x="1347107" y="1061859"/>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8" name="Subtitle 2">
            <a:extLst>
              <a:ext uri="{FF2B5EF4-FFF2-40B4-BE49-F238E27FC236}">
                <a16:creationId xmlns:a16="http://schemas.microsoft.com/office/drawing/2014/main" id="{BB9493BB-AA80-49CB-814B-79FF8908D7B2}"/>
              </a:ext>
            </a:extLst>
          </p:cNvPr>
          <p:cNvSpPr txBox="1">
            <a:spLocks/>
          </p:cNvSpPr>
          <p:nvPr/>
        </p:nvSpPr>
        <p:spPr>
          <a:xfrm>
            <a:off x="1143000" y="1000765"/>
            <a:ext cx="6858000"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500" dirty="0">
              <a:solidFill>
                <a:schemeClr val="bg1"/>
              </a:solidFill>
              <a:latin typeface="Franklin Gothic Medium" panose="020B0603020102020204" pitchFamily="34" charset="0"/>
              <a:cs typeface="Calibri"/>
            </a:endParaRPr>
          </a:p>
        </p:txBody>
      </p:sp>
      <p:sp>
        <p:nvSpPr>
          <p:cNvPr id="3" name="TextBox 2"/>
          <p:cNvSpPr txBox="1"/>
          <p:nvPr/>
        </p:nvSpPr>
        <p:spPr>
          <a:xfrm>
            <a:off x="1228267" y="2279650"/>
            <a:ext cx="2242730" cy="507831"/>
          </a:xfrm>
          <a:prstGeom prst="rect">
            <a:avLst/>
          </a:prstGeom>
          <a:noFill/>
        </p:spPr>
        <p:txBody>
          <a:bodyPr wrap="none" rtlCol="0">
            <a:spAutoFit/>
          </a:bodyPr>
          <a:lstStyle/>
          <a:p>
            <a:r>
              <a:rPr lang="en-US" sz="1350" dirty="0">
                <a:solidFill>
                  <a:schemeClr val="bg1"/>
                </a:solidFill>
                <a:latin typeface="Franklin Gothic Medium" panose="020B0603020102020204" pitchFamily="34" charset="0"/>
              </a:rPr>
              <a:t>Two ways it may benefit you</a:t>
            </a:r>
          </a:p>
          <a:p>
            <a:endParaRPr lang="en-US" sz="1350" dirty="0"/>
          </a:p>
        </p:txBody>
      </p:sp>
      <p:sp>
        <p:nvSpPr>
          <p:cNvPr id="11" name="TextBox 10"/>
          <p:cNvSpPr txBox="1"/>
          <p:nvPr/>
        </p:nvSpPr>
        <p:spPr>
          <a:xfrm>
            <a:off x="526677" y="1995448"/>
            <a:ext cx="8265967" cy="3577903"/>
          </a:xfrm>
          <a:prstGeom prst="rect">
            <a:avLst/>
          </a:prstGeom>
          <a:noFill/>
          <a:ln w="12700">
            <a:noFill/>
          </a:ln>
        </p:spPr>
        <p:txBody>
          <a:bodyPr wrap="square" rtlCol="0">
            <a:spAutoFit/>
          </a:bodyPr>
          <a:lstStyle/>
          <a:p>
            <a:pPr algn="ctr"/>
            <a:r>
              <a:rPr lang="en-US" sz="3000" b="1" dirty="0">
                <a:solidFill>
                  <a:schemeClr val="tx1">
                    <a:lumMod val="75000"/>
                    <a:lumOff val="25000"/>
                  </a:schemeClr>
                </a:solidFill>
              </a:rPr>
              <a:t>Example Upfront Costs (small system)</a:t>
            </a:r>
            <a:endParaRPr lang="en-US" sz="3000" dirty="0">
              <a:solidFill>
                <a:schemeClr val="tx1">
                  <a:lumMod val="75000"/>
                  <a:lumOff val="25000"/>
                </a:schemeClr>
              </a:solidFill>
            </a:endParaRPr>
          </a:p>
          <a:p>
            <a:endParaRPr lang="en-US" sz="3000" dirty="0">
              <a:solidFill>
                <a:schemeClr val="tx1">
                  <a:lumMod val="75000"/>
                  <a:lumOff val="25000"/>
                </a:schemeClr>
              </a:solidFill>
            </a:endParaRPr>
          </a:p>
          <a:p>
            <a:pPr>
              <a:lnSpc>
                <a:spcPct val="80000"/>
              </a:lnSpc>
            </a:pPr>
            <a:r>
              <a:rPr lang="en-US" sz="3000" dirty="0">
                <a:solidFill>
                  <a:schemeClr val="tx1">
                    <a:lumMod val="75000"/>
                    <a:lumOff val="25000"/>
                  </a:schemeClr>
                </a:solidFill>
              </a:rPr>
              <a:t>$9,000	: 6 kWh of storage</a:t>
            </a:r>
          </a:p>
          <a:p>
            <a:pPr>
              <a:lnSpc>
                <a:spcPct val="80000"/>
              </a:lnSpc>
            </a:pPr>
            <a:r>
              <a:rPr lang="en-US" sz="3000" dirty="0">
                <a:solidFill>
                  <a:schemeClr val="tx1">
                    <a:lumMod val="75000"/>
                    <a:lumOff val="25000"/>
                  </a:schemeClr>
                </a:solidFill>
              </a:rPr>
              <a:t>		</a:t>
            </a:r>
            <a:r>
              <a:rPr lang="en-US" sz="1950" dirty="0">
                <a:solidFill>
                  <a:schemeClr val="tx1">
                    <a:lumMod val="75000"/>
                    <a:lumOff val="25000"/>
                  </a:schemeClr>
                </a:solidFill>
              </a:rPr>
              <a:t>(lithium ion battery &amp; installation)</a:t>
            </a:r>
            <a:r>
              <a:rPr lang="en-US" sz="3000" dirty="0">
                <a:solidFill>
                  <a:schemeClr val="tx1">
                    <a:lumMod val="75000"/>
                    <a:lumOff val="25000"/>
                  </a:schemeClr>
                </a:solidFill>
              </a:rPr>
              <a:t>  </a:t>
            </a:r>
          </a:p>
          <a:p>
            <a:pPr>
              <a:lnSpc>
                <a:spcPct val="80000"/>
              </a:lnSpc>
            </a:pPr>
            <a:r>
              <a:rPr lang="en-US" sz="3000" dirty="0">
                <a:solidFill>
                  <a:schemeClr val="tx1">
                    <a:lumMod val="75000"/>
                    <a:lumOff val="25000"/>
                  </a:schemeClr>
                </a:solidFill>
              </a:rPr>
              <a:t>+</a:t>
            </a:r>
          </a:p>
          <a:p>
            <a:pPr>
              <a:lnSpc>
                <a:spcPct val="80000"/>
              </a:lnSpc>
            </a:pPr>
            <a:endParaRPr lang="en-US" sz="3000" dirty="0">
              <a:solidFill>
                <a:schemeClr val="tx1">
                  <a:lumMod val="75000"/>
                  <a:lumOff val="25000"/>
                </a:schemeClr>
              </a:solidFill>
            </a:endParaRPr>
          </a:p>
          <a:p>
            <a:pPr>
              <a:lnSpc>
                <a:spcPct val="80000"/>
              </a:lnSpc>
            </a:pPr>
            <a:r>
              <a:rPr lang="en-US" sz="3000" dirty="0">
                <a:solidFill>
                  <a:schemeClr val="tx1">
                    <a:lumMod val="75000"/>
                    <a:lumOff val="25000"/>
                  </a:schemeClr>
                </a:solidFill>
              </a:rPr>
              <a:t>$21,000	: 5.6 kW solar array </a:t>
            </a:r>
          </a:p>
          <a:p>
            <a:pPr>
              <a:lnSpc>
                <a:spcPct val="80000"/>
              </a:lnSpc>
            </a:pPr>
            <a:r>
              <a:rPr lang="en-US" sz="3000" dirty="0">
                <a:solidFill>
                  <a:schemeClr val="tx1">
                    <a:lumMod val="75000"/>
                    <a:lumOff val="25000"/>
                  </a:schemeClr>
                </a:solidFill>
              </a:rPr>
              <a:t>		</a:t>
            </a:r>
            <a:r>
              <a:rPr lang="en-US" sz="1950" dirty="0">
                <a:solidFill>
                  <a:schemeClr val="tx1">
                    <a:lumMod val="75000"/>
                    <a:lumOff val="25000"/>
                  </a:schemeClr>
                </a:solidFill>
              </a:rPr>
              <a:t>(optional)</a:t>
            </a:r>
          </a:p>
          <a:p>
            <a:endParaRPr lang="en-US" sz="2250" dirty="0">
              <a:solidFill>
                <a:schemeClr val="tx1">
                  <a:lumMod val="75000"/>
                  <a:lumOff val="25000"/>
                </a:schemeClr>
              </a:solidFill>
            </a:endParaRPr>
          </a:p>
        </p:txBody>
      </p:sp>
      <p:sp>
        <p:nvSpPr>
          <p:cNvPr id="9" name="Content Placeholder 1">
            <a:extLst>
              <a:ext uri="{FF2B5EF4-FFF2-40B4-BE49-F238E27FC236}">
                <a16:creationId xmlns:a16="http://schemas.microsoft.com/office/drawing/2014/main" id="{2C8B6DE3-4B84-0348-9C18-3635F98C8F30}"/>
              </a:ext>
            </a:extLst>
          </p:cNvPr>
          <p:cNvSpPr txBox="1">
            <a:spLocks/>
          </p:cNvSpPr>
          <p:nvPr/>
        </p:nvSpPr>
        <p:spPr>
          <a:xfrm>
            <a:off x="351182" y="199885"/>
            <a:ext cx="8441635" cy="739232"/>
          </a:xfrm>
          <a:prstGeom prst="rect">
            <a:avLst/>
          </a:prstGeom>
        </p:spPr>
        <p:txBody>
          <a:bodyPr>
            <a:normAutofit/>
          </a:bodyPr>
          <a:lstStyle>
            <a:lvl1pPr marL="342900" indent="-3429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1541990" indent="-169937"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charset="0"/>
              <a:buNone/>
            </a:pPr>
            <a:r>
              <a:rPr lang="en-US" sz="3600" dirty="0">
                <a:solidFill>
                  <a:schemeClr val="bg1"/>
                </a:solidFill>
                <a:latin typeface="Franklin Gothic Medium" panose="020B0603020102020204" pitchFamily="34" charset="0"/>
              </a:rPr>
              <a:t>Part 1: Energy Storage for Homeowners</a:t>
            </a:r>
          </a:p>
        </p:txBody>
      </p:sp>
    </p:spTree>
    <p:extLst>
      <p:ext uri="{BB962C8B-B14F-4D97-AF65-F5344CB8AC3E}">
        <p14:creationId xmlns:p14="http://schemas.microsoft.com/office/powerpoint/2010/main" val="3732804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010FD9F4-0392-4253-A303-C25210C3656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6" name="Rectangle 5">
            <a:extLst>
              <a:ext uri="{FF2B5EF4-FFF2-40B4-BE49-F238E27FC236}">
                <a16:creationId xmlns:a16="http://schemas.microsoft.com/office/drawing/2014/main" id="{1189FF2D-349C-4B9B-8ADB-069DC2334882}"/>
              </a:ext>
            </a:extLst>
          </p:cNvPr>
          <p:cNvSpPr/>
          <p:nvPr/>
        </p:nvSpPr>
        <p:spPr>
          <a:xfrm>
            <a:off x="330200" y="1405720"/>
            <a:ext cx="8483600" cy="5213444"/>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idx="1"/>
          </p:nvPr>
        </p:nvSpPr>
        <p:spPr>
          <a:xfrm>
            <a:off x="457201" y="1600647"/>
            <a:ext cx="8298542" cy="4525119"/>
          </a:xfrm>
        </p:spPr>
        <p:txBody>
          <a:bodyPr/>
          <a:lstStyle/>
          <a:p>
            <a:pPr marL="0" indent="0">
              <a:buNone/>
            </a:pPr>
            <a:r>
              <a:rPr lang="en-US" b="1" dirty="0">
                <a:solidFill>
                  <a:schemeClr val="bg1"/>
                </a:solidFill>
                <a:latin typeface="Franklin Gothic Medium" panose="020B0603020102020204" pitchFamily="34" charset="0"/>
              </a:rPr>
              <a:t>Frequently asked questions</a:t>
            </a:r>
            <a:br>
              <a:rPr lang="en-US" b="1" dirty="0">
                <a:solidFill>
                  <a:schemeClr val="bg1"/>
                </a:solidFill>
                <a:latin typeface="Franklin Gothic Medium" panose="020B0603020102020204" pitchFamily="34" charset="0"/>
              </a:rPr>
            </a:br>
            <a:endParaRPr lang="en-US" b="1" dirty="0">
              <a:solidFill>
                <a:schemeClr val="bg1"/>
              </a:solidFill>
              <a:latin typeface="Franklin Gothic Medium" panose="020B0603020102020204" pitchFamily="34" charset="0"/>
            </a:endParaRPr>
          </a:p>
          <a:p>
            <a:r>
              <a:rPr lang="en-US" dirty="0">
                <a:solidFill>
                  <a:schemeClr val="bg1"/>
                </a:solidFill>
                <a:latin typeface="Franklin Gothic Medium" panose="020B0603020102020204" pitchFamily="34" charset="0"/>
              </a:rPr>
              <a:t>Warranties?</a:t>
            </a:r>
          </a:p>
          <a:p>
            <a:r>
              <a:rPr lang="en-US" dirty="0">
                <a:solidFill>
                  <a:schemeClr val="bg1"/>
                </a:solidFill>
                <a:latin typeface="Franklin Gothic Medium" panose="020B0603020102020204" pitchFamily="34" charset="0"/>
              </a:rPr>
              <a:t>Homeowners’ insurance?</a:t>
            </a:r>
          </a:p>
          <a:p>
            <a:r>
              <a:rPr lang="en-US" dirty="0">
                <a:solidFill>
                  <a:schemeClr val="bg1"/>
                </a:solidFill>
                <a:latin typeface="Franklin Gothic Medium" panose="020B0603020102020204" pitchFamily="34" charset="0"/>
              </a:rPr>
              <a:t>Maintenance?</a:t>
            </a:r>
          </a:p>
          <a:p>
            <a:r>
              <a:rPr lang="en-US" dirty="0">
                <a:solidFill>
                  <a:schemeClr val="bg1"/>
                </a:solidFill>
                <a:latin typeface="Franklin Gothic Medium" panose="020B0603020102020204" pitchFamily="34" charset="0"/>
              </a:rPr>
              <a:t>How long do systems last?</a:t>
            </a:r>
          </a:p>
          <a:p>
            <a:r>
              <a:rPr lang="en-US" dirty="0">
                <a:solidFill>
                  <a:schemeClr val="bg1"/>
                </a:solidFill>
                <a:latin typeface="Franklin Gothic Medium" panose="020B0603020102020204" pitchFamily="34" charset="0"/>
              </a:rPr>
              <a:t>Will HOA allow solar on my home?</a:t>
            </a:r>
          </a:p>
          <a:p>
            <a:r>
              <a:rPr lang="en-US" dirty="0">
                <a:solidFill>
                  <a:schemeClr val="bg1"/>
                </a:solidFill>
                <a:latin typeface="Franklin Gothic Medium" panose="020B0603020102020204" pitchFamily="34" charset="0"/>
              </a:rPr>
              <a:t>What about snow cover?</a:t>
            </a:r>
          </a:p>
          <a:p>
            <a:pPr lvl="1"/>
            <a:endParaRPr lang="en-US" dirty="0">
              <a:solidFill>
                <a:schemeClr val="bg1"/>
              </a:solidFill>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FCAD7294-E0AA-498F-B5C1-CA03A54707E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5400" b="1" dirty="0">
                <a:solidFill>
                  <a:schemeClr val="bg1"/>
                </a:solidFill>
                <a:latin typeface="Franklin Gothic Medium" panose="020B0603020102020204" pitchFamily="34" charset="0"/>
                <a:cs typeface="Calibri"/>
              </a:rPr>
              <a:t>Part 1: Solar technology</a:t>
            </a:r>
            <a:endParaRPr lang="en-US" sz="5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30478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0" y="2979738"/>
            <a:ext cx="9144000" cy="898525"/>
          </a:xfrm>
          <a:prstGeom prst="rect">
            <a:avLst/>
          </a:prstGeom>
        </p:spPr>
        <p:txBody>
          <a:bodyPr>
            <a:noAutofit/>
          </a:bodyPr>
          <a:lstStyle/>
          <a:p>
            <a:pPr marL="0" indent="0" algn="ctr">
              <a:lnSpc>
                <a:spcPct val="80000"/>
              </a:lnSpc>
              <a:buNone/>
            </a:pPr>
            <a:r>
              <a:rPr lang="en-US" sz="5400" b="1" dirty="0">
                <a:solidFill>
                  <a:schemeClr val="bg1"/>
                </a:solidFill>
                <a:latin typeface="Franklin Gothic Medium" panose="020B0603020102020204" pitchFamily="34" charset="0"/>
                <a:cs typeface="Calibri"/>
              </a:rPr>
              <a:t>Part 2: How solar co-ops work</a:t>
            </a:r>
            <a:endParaRPr lang="en-US" sz="54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609474209"/>
      </p:ext>
    </p:extLst>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2142" y="1264629"/>
            <a:ext cx="4748383" cy="4861137"/>
          </a:xfrm>
        </p:spPr>
        <p:txBody>
          <a:bodyPr/>
          <a:lstStyle/>
          <a:p>
            <a:pPr marL="0" indent="0">
              <a:buNone/>
            </a:pPr>
            <a:r>
              <a:rPr lang="en-US" b="1" dirty="0">
                <a:latin typeface="Franklin Gothic Medium" panose="020B0603020102020204" pitchFamily="34" charset="0"/>
              </a:rPr>
              <a:t>Solar co-op benefits</a:t>
            </a:r>
          </a:p>
          <a:p>
            <a:r>
              <a:rPr lang="en-US" sz="2800" dirty="0">
                <a:latin typeface="Franklin Gothic Medium" panose="020B0603020102020204" pitchFamily="34" charset="0"/>
              </a:rPr>
              <a:t>Get best value on installation and support throughout the process</a:t>
            </a:r>
          </a:p>
          <a:p>
            <a:r>
              <a:rPr lang="en-US" sz="2800" dirty="0">
                <a:latin typeface="Franklin Gothic Medium" panose="020B0603020102020204" pitchFamily="34" charset="0"/>
              </a:rPr>
              <a:t>Connect with fellow solar enthusiasts</a:t>
            </a:r>
          </a:p>
          <a:p>
            <a:r>
              <a:rPr lang="en-US" sz="2800" dirty="0">
                <a:latin typeface="Franklin Gothic Medium" panose="020B0603020102020204" pitchFamily="34" charset="0"/>
              </a:rPr>
              <a:t>Become part of the growing solar movement</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7888" r="13996" b="4896"/>
          <a:stretch/>
        </p:blipFill>
        <p:spPr>
          <a:xfrm>
            <a:off x="5020524" y="1157636"/>
            <a:ext cx="4123475" cy="5169520"/>
          </a:xfrm>
          <a:prstGeom prst="rect">
            <a:avLst/>
          </a:prstGeom>
        </p:spPr>
      </p:pic>
      <p:sp>
        <p:nvSpPr>
          <p:cNvPr id="8" name="Subtitle 2">
            <a:extLst>
              <a:ext uri="{FF2B5EF4-FFF2-40B4-BE49-F238E27FC236}">
                <a16:creationId xmlns:a16="http://schemas.microsoft.com/office/drawing/2014/main" id="{7E36923B-AD35-4A71-AB6D-1DC9C7D1F38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2: How solar co-ops work</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191045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5" name="Subtitle 2">
            <a:extLst>
              <a:ext uri="{FF2B5EF4-FFF2-40B4-BE49-F238E27FC236}">
                <a16:creationId xmlns:a16="http://schemas.microsoft.com/office/drawing/2014/main" id="{3E43E4C7-A332-48E8-837D-2B4CF140C870}"/>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5200" b="1" dirty="0">
                <a:solidFill>
                  <a:schemeClr val="bg1"/>
                </a:solidFill>
                <a:latin typeface="Franklin Gothic Medium" panose="020B0603020102020204" pitchFamily="34" charset="0"/>
                <a:cs typeface="Calibri"/>
              </a:rPr>
              <a:t>Part 2: How Solar Co-ops Work</a:t>
            </a:r>
            <a:endParaRPr lang="en-US" sz="52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F859DEE5-43E7-413B-85E3-1012D02BF559}"/>
              </a:ext>
            </a:extLst>
          </p:cNvPr>
          <p:cNvPicPr>
            <a:picLocks noChangeAspect="1"/>
          </p:cNvPicPr>
          <p:nvPr/>
        </p:nvPicPr>
        <p:blipFill>
          <a:blip r:embed="rId2"/>
          <a:stretch>
            <a:fillRect/>
          </a:stretch>
        </p:blipFill>
        <p:spPr>
          <a:xfrm>
            <a:off x="0" y="-198781"/>
            <a:ext cx="9144000" cy="7331447"/>
          </a:xfrm>
          <a:prstGeom prst="rect">
            <a:avLst/>
          </a:prstGeom>
        </p:spPr>
      </p:pic>
    </p:spTree>
    <p:extLst>
      <p:ext uri="{BB962C8B-B14F-4D97-AF65-F5344CB8AC3E}">
        <p14:creationId xmlns:p14="http://schemas.microsoft.com/office/powerpoint/2010/main" val="624019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oof photos and crazy cakes 023.JPG"/>
          <p:cNvPicPr>
            <a:picLocks noChangeAspect="1"/>
          </p:cNvPicPr>
          <p:nvPr/>
        </p:nvPicPr>
        <p:blipFill rotWithShape="1">
          <a:blip r:embed="rId2" cstate="screen">
            <a:extLst>
              <a:ext uri="{28A0092B-C50C-407E-A947-70E740481C1C}">
                <a14:useLocalDpi xmlns:a14="http://schemas.microsoft.com/office/drawing/2010/main"/>
              </a:ext>
            </a:extLst>
          </a:blip>
          <a:srcRect r="3718"/>
          <a:stretch/>
        </p:blipFill>
        <p:spPr>
          <a:xfrm>
            <a:off x="-1" y="1125552"/>
            <a:ext cx="9144001" cy="5732448"/>
          </a:xfrm>
          <a:prstGeom prst="rect">
            <a:avLst/>
          </a:prstGeom>
          <a:ln>
            <a:noFill/>
          </a:ln>
          <a:effectLst/>
        </p:spPr>
      </p:pic>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10" name="Picture 9" descr="AdobeStock_65254880.jpeg">
            <a:extLst>
              <a:ext uri="{FF2B5EF4-FFF2-40B4-BE49-F238E27FC236}">
                <a16:creationId xmlns:a16="http://schemas.microsoft.com/office/drawing/2014/main" id="{CAB006D3-1A06-4417-9A94-FA736E8EBCF7}"/>
              </a:ext>
            </a:extLst>
          </p:cNvPr>
          <p:cNvPicPr>
            <a:picLocks noChangeAspect="1"/>
          </p:cNvPicPr>
          <p:nvPr/>
        </p:nvPicPr>
        <p:blipFill>
          <a:blip r:embed="rId3" cstate="screen">
            <a:alphaModFix amt="68000"/>
            <a:extLst>
              <a:ext uri="{28A0092B-C50C-407E-A947-70E740481C1C}">
                <a14:useLocalDpi xmlns:a14="http://schemas.microsoft.com/office/drawing/2010/main"/>
              </a:ext>
            </a:extLst>
          </a:blip>
          <a:stretch>
            <a:fillRect/>
          </a:stretch>
        </p:blipFill>
        <p:spPr>
          <a:xfrm>
            <a:off x="6160452" y="2375408"/>
            <a:ext cx="2983547" cy="2107185"/>
          </a:xfrm>
          <a:prstGeom prst="rect">
            <a:avLst/>
          </a:prstGeom>
          <a:solidFill>
            <a:srgbClr val="FF9300">
              <a:alpha val="75000"/>
            </a:srgbClr>
          </a:solidFill>
        </p:spPr>
      </p:pic>
      <p:sp>
        <p:nvSpPr>
          <p:cNvPr id="8" name="Subtitle 2"/>
          <p:cNvSpPr txBox="1">
            <a:spLocks/>
          </p:cNvSpPr>
          <p:nvPr/>
        </p:nvSpPr>
        <p:spPr>
          <a:xfrm>
            <a:off x="6486294" y="2693499"/>
            <a:ext cx="2339892" cy="14710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bg1"/>
                </a:solidFill>
                <a:latin typeface="Franklin Gothic Medium" panose="020B0603020102020204" pitchFamily="34" charset="0"/>
                <a:cs typeface="Calibri"/>
              </a:rPr>
              <a:t>Started in 2007 and i</a:t>
            </a:r>
            <a:r>
              <a:rPr lang="en-US" sz="3000" dirty="0">
                <a:solidFill>
                  <a:schemeClr val="bg1"/>
                </a:solidFill>
                <a:latin typeface="Franklin Gothic Medium" panose="020B0603020102020204" pitchFamily="34" charset="0"/>
              </a:rPr>
              <a:t>t wasn’t easy!</a:t>
            </a:r>
          </a:p>
        </p:txBody>
      </p:sp>
      <p:pic>
        <p:nvPicPr>
          <p:cNvPr id="4" name="Picture 3"/>
          <p:cNvPicPr>
            <a:picLocks noChangeAspect="1"/>
          </p:cNvPicPr>
          <p:nvPr/>
        </p:nvPicPr>
        <p:blipFill>
          <a:blip r:embed="rId4"/>
          <a:stretch>
            <a:fillRect/>
          </a:stretch>
        </p:blipFill>
        <p:spPr>
          <a:xfrm>
            <a:off x="-6067" y="4765284"/>
            <a:ext cx="3917463" cy="2092716"/>
          </a:xfrm>
          <a:prstGeom prst="rect">
            <a:avLst/>
          </a:prstGeom>
          <a:effectLst/>
        </p:spPr>
      </p:pic>
      <p:sp>
        <p:nvSpPr>
          <p:cNvPr id="9" name="Subtitle 2">
            <a:extLst>
              <a:ext uri="{FF2B5EF4-FFF2-40B4-BE49-F238E27FC236}">
                <a16:creationId xmlns:a16="http://schemas.microsoft.com/office/drawing/2014/main" id="{BB398218-FEB0-4DFF-BA62-B014673787FC}"/>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How we got started</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056632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8E19CE1D-2383-4255-BC05-C11A7C4466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10" name="Rectangle 9">
            <a:extLst>
              <a:ext uri="{FF2B5EF4-FFF2-40B4-BE49-F238E27FC236}">
                <a16:creationId xmlns:a16="http://schemas.microsoft.com/office/drawing/2014/main" id="{CA0FE99A-5B33-44F4-8574-3BCE021C4FB3}"/>
              </a:ext>
            </a:extLst>
          </p:cNvPr>
          <p:cNvSpPr/>
          <p:nvPr/>
        </p:nvSpPr>
        <p:spPr>
          <a:xfrm>
            <a:off x="330200" y="1484243"/>
            <a:ext cx="8356154" cy="4810540"/>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p:txBody>
          <a:bodyPr/>
          <a:lstStyle/>
          <a:p>
            <a:pPr marL="0" indent="0">
              <a:buNone/>
            </a:pPr>
            <a:r>
              <a:rPr lang="en-US" b="1" dirty="0">
                <a:solidFill>
                  <a:schemeClr val="bg1"/>
                </a:solidFill>
                <a:latin typeface="Franklin Gothic Medium" panose="020B0603020102020204" pitchFamily="34" charset="0"/>
              </a:rPr>
              <a:t>Who picks the installer? </a:t>
            </a:r>
          </a:p>
          <a:p>
            <a:pPr marL="0" indent="0" algn="r">
              <a:buNone/>
            </a:pPr>
            <a:r>
              <a:rPr lang="en-US" b="1" dirty="0">
                <a:solidFill>
                  <a:schemeClr val="bg1"/>
                </a:solidFill>
                <a:latin typeface="Franklin Gothic Medium" panose="020B0603020102020204" pitchFamily="34" charset="0"/>
              </a:rPr>
              <a:t>Solar c</a:t>
            </a:r>
            <a:r>
              <a:rPr lang="en-US" b="1" u="sng" dirty="0">
                <a:solidFill>
                  <a:schemeClr val="bg1"/>
                </a:solidFill>
                <a:latin typeface="Franklin Gothic Medium" panose="020B0603020102020204" pitchFamily="34" charset="0"/>
              </a:rPr>
              <a:t>o-op participants!</a:t>
            </a:r>
            <a:endParaRPr lang="en-US" b="1" dirty="0">
              <a:solidFill>
                <a:schemeClr val="bg1"/>
              </a:solidFill>
              <a:latin typeface="Franklin Gothic Medium" panose="020B0603020102020204" pitchFamily="34" charset="0"/>
            </a:endParaRPr>
          </a:p>
          <a:p>
            <a:pPr marL="0" indent="0">
              <a:buNone/>
            </a:pPr>
            <a:endParaRPr lang="en-US" sz="2800" dirty="0">
              <a:solidFill>
                <a:schemeClr val="bg1"/>
              </a:solidFill>
              <a:latin typeface="Franklin Gothic Medium" panose="020B0603020102020204" pitchFamily="34" charset="0"/>
            </a:endParaRPr>
          </a:p>
          <a:p>
            <a:pPr marL="0" indent="0">
              <a:buNone/>
            </a:pPr>
            <a:r>
              <a:rPr lang="en-US" sz="2800" dirty="0">
                <a:solidFill>
                  <a:schemeClr val="bg1"/>
                </a:solidFill>
                <a:latin typeface="Franklin Gothic Medium" panose="020B0603020102020204" pitchFamily="34" charset="0"/>
              </a:rPr>
              <a:t>Solar co-op participants select specific installer criteria including:</a:t>
            </a:r>
          </a:p>
          <a:p>
            <a:r>
              <a:rPr lang="en-US" sz="2400" dirty="0">
                <a:solidFill>
                  <a:schemeClr val="bg1"/>
                </a:solidFill>
                <a:latin typeface="Franklin Gothic Medium" panose="020B0603020102020204" pitchFamily="34" charset="0"/>
              </a:rPr>
              <a:t>Price</a:t>
            </a:r>
          </a:p>
          <a:p>
            <a:r>
              <a:rPr lang="en-US" sz="2400" dirty="0">
                <a:solidFill>
                  <a:schemeClr val="bg1"/>
                </a:solidFill>
                <a:latin typeface="Franklin Gothic Medium" panose="020B0603020102020204" pitchFamily="34" charset="0"/>
              </a:rPr>
              <a:t>Equipment quality</a:t>
            </a:r>
          </a:p>
          <a:p>
            <a:r>
              <a:rPr lang="en-US" sz="2400" dirty="0">
                <a:solidFill>
                  <a:schemeClr val="bg1"/>
                </a:solidFill>
                <a:latin typeface="Franklin Gothic Medium" panose="020B0603020102020204" pitchFamily="34" charset="0"/>
              </a:rPr>
              <a:t>Warranties</a:t>
            </a:r>
          </a:p>
          <a:p>
            <a:r>
              <a:rPr lang="en-US" sz="2400" dirty="0">
                <a:solidFill>
                  <a:schemeClr val="bg1"/>
                </a:solidFill>
                <a:latin typeface="Franklin Gothic Medium" panose="020B0603020102020204" pitchFamily="34" charset="0"/>
              </a:rPr>
              <a:t>Local company</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6" name="Subtitle 2">
            <a:extLst>
              <a:ext uri="{FF2B5EF4-FFF2-40B4-BE49-F238E27FC236}">
                <a16:creationId xmlns:a16="http://schemas.microsoft.com/office/drawing/2014/main" id="{CB4F23BE-3E21-429E-AD44-EC3CF5222BA7}"/>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2: How solar co-ops work</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07703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330200" y="2979738"/>
            <a:ext cx="8483600" cy="898525"/>
          </a:xfrm>
          <a:prstGeom prst="rect">
            <a:avLst/>
          </a:prstGeom>
        </p:spPr>
        <p:txBody>
          <a:bodyPr>
            <a:noAutofit/>
          </a:bodyPr>
          <a:lstStyle/>
          <a:p>
            <a:pPr marL="0" indent="0" algn="ctr">
              <a:lnSpc>
                <a:spcPct val="80000"/>
              </a:lnSpc>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57130247"/>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CBD0F45-47CC-4914-AEA7-AF07AE34C1E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4AC182E7-C3A2-4F27-9638-9AEBD0A4B123}"/>
              </a:ext>
            </a:extLst>
          </p:cNvPr>
          <p:cNvSpPr/>
          <p:nvPr/>
        </p:nvSpPr>
        <p:spPr>
          <a:xfrm>
            <a:off x="330199" y="1425173"/>
            <a:ext cx="8605253" cy="4831248"/>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57647" y="1510946"/>
            <a:ext cx="8228707" cy="4105491"/>
          </a:xfrm>
        </p:spPr>
        <p:txBody>
          <a:bodyPr/>
          <a:lstStyle/>
          <a:p>
            <a:pPr marL="0" indent="0">
              <a:buNone/>
            </a:pPr>
            <a:r>
              <a:rPr lang="en-US" sz="2800" b="1" dirty="0">
                <a:solidFill>
                  <a:schemeClr val="bg1"/>
                </a:solidFill>
                <a:latin typeface="Franklin Gothic Medium" panose="020B0603020102020204" pitchFamily="34" charset="0"/>
              </a:rPr>
              <a:t>A few considerations</a:t>
            </a:r>
          </a:p>
          <a:p>
            <a:pPr marL="0" indent="0">
              <a:spcBef>
                <a:spcPts val="0"/>
              </a:spcBef>
              <a:buNone/>
            </a:pPr>
            <a:endParaRPr lang="en-US" sz="1600" b="1" dirty="0">
              <a:solidFill>
                <a:schemeClr val="bg1"/>
              </a:solidFill>
              <a:latin typeface="Franklin Gothic Medium" panose="020B0603020102020204" pitchFamily="34" charset="0"/>
            </a:endParaRPr>
          </a:p>
          <a:p>
            <a:r>
              <a:rPr lang="en-US" sz="2800" dirty="0">
                <a:solidFill>
                  <a:schemeClr val="bg1"/>
                </a:solidFill>
                <a:latin typeface="Franklin Gothic Medium" panose="020B0603020102020204" pitchFamily="34" charset="0"/>
              </a:rPr>
              <a:t>Solar is priced by the watt (not by panel)</a:t>
            </a:r>
          </a:p>
          <a:p>
            <a:pPr lvl="1"/>
            <a:r>
              <a:rPr lang="en-US" sz="2400" dirty="0">
                <a:solidFill>
                  <a:schemeClr val="bg1"/>
                </a:solidFill>
                <a:latin typeface="Franklin Gothic Medium" panose="020B0603020102020204" pitchFamily="34" charset="0"/>
              </a:rPr>
              <a:t>$12,000 / 3,000 watts (i.e. 3 kW) = $4 / watt</a:t>
            </a:r>
          </a:p>
          <a:p>
            <a:r>
              <a:rPr lang="en-US" sz="2800" dirty="0">
                <a:solidFill>
                  <a:schemeClr val="bg1"/>
                </a:solidFill>
                <a:latin typeface="Franklin Gothic Medium" panose="020B0603020102020204" pitchFamily="34" charset="0"/>
              </a:rPr>
              <a:t>Solar is long-term</a:t>
            </a:r>
          </a:p>
          <a:p>
            <a:pPr lvl="1"/>
            <a:r>
              <a:rPr lang="en-US" sz="2400" dirty="0">
                <a:solidFill>
                  <a:schemeClr val="bg1"/>
                </a:solidFill>
                <a:latin typeface="Franklin Gothic Medium" panose="020B0603020102020204" pitchFamily="34" charset="0"/>
              </a:rPr>
              <a:t>No moving parts &amp; 25 year lifespan</a:t>
            </a:r>
          </a:p>
          <a:p>
            <a:r>
              <a:rPr lang="en-US" sz="2800" dirty="0">
                <a:solidFill>
                  <a:schemeClr val="bg1"/>
                </a:solidFill>
                <a:latin typeface="Franklin Gothic Medium" panose="020B0603020102020204" pitchFamily="34" charset="0"/>
              </a:rPr>
              <a:t>Average residential utility rate</a:t>
            </a:r>
          </a:p>
          <a:p>
            <a:pPr lvl="1"/>
            <a:r>
              <a:rPr lang="en-US" sz="2400" dirty="0">
                <a:solidFill>
                  <a:schemeClr val="bg1"/>
                </a:solidFill>
                <a:latin typeface="Franklin Gothic Medium" panose="020B0603020102020204" pitchFamily="34" charset="0"/>
              </a:rPr>
              <a:t>10-12 year payback time</a:t>
            </a:r>
          </a:p>
          <a:p>
            <a:r>
              <a:rPr lang="en-US" sz="2800" dirty="0">
                <a:solidFill>
                  <a:schemeClr val="bg1"/>
                </a:solidFill>
                <a:latin typeface="Franklin Gothic Medium" panose="020B0603020102020204" pitchFamily="34" charset="0"/>
              </a:rPr>
              <a:t>Rising energy prices</a:t>
            </a:r>
          </a:p>
          <a:p>
            <a:pPr lvl="1"/>
            <a:r>
              <a:rPr lang="en-US" sz="2400" dirty="0">
                <a:solidFill>
                  <a:schemeClr val="bg1"/>
                </a:solidFill>
                <a:latin typeface="Franklin Gothic Medium" panose="020B0603020102020204" pitchFamily="34" charset="0"/>
              </a:rPr>
              <a:t>Increased value for your solar array</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7C48EDFA-239C-41DE-9B64-7DDAE6EA386F}"/>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030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72142" y="1427747"/>
            <a:ext cx="5295758" cy="4698019"/>
          </a:xfrm>
        </p:spPr>
        <p:txBody>
          <a:bodyPr/>
          <a:lstStyle/>
          <a:p>
            <a:pPr marL="0" indent="0">
              <a:buNone/>
            </a:pPr>
            <a:r>
              <a:rPr lang="en-US" b="1" dirty="0">
                <a:latin typeface="Franklin Gothic Medium" panose="020B0603020102020204" pitchFamily="34" charset="0"/>
              </a:rPr>
              <a:t>Solar is increasingly affordable</a:t>
            </a:r>
          </a:p>
          <a:p>
            <a:r>
              <a:rPr lang="en-US" dirty="0">
                <a:latin typeface="Franklin Gothic Medium" panose="020B0603020102020204" pitchFamily="34" charset="0"/>
              </a:rPr>
              <a:t>Costs have dropped 90% since the 1970s</a:t>
            </a:r>
          </a:p>
          <a:p>
            <a:r>
              <a:rPr lang="en-US" dirty="0">
                <a:latin typeface="Franklin Gothic Medium" panose="020B0603020102020204" pitchFamily="34" charset="0"/>
              </a:rPr>
              <a:t>Solar is no longer a specialty or boutique project</a:t>
            </a:r>
          </a:p>
          <a:p>
            <a:r>
              <a:rPr lang="en-US" dirty="0">
                <a:latin typeface="Franklin Gothic Medium" panose="020B0603020102020204" pitchFamily="34" charset="0"/>
              </a:rPr>
              <a:t>But, can still be daunting to tackle</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9" name="Content Placeholder 5"/>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31639" y="1647783"/>
            <a:ext cx="3812361" cy="4422338"/>
          </a:xfrm>
          <a:prstGeom prst="rect">
            <a:avLst/>
          </a:prstGeom>
          <a:ln>
            <a:noFill/>
          </a:ln>
          <a:effectLst/>
        </p:spPr>
      </p:pic>
      <p:sp>
        <p:nvSpPr>
          <p:cNvPr id="10" name="Subtitle 2"/>
          <p:cNvSpPr txBox="1">
            <a:spLocks/>
          </p:cNvSpPr>
          <p:nvPr/>
        </p:nvSpPr>
        <p:spPr>
          <a:xfrm>
            <a:off x="6332620" y="2158730"/>
            <a:ext cx="2575120" cy="65021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000" dirty="0"/>
              <a:t>1970’s	2013</a:t>
            </a:r>
          </a:p>
        </p:txBody>
      </p:sp>
      <p:cxnSp>
        <p:nvCxnSpPr>
          <p:cNvPr id="11" name="Straight Connector 10"/>
          <p:cNvCxnSpPr/>
          <p:nvPr/>
        </p:nvCxnSpPr>
        <p:spPr>
          <a:xfrm flipH="1">
            <a:off x="5850979" y="2689587"/>
            <a:ext cx="717175" cy="567764"/>
          </a:xfrm>
          <a:prstGeom prst="line">
            <a:avLst/>
          </a:prstGeom>
          <a:ln w="76200" cmpd="sng">
            <a:solidFill>
              <a:srgbClr val="FF0000"/>
            </a:solidFill>
            <a:tailEnd type="triangle" w="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570630" y="2794174"/>
            <a:ext cx="1" cy="2629646"/>
          </a:xfrm>
          <a:prstGeom prst="line">
            <a:avLst/>
          </a:prstGeom>
          <a:ln w="76200" cmpd="sng">
            <a:solidFill>
              <a:srgbClr val="008000"/>
            </a:solidFill>
            <a:tailEnd type="triangle" w="lg"/>
          </a:ln>
        </p:spPr>
        <p:style>
          <a:lnRef idx="2">
            <a:schemeClr val="accent1"/>
          </a:lnRef>
          <a:fillRef idx="0">
            <a:schemeClr val="accent1"/>
          </a:fillRef>
          <a:effectRef idx="1">
            <a:schemeClr val="accent1"/>
          </a:effectRef>
          <a:fontRef idx="minor">
            <a:schemeClr val="tx1"/>
          </a:fontRef>
        </p:style>
      </p:cxnSp>
      <p:sp>
        <p:nvSpPr>
          <p:cNvPr id="13" name="Subtitle 2">
            <a:extLst>
              <a:ext uri="{FF2B5EF4-FFF2-40B4-BE49-F238E27FC236}">
                <a16:creationId xmlns:a16="http://schemas.microsoft.com/office/drawing/2014/main" id="{8E01DC1F-75A8-4483-BD06-5823D31F683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142322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347107" y="1014175"/>
            <a:ext cx="6362700" cy="673724"/>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3000" dirty="0">
              <a:solidFill>
                <a:schemeClr val="bg1"/>
              </a:solidFill>
              <a:latin typeface="Calibri"/>
              <a:cs typeface="Calibri"/>
            </a:endParaRPr>
          </a:p>
        </p:txBody>
      </p:sp>
      <p:sp>
        <p:nvSpPr>
          <p:cNvPr id="4" name="TextBox 3">
            <a:extLst>
              <a:ext uri="{FF2B5EF4-FFF2-40B4-BE49-F238E27FC236}">
                <a16:creationId xmlns:a16="http://schemas.microsoft.com/office/drawing/2014/main" id="{F9088EF1-32C2-5E4C-A02D-7231CD426294}"/>
              </a:ext>
            </a:extLst>
          </p:cNvPr>
          <p:cNvSpPr txBox="1"/>
          <p:nvPr/>
        </p:nvSpPr>
        <p:spPr>
          <a:xfrm>
            <a:off x="3219060" y="1587633"/>
            <a:ext cx="2618794" cy="523220"/>
          </a:xfrm>
          <a:prstGeom prst="rect">
            <a:avLst/>
          </a:prstGeom>
          <a:noFill/>
        </p:spPr>
        <p:txBody>
          <a:bodyPr wrap="none" rtlCol="0">
            <a:spAutoFit/>
          </a:bodyPr>
          <a:lstStyle/>
          <a:p>
            <a:r>
              <a:rPr lang="en-US" sz="2800" dirty="0"/>
              <a:t>Solar Panel Tariff</a:t>
            </a:r>
          </a:p>
        </p:txBody>
      </p:sp>
      <p:sp>
        <p:nvSpPr>
          <p:cNvPr id="6" name="TextBox 5">
            <a:extLst>
              <a:ext uri="{FF2B5EF4-FFF2-40B4-BE49-F238E27FC236}">
                <a16:creationId xmlns:a16="http://schemas.microsoft.com/office/drawing/2014/main" id="{78ACF5AB-34C7-2841-843D-1EF032C3C5E2}"/>
              </a:ext>
            </a:extLst>
          </p:cNvPr>
          <p:cNvSpPr txBox="1"/>
          <p:nvPr/>
        </p:nvSpPr>
        <p:spPr>
          <a:xfrm>
            <a:off x="5043279" y="2580002"/>
            <a:ext cx="4254636" cy="1477328"/>
          </a:xfrm>
          <a:prstGeom prst="rect">
            <a:avLst/>
          </a:prstGeom>
          <a:noFill/>
        </p:spPr>
        <p:txBody>
          <a:bodyPr wrap="square" rtlCol="0">
            <a:spAutoFit/>
          </a:bodyPr>
          <a:lstStyle/>
          <a:p>
            <a:pPr marL="214313" indent="-214313">
              <a:buFont typeface="Arial" panose="020B0604020202020204" pitchFamily="34" charset="0"/>
              <a:buChar char="•"/>
            </a:pPr>
            <a:r>
              <a:rPr lang="en-US" dirty="0">
                <a:latin typeface="Franklin Gothic Book" panose="020B0503020102020204" pitchFamily="34" charset="0"/>
              </a:rPr>
              <a:t>30% tariff on imported solar panels</a:t>
            </a:r>
          </a:p>
          <a:p>
            <a:pPr marL="214313" indent="-214313">
              <a:buFont typeface="Arial" panose="020B0604020202020204" pitchFamily="34" charset="0"/>
              <a:buChar char="•"/>
            </a:pPr>
            <a:r>
              <a:rPr lang="en-US" dirty="0">
                <a:latin typeface="Franklin Gothic Book" panose="020B0503020102020204" pitchFamily="34" charset="0"/>
              </a:rPr>
              <a:t>Only about 10-15 cents/watt (estimated)</a:t>
            </a:r>
          </a:p>
          <a:p>
            <a:pPr marL="214313" indent="-214313">
              <a:buFont typeface="Arial" panose="020B0604020202020204" pitchFamily="34" charset="0"/>
              <a:buChar char="•"/>
            </a:pPr>
            <a:r>
              <a:rPr lang="en-US" dirty="0">
                <a:latin typeface="Franklin Gothic Book" panose="020B0503020102020204" pitchFamily="34" charset="0"/>
              </a:rPr>
              <a:t>Average 7kW system = $1,050 -- $735 after tax credit</a:t>
            </a:r>
          </a:p>
        </p:txBody>
      </p:sp>
      <p:sp>
        <p:nvSpPr>
          <p:cNvPr id="8" name="TextBox 7">
            <a:extLst>
              <a:ext uri="{FF2B5EF4-FFF2-40B4-BE49-F238E27FC236}">
                <a16:creationId xmlns:a16="http://schemas.microsoft.com/office/drawing/2014/main" id="{51153C42-DC51-0340-BADE-4153DD2B48D0}"/>
              </a:ext>
            </a:extLst>
          </p:cNvPr>
          <p:cNvSpPr txBox="1"/>
          <p:nvPr/>
        </p:nvSpPr>
        <p:spPr>
          <a:xfrm>
            <a:off x="5043279" y="4231261"/>
            <a:ext cx="3815660" cy="1477328"/>
          </a:xfrm>
          <a:prstGeom prst="rect">
            <a:avLst/>
          </a:prstGeom>
          <a:noFill/>
        </p:spPr>
        <p:txBody>
          <a:bodyPr wrap="none" rtlCol="0">
            <a:spAutoFit/>
          </a:bodyPr>
          <a:lstStyle/>
          <a:p>
            <a:r>
              <a:rPr lang="en-US" dirty="0">
                <a:latin typeface="Franklin Gothic Book" panose="020B0503020102020204" pitchFamily="34" charset="0"/>
              </a:rPr>
              <a:t>Tariff drops down over next four years</a:t>
            </a:r>
          </a:p>
          <a:p>
            <a:pPr marL="214313" indent="-214313">
              <a:buFont typeface="Arial" panose="020B0604020202020204" pitchFamily="34" charset="0"/>
              <a:buChar char="•"/>
            </a:pPr>
            <a:r>
              <a:rPr lang="en-US" dirty="0">
                <a:latin typeface="Franklin Gothic Book" panose="020B0503020102020204" pitchFamily="34" charset="0"/>
              </a:rPr>
              <a:t>2018 – 30%</a:t>
            </a:r>
          </a:p>
          <a:p>
            <a:pPr marL="214313" indent="-214313">
              <a:buFont typeface="Arial" panose="020B0604020202020204" pitchFamily="34" charset="0"/>
              <a:buChar char="•"/>
            </a:pPr>
            <a:r>
              <a:rPr lang="en-US" dirty="0">
                <a:latin typeface="Franklin Gothic Book" panose="020B0503020102020204" pitchFamily="34" charset="0"/>
              </a:rPr>
              <a:t>2019 – 25%</a:t>
            </a:r>
          </a:p>
          <a:p>
            <a:pPr marL="214313" indent="-214313">
              <a:buFont typeface="Arial" panose="020B0604020202020204" pitchFamily="34" charset="0"/>
              <a:buChar char="•"/>
            </a:pPr>
            <a:r>
              <a:rPr lang="en-US" dirty="0">
                <a:latin typeface="Franklin Gothic Book" panose="020B0503020102020204" pitchFamily="34" charset="0"/>
              </a:rPr>
              <a:t>2020 – 20%</a:t>
            </a:r>
          </a:p>
          <a:p>
            <a:pPr marL="214313" indent="-214313">
              <a:buFont typeface="Arial" panose="020B0604020202020204" pitchFamily="34" charset="0"/>
              <a:buChar char="•"/>
            </a:pPr>
            <a:r>
              <a:rPr lang="en-US" dirty="0">
                <a:latin typeface="Franklin Gothic Book" panose="020B0503020102020204" pitchFamily="34" charset="0"/>
              </a:rPr>
              <a:t>2021 – 15%</a:t>
            </a:r>
          </a:p>
        </p:txBody>
      </p:sp>
      <p:sp>
        <p:nvSpPr>
          <p:cNvPr id="22" name="TextBox 21">
            <a:extLst>
              <a:ext uri="{FF2B5EF4-FFF2-40B4-BE49-F238E27FC236}">
                <a16:creationId xmlns:a16="http://schemas.microsoft.com/office/drawing/2014/main" id="{FFC100E3-EA05-514B-A4A5-F28507CC0586}"/>
              </a:ext>
            </a:extLst>
          </p:cNvPr>
          <p:cNvSpPr txBox="1"/>
          <p:nvPr/>
        </p:nvSpPr>
        <p:spPr>
          <a:xfrm>
            <a:off x="944217" y="5708589"/>
            <a:ext cx="1103700" cy="300082"/>
          </a:xfrm>
          <a:prstGeom prst="rect">
            <a:avLst/>
          </a:prstGeom>
          <a:noFill/>
        </p:spPr>
        <p:txBody>
          <a:bodyPr wrap="none" rtlCol="0">
            <a:spAutoFit/>
          </a:bodyPr>
          <a:lstStyle/>
          <a:p>
            <a:r>
              <a:rPr lang="en-US" sz="1350" i="1" dirty="0"/>
              <a:t>Source: NREL</a:t>
            </a:r>
          </a:p>
        </p:txBody>
      </p:sp>
      <p:sp>
        <p:nvSpPr>
          <p:cNvPr id="9" name="Subtitle 2">
            <a:extLst>
              <a:ext uri="{FF2B5EF4-FFF2-40B4-BE49-F238E27FC236}">
                <a16:creationId xmlns:a16="http://schemas.microsoft.com/office/drawing/2014/main" id="{9C875BDF-A32D-0041-8524-4A5B8C38AC1A}"/>
              </a:ext>
            </a:extLst>
          </p:cNvPr>
          <p:cNvSpPr txBox="1">
            <a:spLocks/>
          </p:cNvSpPr>
          <p:nvPr/>
        </p:nvSpPr>
        <p:spPr>
          <a:xfrm>
            <a:off x="0" y="322992"/>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Part 3: Solar economics</a:t>
            </a:r>
            <a:endParaRPr lang="en-US" sz="6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a16="http://schemas.microsoft.com/office/drawing/2014/main" id="{38EE62A1-09E5-BA4E-A6AA-DD80A4D3B02D}"/>
              </a:ext>
            </a:extLst>
          </p:cNvPr>
          <p:cNvPicPr>
            <a:picLocks noChangeAspect="1"/>
          </p:cNvPicPr>
          <p:nvPr/>
        </p:nvPicPr>
        <p:blipFill>
          <a:blip r:embed="rId3"/>
          <a:stretch>
            <a:fillRect/>
          </a:stretch>
        </p:blipFill>
        <p:spPr>
          <a:xfrm>
            <a:off x="0" y="2379082"/>
            <a:ext cx="4914900" cy="3390900"/>
          </a:xfrm>
          <a:prstGeom prst="rect">
            <a:avLst/>
          </a:prstGeom>
        </p:spPr>
      </p:pic>
    </p:spTree>
    <p:extLst>
      <p:ext uri="{BB962C8B-B14F-4D97-AF65-F5344CB8AC3E}">
        <p14:creationId xmlns:p14="http://schemas.microsoft.com/office/powerpoint/2010/main" val="112474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26A4DAE0-0497-4515-97AD-28946996A259}"/>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pic>
        <p:nvPicPr>
          <p:cNvPr id="1026" name="Picture 2" descr="http://www.solarunitedneighbors.org/wp-content/uploads/2017/11/MN-pricing-2.png">
            <a:extLst>
              <a:ext uri="{FF2B5EF4-FFF2-40B4-BE49-F238E27FC236}">
                <a16:creationId xmlns:a16="http://schemas.microsoft.com/office/drawing/2014/main" id="{668F6E87-E022-47D5-A5B2-3607C71B9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854" y="1236273"/>
            <a:ext cx="7124700" cy="4638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3B14E3-1C23-43B4-BFFA-97F89906F147}"/>
              </a:ext>
            </a:extLst>
          </p:cNvPr>
          <p:cNvSpPr txBox="1"/>
          <p:nvPr/>
        </p:nvSpPr>
        <p:spPr>
          <a:xfrm>
            <a:off x="140678" y="5874948"/>
            <a:ext cx="8932985" cy="461665"/>
          </a:xfrm>
          <a:prstGeom prst="rect">
            <a:avLst/>
          </a:prstGeom>
          <a:noFill/>
        </p:spPr>
        <p:txBody>
          <a:bodyPr wrap="square" rtlCol="0">
            <a:spAutoFit/>
          </a:bodyPr>
          <a:lstStyle/>
          <a:p>
            <a:r>
              <a:rPr lang="en-US" sz="1200" dirty="0"/>
              <a:t>* Assumes a 2% electricity price increase per year, 11.72 cents/kWh electricity rate, -.5% panel degradation per year, 1,242 yearly production per 1kW of solar, does not include solar renewable energy credits or additional incentives</a:t>
            </a:r>
          </a:p>
        </p:txBody>
      </p:sp>
    </p:spTree>
    <p:extLst>
      <p:ext uri="{BB962C8B-B14F-4D97-AF65-F5344CB8AC3E}">
        <p14:creationId xmlns:p14="http://schemas.microsoft.com/office/powerpoint/2010/main" val="27880502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7F94A425-26E2-4738-9099-F35EC426B9A9}"/>
              </a:ext>
            </a:extLst>
          </p:cNvPr>
          <p:cNvSpPr txBox="1">
            <a:spLocks/>
          </p:cNvSpPr>
          <p:nvPr/>
        </p:nvSpPr>
        <p:spPr>
          <a:xfrm>
            <a:off x="90124" y="5696447"/>
            <a:ext cx="3357350" cy="654627"/>
          </a:xfrm>
          <a:prstGeom prst="rect">
            <a:avLst/>
          </a:prstGeom>
        </p:spPr>
        <p:txBody>
          <a:bodyPr vert="horz" lIns="68580" tIns="34290" rIns="68580" bIns="34290" numCol="1" rtlCol="0">
            <a:no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900" dirty="0"/>
              <a:t>Assumptions</a:t>
            </a:r>
          </a:p>
          <a:p>
            <a:pPr marL="0" indent="0">
              <a:lnSpc>
                <a:spcPct val="120000"/>
              </a:lnSpc>
              <a:spcBef>
                <a:spcPts val="0"/>
              </a:spcBef>
              <a:buNone/>
            </a:pPr>
            <a:r>
              <a:rPr lang="en-US" sz="900" dirty="0"/>
              <a:t>SRECs not included, 2% energy increase per year, 7kW System Size, Base Price $2.75/W, 1336 yearly production of 1kW, $0.1243 starting electricity rate, -0.5% panel degradation per year, 4% Interest rate on loan, 70% of cost covered by loan , $0 Operations and Maintenance over system lifetime</a:t>
            </a:r>
          </a:p>
          <a:p>
            <a:pPr marL="0" indent="0">
              <a:lnSpc>
                <a:spcPct val="120000"/>
              </a:lnSpc>
              <a:spcBef>
                <a:spcPts val="0"/>
              </a:spcBef>
              <a:buNone/>
            </a:pPr>
            <a:endParaRPr lang="en-US" sz="900" dirty="0"/>
          </a:p>
          <a:p>
            <a:pPr marL="214313" indent="-214313">
              <a:lnSpc>
                <a:spcPct val="120000"/>
              </a:lnSpc>
              <a:spcBef>
                <a:spcPts val="0"/>
              </a:spcBef>
              <a:buFontTx/>
              <a:buChar char="-"/>
            </a:pPr>
            <a:endParaRPr lang="en-US" sz="900" dirty="0"/>
          </a:p>
        </p:txBody>
      </p:sp>
      <p:grpSp>
        <p:nvGrpSpPr>
          <p:cNvPr id="27" name="Group 26">
            <a:extLst>
              <a:ext uri="{FF2B5EF4-FFF2-40B4-BE49-F238E27FC236}">
                <a16:creationId xmlns:a16="http://schemas.microsoft.com/office/drawing/2014/main" id="{4A6FF5C1-399C-49A7-9D34-8274E6DB1A74}"/>
              </a:ext>
            </a:extLst>
          </p:cNvPr>
          <p:cNvGrpSpPr/>
          <p:nvPr/>
        </p:nvGrpSpPr>
        <p:grpSpPr>
          <a:xfrm>
            <a:off x="163348" y="1219200"/>
            <a:ext cx="8678408" cy="4561113"/>
            <a:chOff x="217796" y="1144521"/>
            <a:chExt cx="11571211" cy="4840644"/>
          </a:xfrm>
        </p:grpSpPr>
        <p:pic>
          <p:nvPicPr>
            <p:cNvPr id="21" name="Picture 20">
              <a:extLst>
                <a:ext uri="{FF2B5EF4-FFF2-40B4-BE49-F238E27FC236}">
                  <a16:creationId xmlns:a16="http://schemas.microsoft.com/office/drawing/2014/main" id="{E985CE39-2E61-42DF-8429-FBC085634D78}"/>
                </a:ext>
              </a:extLst>
            </p:cNvPr>
            <p:cNvPicPr>
              <a:picLocks noChangeAspect="1"/>
            </p:cNvPicPr>
            <p:nvPr/>
          </p:nvPicPr>
          <p:blipFill>
            <a:blip r:embed="rId3"/>
            <a:stretch>
              <a:fillRect/>
            </a:stretch>
          </p:blipFill>
          <p:spPr>
            <a:xfrm>
              <a:off x="217796" y="1144521"/>
              <a:ext cx="11571211" cy="4840644"/>
            </a:xfrm>
            <a:prstGeom prst="rect">
              <a:avLst/>
            </a:prstGeom>
          </p:spPr>
        </p:pic>
        <p:grpSp>
          <p:nvGrpSpPr>
            <p:cNvPr id="26" name="Group 25">
              <a:extLst>
                <a:ext uri="{FF2B5EF4-FFF2-40B4-BE49-F238E27FC236}">
                  <a16:creationId xmlns:a16="http://schemas.microsoft.com/office/drawing/2014/main" id="{0A41342F-9282-442A-A693-56DD64042014}"/>
                </a:ext>
              </a:extLst>
            </p:cNvPr>
            <p:cNvGrpSpPr/>
            <p:nvPr/>
          </p:nvGrpSpPr>
          <p:grpSpPr>
            <a:xfrm>
              <a:off x="1507281" y="4679639"/>
              <a:ext cx="6995326" cy="882723"/>
              <a:chOff x="1507281" y="4679639"/>
              <a:chExt cx="6995326" cy="882723"/>
            </a:xfrm>
          </p:grpSpPr>
          <p:sp>
            <p:nvSpPr>
              <p:cNvPr id="22" name="TextBox 21">
                <a:extLst>
                  <a:ext uri="{FF2B5EF4-FFF2-40B4-BE49-F238E27FC236}">
                    <a16:creationId xmlns:a16="http://schemas.microsoft.com/office/drawing/2014/main" id="{0B9C7430-3734-4479-BFCA-8A4167577885}"/>
                  </a:ext>
                </a:extLst>
              </p:cNvPr>
              <p:cNvSpPr txBox="1"/>
              <p:nvPr/>
            </p:nvSpPr>
            <p:spPr>
              <a:xfrm>
                <a:off x="1820534" y="5086104"/>
                <a:ext cx="3957294" cy="400109"/>
              </a:xfrm>
              <a:prstGeom prst="rect">
                <a:avLst/>
              </a:prstGeom>
              <a:noFill/>
            </p:spPr>
            <p:txBody>
              <a:bodyPr wrap="square" rtlCol="0">
                <a:spAutoFit/>
              </a:bodyPr>
              <a:lstStyle/>
              <a:p>
                <a:r>
                  <a:rPr lang="en-US" sz="1350" dirty="0"/>
                  <a:t>30% Federal tax credit</a:t>
                </a:r>
              </a:p>
            </p:txBody>
          </p:sp>
          <p:cxnSp>
            <p:nvCxnSpPr>
              <p:cNvPr id="23" name="Straight Arrow Connector 22">
                <a:extLst>
                  <a:ext uri="{FF2B5EF4-FFF2-40B4-BE49-F238E27FC236}">
                    <a16:creationId xmlns:a16="http://schemas.microsoft.com/office/drawing/2014/main" id="{F8778837-0CD1-4CB9-9037-3CC09D6CB06D}"/>
                  </a:ext>
                </a:extLst>
              </p:cNvPr>
              <p:cNvCxnSpPr>
                <a:cxnSpLocks/>
              </p:cNvCxnSpPr>
              <p:nvPr/>
            </p:nvCxnSpPr>
            <p:spPr>
              <a:xfrm flipH="1">
                <a:off x="2284078" y="4864305"/>
                <a:ext cx="897147"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B63049B2-9572-4A78-835A-82CA2566FD59}"/>
                  </a:ext>
                </a:extLst>
              </p:cNvPr>
              <p:cNvSpPr txBox="1"/>
              <p:nvPr/>
            </p:nvSpPr>
            <p:spPr>
              <a:xfrm>
                <a:off x="3181224" y="4679639"/>
                <a:ext cx="5321383" cy="400109"/>
              </a:xfrm>
              <a:prstGeom prst="rect">
                <a:avLst/>
              </a:prstGeom>
              <a:noFill/>
            </p:spPr>
            <p:txBody>
              <a:bodyPr wrap="square" rtlCol="0">
                <a:spAutoFit/>
              </a:bodyPr>
              <a:lstStyle/>
              <a:p>
                <a:r>
                  <a:rPr lang="en-US" sz="1350" dirty="0"/>
                  <a:t>Cost of solar system after 30% Tax Credit</a:t>
                </a:r>
              </a:p>
            </p:txBody>
          </p:sp>
          <p:sp>
            <p:nvSpPr>
              <p:cNvPr id="25" name="Right Brace 24">
                <a:extLst>
                  <a:ext uri="{FF2B5EF4-FFF2-40B4-BE49-F238E27FC236}">
                    <a16:creationId xmlns:a16="http://schemas.microsoft.com/office/drawing/2014/main" id="{16D53C46-9753-4BC3-80ED-692626CC7370}"/>
                  </a:ext>
                </a:extLst>
              </p:cNvPr>
              <p:cNvSpPr/>
              <p:nvPr/>
            </p:nvSpPr>
            <p:spPr>
              <a:xfrm>
                <a:off x="1507281" y="4932366"/>
                <a:ext cx="207918" cy="629996"/>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grpSp>
      <p:sp>
        <p:nvSpPr>
          <p:cNvPr id="28" name="Subtitle 2">
            <a:extLst>
              <a:ext uri="{FF2B5EF4-FFF2-40B4-BE49-F238E27FC236}">
                <a16:creationId xmlns:a16="http://schemas.microsoft.com/office/drawing/2014/main" id="{EC7131DA-3EB5-477D-BD1B-E3C6D20BEDD6}"/>
              </a:ext>
            </a:extLst>
          </p:cNvPr>
          <p:cNvSpPr txBox="1">
            <a:spLocks/>
          </p:cNvSpPr>
          <p:nvPr/>
        </p:nvSpPr>
        <p:spPr>
          <a:xfrm>
            <a:off x="640511" y="264158"/>
            <a:ext cx="7862978" cy="58293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r>
              <a:rPr lang="en-US" sz="4500" dirty="0">
                <a:solidFill>
                  <a:schemeClr val="bg1"/>
                </a:solidFill>
                <a:latin typeface="Franklin Gothic Medium" panose="020B0603020102020204" pitchFamily="34" charset="0"/>
                <a:cs typeface="Calibri"/>
              </a:rPr>
              <a:t>Cumulative Savings with Solar</a:t>
            </a:r>
          </a:p>
        </p:txBody>
      </p:sp>
    </p:spTree>
    <p:extLst>
      <p:ext uri="{BB962C8B-B14F-4D97-AF65-F5344CB8AC3E}">
        <p14:creationId xmlns:p14="http://schemas.microsoft.com/office/powerpoint/2010/main" val="23771530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D11D2D2-2F0D-47A2-9FFC-70E9F4FEF6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2732F76C-074B-4112-8A07-31A55C80BA29}"/>
              </a:ext>
            </a:extLst>
          </p:cNvPr>
          <p:cNvSpPr/>
          <p:nvPr/>
        </p:nvSpPr>
        <p:spPr>
          <a:xfrm>
            <a:off x="330200" y="1379621"/>
            <a:ext cx="8483600" cy="522972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57647" y="1520979"/>
            <a:ext cx="8228707" cy="4581242"/>
          </a:xfrm>
        </p:spPr>
        <p:txBody>
          <a:bodyPr/>
          <a:lstStyle/>
          <a:p>
            <a:pPr marL="55563" lvl="1" indent="0">
              <a:buNone/>
            </a:pPr>
            <a:r>
              <a:rPr lang="en-US" dirty="0">
                <a:solidFill>
                  <a:schemeClr val="bg1"/>
                </a:solidFill>
                <a:latin typeface="Franklin Gothic Medium" panose="020B0603020102020204" pitchFamily="34" charset="0"/>
              </a:rPr>
              <a:t>Incentives:  Solar*Rewards (Xcel Energy)</a:t>
            </a:r>
          </a:p>
          <a:p>
            <a:pPr marL="55563" lvl="1" indent="0">
              <a:buNone/>
            </a:pPr>
            <a:endParaRPr lang="en-US" dirty="0">
              <a:solidFill>
                <a:schemeClr val="bg1"/>
              </a:solidFill>
              <a:latin typeface="Franklin Gothic Medium" panose="020B0603020102020204" pitchFamily="34" charset="0"/>
            </a:endParaRP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rPr>
              <a:t>$0.08 / kWh x annual production = yearly check</a:t>
            </a:r>
          </a:p>
          <a:p>
            <a:pPr marL="912352" lvl="2" indent="-457200">
              <a:buFont typeface="Arial" panose="020B0604020202020204" pitchFamily="34" charset="0"/>
              <a:buChar char="•"/>
            </a:pPr>
            <a:r>
              <a:rPr lang="en-US" sz="2000" dirty="0">
                <a:solidFill>
                  <a:schemeClr val="bg1"/>
                </a:solidFill>
                <a:latin typeface="Franklin Gothic Medium" panose="020B0603020102020204" pitchFamily="34" charset="0"/>
              </a:rPr>
              <a:t>e.g. 7 kW system </a:t>
            </a:r>
            <a:r>
              <a:rPr lang="en-US" sz="2000" dirty="0">
                <a:solidFill>
                  <a:schemeClr val="bg1"/>
                </a:solidFill>
                <a:latin typeface="Franklin Gothic Medium" panose="020B0603020102020204" pitchFamily="34" charset="0"/>
                <a:sym typeface="Wingdings" panose="05000000000000000000" pitchFamily="2" charset="2"/>
              </a:rPr>
              <a:t> ~$650 check</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10 years of payments</a:t>
            </a:r>
          </a:p>
          <a:p>
            <a:pPr marL="912352" lvl="2" indent="-457200">
              <a:buFont typeface="Arial" panose="020B0604020202020204" pitchFamily="34" charset="0"/>
              <a:buChar char="•"/>
            </a:pPr>
            <a:r>
              <a:rPr lang="en-US" sz="2000" dirty="0">
                <a:solidFill>
                  <a:schemeClr val="bg1"/>
                </a:solidFill>
                <a:latin typeface="Franklin Gothic Medium" panose="020B0603020102020204" pitchFamily="34" charset="0"/>
                <a:sym typeface="Wingdings" panose="05000000000000000000" pitchFamily="2" charset="2"/>
              </a:rPr>
              <a:t>10 years = ~$6,500 </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In addition to net metering arrangement</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Solar can be sized to 120% of annual usage</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Must conduct energy audit</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Xcel will own SRECs for 10 years</a:t>
            </a:r>
            <a:endParaRPr lang="en-US" sz="2400" dirty="0">
              <a:solidFill>
                <a:schemeClr val="bg1"/>
              </a:solidFill>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94765EE8-6548-480C-8CDB-A721233FACD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40438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D11D2D2-2F0D-47A2-9FFC-70E9F4FEF6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2732F76C-074B-4112-8A07-31A55C80BA29}"/>
              </a:ext>
            </a:extLst>
          </p:cNvPr>
          <p:cNvSpPr/>
          <p:nvPr/>
        </p:nvSpPr>
        <p:spPr>
          <a:xfrm>
            <a:off x="330200" y="1379621"/>
            <a:ext cx="8483600" cy="522972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57647" y="1520979"/>
            <a:ext cx="8228707" cy="4581242"/>
          </a:xfrm>
        </p:spPr>
        <p:txBody>
          <a:bodyPr/>
          <a:lstStyle/>
          <a:p>
            <a:pPr marL="0" indent="0">
              <a:buNone/>
            </a:pPr>
            <a:r>
              <a:rPr lang="en-US" sz="2800" dirty="0">
                <a:solidFill>
                  <a:schemeClr val="bg1"/>
                </a:solidFill>
                <a:latin typeface="Franklin Gothic Medium" panose="020B0603020102020204" pitchFamily="34" charset="0"/>
              </a:rPr>
              <a:t>Financing to own</a:t>
            </a:r>
          </a:p>
          <a:p>
            <a:r>
              <a:rPr lang="en-US" sz="2800" dirty="0">
                <a:solidFill>
                  <a:schemeClr val="bg1"/>
                </a:solidFill>
                <a:latin typeface="Franklin Gothic Medium" panose="020B0603020102020204" pitchFamily="34" charset="0"/>
              </a:rPr>
              <a:t>Installers offer financing</a:t>
            </a:r>
          </a:p>
          <a:p>
            <a:r>
              <a:rPr lang="en-US" sz="2800" dirty="0">
                <a:solidFill>
                  <a:schemeClr val="bg1"/>
                </a:solidFill>
                <a:latin typeface="Franklin Gothic Medium" panose="020B0603020102020204" pitchFamily="34" charset="0"/>
              </a:rPr>
              <a:t>Banks &amp; credit unions offer loans &amp; HELOCs</a:t>
            </a:r>
          </a:p>
          <a:p>
            <a:r>
              <a:rPr lang="en-US" sz="2800" dirty="0">
                <a:solidFill>
                  <a:schemeClr val="bg1"/>
                </a:solidFill>
                <a:latin typeface="Franklin Gothic Medium" panose="020B0603020102020204" pitchFamily="34" charset="0"/>
              </a:rPr>
              <a:t>Center for Energy &amp; Environment solar loan</a:t>
            </a:r>
          </a:p>
          <a:p>
            <a:r>
              <a:rPr lang="en-US" sz="2800" dirty="0">
                <a:solidFill>
                  <a:schemeClr val="bg1"/>
                </a:solidFill>
                <a:latin typeface="Franklin Gothic Medium" panose="020B0603020102020204" pitchFamily="34" charset="0"/>
              </a:rPr>
              <a:t>Fix Up Loans (MHFA)</a:t>
            </a:r>
            <a:endParaRPr lang="en-US" sz="2400" dirty="0">
              <a:solidFill>
                <a:schemeClr val="bg1"/>
              </a:solidFill>
              <a:latin typeface="Franklin Gothic Medium" panose="020B0603020102020204" pitchFamily="34" charset="0"/>
            </a:endParaRPr>
          </a:p>
          <a:p>
            <a:pPr marL="0" indent="0">
              <a:buNone/>
            </a:pPr>
            <a:endParaRPr lang="en-US" sz="1800" dirty="0">
              <a:solidFill>
                <a:schemeClr val="bg1"/>
              </a:solidFill>
              <a:latin typeface="Franklin Gothic Medium" panose="020B0603020102020204" pitchFamily="34" charset="0"/>
            </a:endParaRPr>
          </a:p>
          <a:p>
            <a:pPr marL="0" indent="0">
              <a:buNone/>
            </a:pPr>
            <a:r>
              <a:rPr lang="en-US" sz="2800" dirty="0">
                <a:solidFill>
                  <a:schemeClr val="bg1"/>
                </a:solidFill>
                <a:latin typeface="Franklin Gothic Medium" panose="020B0603020102020204" pitchFamily="34" charset="0"/>
              </a:rPr>
              <a:t>Third party ownership (rare in MN)</a:t>
            </a:r>
          </a:p>
          <a:p>
            <a:r>
              <a:rPr lang="en-US" sz="2800" dirty="0">
                <a:solidFill>
                  <a:schemeClr val="bg1"/>
                </a:solidFill>
                <a:latin typeface="Franklin Gothic Medium" panose="020B0603020102020204" pitchFamily="34" charset="0"/>
              </a:rPr>
              <a:t>Leases</a:t>
            </a:r>
          </a:p>
          <a:p>
            <a:r>
              <a:rPr lang="en-US" sz="2800" dirty="0">
                <a:solidFill>
                  <a:schemeClr val="bg1"/>
                </a:solidFill>
                <a:latin typeface="Franklin Gothic Medium" panose="020B0603020102020204" pitchFamily="34" charset="0"/>
              </a:rPr>
              <a:t>Power Purchase Agreements</a:t>
            </a:r>
          </a:p>
          <a:p>
            <a:pPr marL="55563" lvl="1" indent="0">
              <a:buNone/>
            </a:pPr>
            <a:endParaRPr lang="en-US" sz="1600" dirty="0">
              <a:solidFill>
                <a:schemeClr val="bg1"/>
              </a:solidFill>
              <a:latin typeface="Franklin Gothic Medium" panose="020B0603020102020204" pitchFamily="34" charset="0"/>
            </a:endParaRP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94765EE8-6548-480C-8CDB-A721233FACD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90432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330200" y="2979738"/>
            <a:ext cx="8483600" cy="898525"/>
          </a:xfrm>
          <a:prstGeom prst="rect">
            <a:avLst/>
          </a:prstGeom>
        </p:spPr>
        <p:txBody>
          <a:bodyPr>
            <a:noAutofit/>
          </a:bodyPr>
          <a:lstStyle/>
          <a:p>
            <a:pPr marL="0" indent="0" algn="ctr">
              <a:lnSpc>
                <a:spcPct val="80000"/>
              </a:lnSpc>
              <a:buNone/>
            </a:pPr>
            <a:r>
              <a:rPr lang="en-US" sz="6000" b="1" dirty="0">
                <a:solidFill>
                  <a:schemeClr val="bg1"/>
                </a:solidFill>
                <a:latin typeface="Franklin Gothic Medium" panose="020B0603020102020204" pitchFamily="34" charset="0"/>
                <a:cs typeface="Calibri"/>
              </a:rPr>
              <a:t>What’s next?</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458436515"/>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3795391" y="1279710"/>
            <a:ext cx="2354702" cy="1883762"/>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a:stretch/>
        </p:blipFill>
        <p:spPr bwMode="auto">
          <a:xfrm>
            <a:off x="5907675" y="1236079"/>
            <a:ext cx="3112319" cy="2971503"/>
          </a:xfrm>
          <a:prstGeom prst="rect">
            <a:avLst/>
          </a:prstGeom>
          <a:noFill/>
          <a:ln w="9525">
            <a:noFill/>
            <a:miter lim="800000"/>
            <a:headEnd/>
            <a:tailEnd/>
          </a:ln>
        </p:spPr>
      </p:pic>
      <p:pic>
        <p:nvPicPr>
          <p:cNvPr id="5" name="Content Placeholder 3" descr="Thin Film Instal.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0943" y="1213864"/>
            <a:ext cx="3518434" cy="3449765"/>
          </a:xfrm>
          <a:prstGeom prst="rect">
            <a:avLst/>
          </a:prstGeom>
        </p:spPr>
      </p:pic>
      <p:pic>
        <p:nvPicPr>
          <p:cNvPr id="6" name="Content Placeholder 3" descr="tom kelly's house.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74269" y="4269516"/>
            <a:ext cx="2945726" cy="2501399"/>
          </a:xfrm>
          <a:prstGeom prst="rect">
            <a:avLst/>
          </a:prstGeom>
        </p:spPr>
      </p:pic>
      <p:pic>
        <p:nvPicPr>
          <p:cNvPr id="1029" name="Picture 5"/>
          <p:cNvPicPr>
            <a:picLocks noChangeAspect="1" noChangeArrowheads="1"/>
          </p:cNvPicPr>
          <p:nvPr/>
        </p:nvPicPr>
        <p:blipFill>
          <a:blip r:embed="rId7" cstate="print"/>
          <a:srcRect/>
          <a:stretch>
            <a:fillRect/>
          </a:stretch>
        </p:blipFill>
        <p:spPr bwMode="auto">
          <a:xfrm>
            <a:off x="557528" y="5638186"/>
            <a:ext cx="1998469" cy="953518"/>
          </a:xfrm>
          <a:prstGeom prst="rect">
            <a:avLst/>
          </a:prstGeom>
          <a:noFill/>
          <a:ln w="9525">
            <a:no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rot="20528533">
            <a:off x="2513448" y="3716373"/>
            <a:ext cx="4391257" cy="1894514"/>
          </a:xfrm>
          <a:prstGeom prst="rect">
            <a:avLst/>
          </a:prstGeom>
          <a:noFill/>
          <a:ln w="9525">
            <a:noFill/>
            <a:miter lim="800000"/>
            <a:headEnd/>
            <a:tailEnd/>
          </a:ln>
        </p:spPr>
      </p:pic>
      <p:sp>
        <p:nvSpPr>
          <p:cNvPr id="2" name="Title 1"/>
          <p:cNvSpPr>
            <a:spLocks noGrp="1"/>
          </p:cNvSpPr>
          <p:nvPr>
            <p:ph type="ctrTitle" idx="4294967295"/>
          </p:nvPr>
        </p:nvSpPr>
        <p:spPr>
          <a:xfrm rot="19140000">
            <a:off x="0" y="3479800"/>
            <a:ext cx="3557588" cy="892175"/>
          </a:xfrm>
          <a:prstGeom prst="rect">
            <a:avLst/>
          </a:prstGeom>
          <a:solidFill>
            <a:srgbClr val="FF9300"/>
          </a:solidFill>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pPr algn="ctr"/>
            <a:r>
              <a:rPr lang="en-US" sz="2600" dirty="0">
                <a:latin typeface="Franklin Gothic Medium" panose="020B0603020102020204" pitchFamily="34" charset="0"/>
              </a:rPr>
              <a:t>It was harder than</a:t>
            </a:r>
            <a:br>
              <a:rPr lang="en-US" sz="2600" dirty="0">
                <a:latin typeface="Franklin Gothic Medium" panose="020B0603020102020204" pitchFamily="34" charset="0"/>
              </a:rPr>
            </a:br>
            <a:r>
              <a:rPr lang="en-US" sz="2600" dirty="0">
                <a:latin typeface="Franklin Gothic Medium" panose="020B0603020102020204" pitchFamily="34" charset="0"/>
              </a:rPr>
              <a:t> we thought!</a:t>
            </a:r>
          </a:p>
        </p:txBody>
      </p:sp>
      <p:pic>
        <p:nvPicPr>
          <p:cNvPr id="1028" name="Picture 4"/>
          <p:cNvPicPr>
            <a:picLocks noChangeAspect="1" noChangeArrowheads="1"/>
          </p:cNvPicPr>
          <p:nvPr/>
        </p:nvPicPr>
        <p:blipFill>
          <a:blip r:embed="rId9" cstate="print"/>
          <a:srcRect/>
          <a:stretch>
            <a:fillRect/>
          </a:stretch>
        </p:blipFill>
        <p:spPr bwMode="auto">
          <a:xfrm>
            <a:off x="4025426" y="5187658"/>
            <a:ext cx="2048843" cy="1670342"/>
          </a:xfrm>
          <a:prstGeom prst="rect">
            <a:avLst/>
          </a:prstGeom>
          <a:noFill/>
          <a:ln w="9525">
            <a:noFill/>
            <a:miter lim="800000"/>
            <a:headEnd/>
            <a:tailEnd/>
          </a:ln>
        </p:spPr>
      </p:pic>
      <p:sp>
        <p:nvSpPr>
          <p:cNvPr id="11" name="Subtitle 2">
            <a:extLst>
              <a:ext uri="{FF2B5EF4-FFF2-40B4-BE49-F238E27FC236}">
                <a16:creationId xmlns:a16="http://schemas.microsoft.com/office/drawing/2014/main" id="{4C7A4E62-ED21-4207-9415-EA5BC346EF36}"/>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How we got started</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945232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1A5F18D-5A0D-45E2-9E86-44D74981A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FFFD93B5-0313-4943-8C32-D653E1DC5321}"/>
              </a:ext>
            </a:extLst>
          </p:cNvPr>
          <p:cNvSpPr/>
          <p:nvPr/>
        </p:nvSpPr>
        <p:spPr>
          <a:xfrm>
            <a:off x="330200" y="1736016"/>
            <a:ext cx="8483600" cy="4465691"/>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399588" y="1895353"/>
            <a:ext cx="8356154" cy="4134580"/>
          </a:xfrm>
        </p:spPr>
        <p:txBody>
          <a:bodyPr/>
          <a:lstStyle/>
          <a:p>
            <a:r>
              <a:rPr lang="en-US" dirty="0">
                <a:solidFill>
                  <a:schemeClr val="bg1"/>
                </a:solidFill>
                <a:latin typeface="Franklin Gothic Medium" panose="020B0603020102020204" pitchFamily="34" charset="0"/>
              </a:rPr>
              <a:t>Visit our website: www.solarunitedneighbors.org/Minnesota</a:t>
            </a:r>
          </a:p>
          <a:p>
            <a:r>
              <a:rPr lang="en-US" dirty="0">
                <a:solidFill>
                  <a:schemeClr val="bg1"/>
                </a:solidFill>
                <a:latin typeface="Franklin Gothic Medium" panose="020B0603020102020204" pitchFamily="34" charset="0"/>
              </a:rPr>
              <a:t>Join the Minneapolis Solar Co-op:</a:t>
            </a:r>
          </a:p>
          <a:p>
            <a:pPr marL="0" indent="0">
              <a:buNone/>
            </a:pPr>
            <a:r>
              <a:rPr lang="en-US" dirty="0">
                <a:solidFill>
                  <a:schemeClr val="bg1"/>
                </a:solidFill>
                <a:latin typeface="Franklin Gothic Medium" panose="020B0603020102020204" pitchFamily="34" charset="0"/>
              </a:rPr>
              <a:t>	www.solarunitedneighbors.org/minneapolis</a:t>
            </a:r>
          </a:p>
          <a:p>
            <a:r>
              <a:rPr lang="en-US" dirty="0">
                <a:solidFill>
                  <a:schemeClr val="bg1"/>
                </a:solidFill>
                <a:latin typeface="Franklin Gothic Medium" panose="020B0603020102020204" pitchFamily="34" charset="0"/>
              </a:rPr>
              <a:t>Join the listserv</a:t>
            </a:r>
          </a:p>
          <a:p>
            <a:r>
              <a:rPr lang="en-US" dirty="0">
                <a:solidFill>
                  <a:schemeClr val="bg1"/>
                </a:solidFill>
                <a:latin typeface="Franklin Gothic Medium" panose="020B0603020102020204" pitchFamily="34" charset="0"/>
              </a:rPr>
              <a:t>Spread the word!</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0E2EBA03-EEC7-4E1E-99F4-111563BF90CB}"/>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What’s next?</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5795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67124385-2543-4775-BAD9-BF3DF5016A08}"/>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Useful resource</a:t>
            </a:r>
            <a:endParaRPr lang="en-US" sz="4800" dirty="0">
              <a:solidFill>
                <a:schemeClr val="bg1"/>
              </a:solidFill>
              <a:latin typeface="Franklin Gothic Medium" panose="020B0603020102020204" pitchFamily="34" charset="0"/>
              <a:cs typeface="Calibri"/>
            </a:endParaRPr>
          </a:p>
        </p:txBody>
      </p:sp>
      <p:pic>
        <p:nvPicPr>
          <p:cNvPr id="4" name="Picture 3">
            <a:extLst>
              <a:ext uri="{FF2B5EF4-FFF2-40B4-BE49-F238E27FC236}">
                <a16:creationId xmlns:a16="http://schemas.microsoft.com/office/drawing/2014/main" id="{3A4E6969-D3F6-457C-8D3D-55928855FDC4}"/>
              </a:ext>
            </a:extLst>
          </p:cNvPr>
          <p:cNvPicPr>
            <a:picLocks noChangeAspect="1"/>
          </p:cNvPicPr>
          <p:nvPr/>
        </p:nvPicPr>
        <p:blipFill>
          <a:blip r:embed="rId2"/>
          <a:stretch>
            <a:fillRect/>
          </a:stretch>
        </p:blipFill>
        <p:spPr>
          <a:xfrm>
            <a:off x="0" y="1316354"/>
            <a:ext cx="9144000" cy="4855845"/>
          </a:xfrm>
          <a:prstGeom prst="rect">
            <a:avLst/>
          </a:prstGeom>
        </p:spPr>
      </p:pic>
    </p:spTree>
    <p:extLst>
      <p:ext uri="{BB962C8B-B14F-4D97-AF65-F5344CB8AC3E}">
        <p14:creationId xmlns:p14="http://schemas.microsoft.com/office/powerpoint/2010/main" val="772200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5254880.jpeg"/>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4294967295"/>
          </p:nvPr>
        </p:nvSpPr>
        <p:spPr>
          <a:xfrm>
            <a:off x="388471" y="2914184"/>
            <a:ext cx="8483600" cy="955581"/>
          </a:xfrm>
          <a:prstGeom prst="rect">
            <a:avLst/>
          </a:prstGeom>
        </p:spPr>
        <p:txBody>
          <a:bodyPr>
            <a:noAutofit/>
          </a:bodyPr>
          <a:lstStyle/>
          <a:p>
            <a:pPr marL="0" indent="0" algn="ctr">
              <a:buNone/>
            </a:pPr>
            <a:r>
              <a:rPr lang="en-US" sz="6000" b="1" dirty="0">
                <a:solidFill>
                  <a:schemeClr val="bg1"/>
                </a:solidFill>
                <a:latin typeface="Franklin Gothic Medium" panose="020B0603020102020204" pitchFamily="34" charset="0"/>
                <a:cs typeface="Calibri"/>
              </a:rPr>
              <a:t>Thank you!</a:t>
            </a:r>
          </a:p>
          <a:p>
            <a:pPr marL="0" indent="0" algn="ctr">
              <a:buNone/>
            </a:pPr>
            <a:endParaRPr lang="en-US" sz="4000" b="1" dirty="0">
              <a:solidFill>
                <a:schemeClr val="bg1"/>
              </a:solidFill>
              <a:latin typeface="Calibri"/>
              <a:cs typeface="Calibri"/>
            </a:endParaRPr>
          </a:p>
          <a:p>
            <a:pPr marL="0" indent="0" algn="r">
              <a:buNone/>
            </a:pPr>
            <a:r>
              <a:rPr lang="en-US" sz="3000" dirty="0">
                <a:solidFill>
                  <a:schemeClr val="bg1"/>
                </a:solidFill>
                <a:latin typeface="Franklin Gothic Medium" panose="020B0603020102020204" pitchFamily="34" charset="0"/>
                <a:cs typeface="Calibri"/>
              </a:rPr>
              <a:t>Virginia Rutter</a:t>
            </a:r>
          </a:p>
          <a:p>
            <a:pPr marL="0" indent="0" algn="r">
              <a:buNone/>
            </a:pPr>
            <a:r>
              <a:rPr lang="en-US" sz="3000" dirty="0">
                <a:solidFill>
                  <a:schemeClr val="bg1"/>
                </a:solidFill>
                <a:latin typeface="Franklin Gothic Medium" panose="020B0603020102020204" pitchFamily="34" charset="0"/>
                <a:cs typeface="Calibri"/>
              </a:rPr>
              <a:t>Solar United Neighbors of Minnesota</a:t>
            </a:r>
          </a:p>
          <a:p>
            <a:pPr marL="0" indent="0" algn="r">
              <a:buNone/>
            </a:pPr>
            <a:r>
              <a:rPr lang="en-US" sz="3000" dirty="0">
                <a:solidFill>
                  <a:schemeClr val="bg1"/>
                </a:solidFill>
                <a:latin typeface="Franklin Gothic Medium" panose="020B0603020102020204" pitchFamily="34" charset="0"/>
                <a:cs typeface="Calibri"/>
              </a:rPr>
              <a:t>mnteam@solarunitedneighbors.org</a:t>
            </a:r>
          </a:p>
        </p:txBody>
      </p:sp>
    </p:spTree>
    <p:extLst>
      <p:ext uri="{BB962C8B-B14F-4D97-AF65-F5344CB8AC3E}">
        <p14:creationId xmlns:p14="http://schemas.microsoft.com/office/powerpoint/2010/main" val="31061068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D11D2D2-2F0D-47A2-9FFC-70E9F4FEF6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2732F76C-074B-4112-8A07-31A55C80BA29}"/>
              </a:ext>
            </a:extLst>
          </p:cNvPr>
          <p:cNvSpPr/>
          <p:nvPr/>
        </p:nvSpPr>
        <p:spPr>
          <a:xfrm>
            <a:off x="330200" y="1379621"/>
            <a:ext cx="8483600" cy="522972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57647" y="1520979"/>
            <a:ext cx="8228707" cy="4581242"/>
          </a:xfrm>
        </p:spPr>
        <p:txBody>
          <a:bodyPr/>
          <a:lstStyle/>
          <a:p>
            <a:pPr marL="55563" lvl="1" indent="0">
              <a:buNone/>
            </a:pPr>
            <a:r>
              <a:rPr lang="en-US" dirty="0">
                <a:solidFill>
                  <a:schemeClr val="bg1"/>
                </a:solidFill>
                <a:latin typeface="Franklin Gothic Medium" panose="020B0603020102020204" pitchFamily="34" charset="0"/>
              </a:rPr>
              <a:t>Incentives: Solar Rebate (Rochester Public Utilities)</a:t>
            </a:r>
          </a:p>
          <a:p>
            <a:pPr marL="55563" lvl="1" indent="0">
              <a:buNone/>
            </a:pPr>
            <a:endParaRPr lang="en-US" dirty="0">
              <a:solidFill>
                <a:schemeClr val="bg1"/>
              </a:solidFill>
              <a:latin typeface="Franklin Gothic Medium" panose="020B0603020102020204" pitchFamily="34" charset="0"/>
            </a:endParaRP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rPr>
              <a:t>$0.50 / watt, up to $5,000 total</a:t>
            </a:r>
          </a:p>
          <a:p>
            <a:pPr marL="912352" lvl="2" indent="-457200">
              <a:buFont typeface="Arial" panose="020B0604020202020204" pitchFamily="34" charset="0"/>
              <a:buChar char="•"/>
            </a:pPr>
            <a:r>
              <a:rPr lang="en-US" sz="2000" dirty="0">
                <a:solidFill>
                  <a:schemeClr val="bg1"/>
                </a:solidFill>
                <a:latin typeface="Franklin Gothic Medium" panose="020B0603020102020204" pitchFamily="34" charset="0"/>
              </a:rPr>
              <a:t>e.g. 7 kW system </a:t>
            </a:r>
            <a:r>
              <a:rPr lang="en-US" sz="2000" dirty="0">
                <a:solidFill>
                  <a:schemeClr val="bg1"/>
                </a:solidFill>
                <a:latin typeface="Franklin Gothic Medium" panose="020B0603020102020204" pitchFamily="34" charset="0"/>
                <a:sym typeface="Wingdings" panose="05000000000000000000" pitchFamily="2" charset="2"/>
              </a:rPr>
              <a:t> $3,500 rebate</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rPr>
              <a:t>Paid out as check</a:t>
            </a:r>
            <a:endParaRPr lang="en-US" sz="2400" dirty="0">
              <a:solidFill>
                <a:schemeClr val="bg1"/>
              </a:solidFill>
              <a:latin typeface="Franklin Gothic Medium" panose="020B0603020102020204" pitchFamily="34" charset="0"/>
              <a:sym typeface="Wingdings" panose="05000000000000000000" pitchFamily="2" charset="2"/>
            </a:endParaRP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In addition to net metering arrangement</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Must conduct energy audit &amp; share with utility</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Must conduct shading analysis</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Utility keeps the SRECs for life of PV system</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94765EE8-6548-480C-8CDB-A721233FACD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482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D11D2D2-2F0D-47A2-9FFC-70E9F4FEF6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9" name="Rectangle 8">
            <a:extLst>
              <a:ext uri="{FF2B5EF4-FFF2-40B4-BE49-F238E27FC236}">
                <a16:creationId xmlns:a16="http://schemas.microsoft.com/office/drawing/2014/main" id="{2732F76C-074B-4112-8A07-31A55C80BA29}"/>
              </a:ext>
            </a:extLst>
          </p:cNvPr>
          <p:cNvSpPr/>
          <p:nvPr/>
        </p:nvSpPr>
        <p:spPr>
          <a:xfrm>
            <a:off x="330200" y="1379621"/>
            <a:ext cx="8483600" cy="5229726"/>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ontent Placeholder 4"/>
          <p:cNvSpPr>
            <a:spLocks noGrp="1"/>
          </p:cNvSpPr>
          <p:nvPr>
            <p:ph idx="1"/>
          </p:nvPr>
        </p:nvSpPr>
        <p:spPr>
          <a:xfrm>
            <a:off x="457647" y="1520979"/>
            <a:ext cx="8228707" cy="4581242"/>
          </a:xfrm>
        </p:spPr>
        <p:txBody>
          <a:bodyPr/>
          <a:lstStyle/>
          <a:p>
            <a:pPr marL="55563" lvl="1" indent="0">
              <a:buNone/>
            </a:pPr>
            <a:r>
              <a:rPr lang="en-US" dirty="0">
                <a:solidFill>
                  <a:schemeClr val="bg1"/>
                </a:solidFill>
                <a:latin typeface="Franklin Gothic Medium" panose="020B0603020102020204" pitchFamily="34" charset="0"/>
              </a:rPr>
              <a:t>Incentives: Solar Rebate (Dakota Electric)</a:t>
            </a:r>
          </a:p>
          <a:p>
            <a:pPr marL="55563" lvl="1" indent="0">
              <a:buNone/>
            </a:pPr>
            <a:endParaRPr lang="en-US" dirty="0">
              <a:solidFill>
                <a:schemeClr val="bg1"/>
              </a:solidFill>
              <a:latin typeface="Franklin Gothic Medium" panose="020B0603020102020204" pitchFamily="34" charset="0"/>
            </a:endParaRP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rPr>
              <a:t>$0.50 / watt, up to $4,000 total</a:t>
            </a:r>
          </a:p>
          <a:p>
            <a:pPr marL="912352" lvl="2" indent="-457200">
              <a:buFont typeface="Arial" panose="020B0604020202020204" pitchFamily="34" charset="0"/>
              <a:buChar char="•"/>
            </a:pPr>
            <a:r>
              <a:rPr lang="en-US" sz="2000" dirty="0">
                <a:solidFill>
                  <a:schemeClr val="bg1"/>
                </a:solidFill>
                <a:latin typeface="Franklin Gothic Medium" panose="020B0603020102020204" pitchFamily="34" charset="0"/>
              </a:rPr>
              <a:t>e.g. 7 kW system </a:t>
            </a:r>
            <a:r>
              <a:rPr lang="en-US" sz="2000" dirty="0">
                <a:solidFill>
                  <a:schemeClr val="bg1"/>
                </a:solidFill>
                <a:latin typeface="Franklin Gothic Medium" panose="020B0603020102020204" pitchFamily="34" charset="0"/>
                <a:sym typeface="Wingdings" panose="05000000000000000000" pitchFamily="2" charset="2"/>
              </a:rPr>
              <a:t> $3,500 rebate</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rPr>
              <a:t>Paid out in monthly bill credits</a:t>
            </a:r>
          </a:p>
          <a:p>
            <a:pPr marL="912352" lvl="2" indent="-457200">
              <a:buFont typeface="Arial" panose="020B0604020202020204" pitchFamily="34" charset="0"/>
              <a:buChar char="•"/>
            </a:pPr>
            <a:r>
              <a:rPr lang="en-US" sz="2000" dirty="0">
                <a:solidFill>
                  <a:schemeClr val="bg1"/>
                </a:solidFill>
                <a:latin typeface="Franklin Gothic Medium" panose="020B0603020102020204" pitchFamily="34" charset="0"/>
              </a:rPr>
              <a:t>$0.08 / kWh x monthly production = bill credit</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Up to 10 years of payments</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In addition to net metering arrangement</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Solar can be sized to 120% of annual usage</a:t>
            </a:r>
          </a:p>
          <a:p>
            <a:pPr marL="512763" lvl="1" indent="-457200">
              <a:buFont typeface="Arial" panose="020B0604020202020204" pitchFamily="34" charset="0"/>
              <a:buChar char="•"/>
            </a:pPr>
            <a:r>
              <a:rPr lang="en-US" sz="2400" dirty="0">
                <a:solidFill>
                  <a:schemeClr val="bg1"/>
                </a:solidFill>
                <a:latin typeface="Franklin Gothic Medium" panose="020B0603020102020204" pitchFamily="34" charset="0"/>
                <a:sym typeface="Wingdings" panose="05000000000000000000" pitchFamily="2" charset="2"/>
              </a:rPr>
              <a:t>Customer keeps the SRECs</a:t>
            </a:r>
          </a:p>
        </p:txBody>
      </p:sp>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8" name="Subtitle 2">
            <a:extLst>
              <a:ext uri="{FF2B5EF4-FFF2-40B4-BE49-F238E27FC236}">
                <a16:creationId xmlns:a16="http://schemas.microsoft.com/office/drawing/2014/main" id="{94765EE8-6548-480C-8CDB-A721233FACDE}"/>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3: Solar economics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63432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CF60F99-AB7A-47AA-9F0D-7E010329B452}"/>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How we help you go solar</a:t>
            </a:r>
            <a:endParaRPr lang="en-US" sz="4800" dirty="0">
              <a:solidFill>
                <a:schemeClr val="bg1"/>
              </a:solidFill>
              <a:latin typeface="Franklin Gothic Medium" panose="020B0603020102020204" pitchFamily="34" charset="0"/>
              <a:cs typeface="Calibri"/>
            </a:endParaRPr>
          </a:p>
        </p:txBody>
      </p:sp>
      <p:pic>
        <p:nvPicPr>
          <p:cNvPr id="5" name="Picture 4">
            <a:extLst>
              <a:ext uri="{FF2B5EF4-FFF2-40B4-BE49-F238E27FC236}">
                <a16:creationId xmlns:a16="http://schemas.microsoft.com/office/drawing/2014/main" id="{0B29F80C-46D3-174D-9866-EAA7CB1173D9}"/>
              </a:ext>
            </a:extLst>
          </p:cNvPr>
          <p:cNvPicPr>
            <a:picLocks noChangeAspect="1"/>
          </p:cNvPicPr>
          <p:nvPr/>
        </p:nvPicPr>
        <p:blipFill>
          <a:blip r:embed="rId2"/>
          <a:stretch>
            <a:fillRect/>
          </a:stretch>
        </p:blipFill>
        <p:spPr>
          <a:xfrm>
            <a:off x="540406" y="1354994"/>
            <a:ext cx="8063187" cy="5156878"/>
          </a:xfrm>
          <a:prstGeom prst="rect">
            <a:avLst/>
          </a:prstGeom>
        </p:spPr>
      </p:pic>
    </p:spTree>
    <p:extLst>
      <p:ext uri="{BB962C8B-B14F-4D97-AF65-F5344CB8AC3E}">
        <p14:creationId xmlns:p14="http://schemas.microsoft.com/office/powerpoint/2010/main" val="1683879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601EAF13-DB04-4695-BC1D-E6854678DA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2"/>
            <a:ext cx="9144001" cy="5722659"/>
          </a:xfrm>
          <a:prstGeom prst="rect">
            <a:avLst/>
          </a:prstGeom>
          <a:ln>
            <a:noFill/>
          </a:ln>
          <a:effectLst/>
        </p:spPr>
      </p:pic>
      <p:sp>
        <p:nvSpPr>
          <p:cNvPr id="10" name="Rectangle 9">
            <a:extLst>
              <a:ext uri="{FF2B5EF4-FFF2-40B4-BE49-F238E27FC236}">
                <a16:creationId xmlns:a16="http://schemas.microsoft.com/office/drawing/2014/main" id="{F40835D5-CE3F-47CA-99A2-073AC505B509}"/>
              </a:ext>
            </a:extLst>
          </p:cNvPr>
          <p:cNvSpPr/>
          <p:nvPr/>
        </p:nvSpPr>
        <p:spPr>
          <a:xfrm>
            <a:off x="330200" y="1405720"/>
            <a:ext cx="8483600" cy="4671675"/>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2B8433E9-AEB2-44C9-B532-284B062509CA}"/>
              </a:ext>
            </a:extLst>
          </p:cNvPr>
          <p:cNvSpPr>
            <a:spLocks noGrp="1"/>
          </p:cNvSpPr>
          <p:nvPr>
            <p:ph type="body" idx="1"/>
          </p:nvPr>
        </p:nvSpPr>
        <p:spPr>
          <a:xfrm>
            <a:off x="347472" y="1444739"/>
            <a:ext cx="5068590" cy="639762"/>
          </a:xfrm>
        </p:spPr>
        <p:txBody>
          <a:bodyPr/>
          <a:lstStyle/>
          <a:p>
            <a:r>
              <a:rPr lang="en-US" sz="2800" dirty="0">
                <a:solidFill>
                  <a:schemeClr val="bg1"/>
                </a:solidFill>
                <a:latin typeface="Franklin Gothic Medium" panose="020B0603020102020204" pitchFamily="34" charset="0"/>
              </a:rPr>
              <a:t>Solar co-op/bulk purchase</a:t>
            </a:r>
          </a:p>
        </p:txBody>
      </p:sp>
      <p:sp>
        <p:nvSpPr>
          <p:cNvPr id="3" name="Content Placeholder 2">
            <a:extLst>
              <a:ext uri="{FF2B5EF4-FFF2-40B4-BE49-F238E27FC236}">
                <a16:creationId xmlns:a16="http://schemas.microsoft.com/office/drawing/2014/main" id="{ECC6E979-D922-4B6D-BA86-0483C9399ED4}"/>
              </a:ext>
            </a:extLst>
          </p:cNvPr>
          <p:cNvSpPr>
            <a:spLocks noGrp="1"/>
          </p:cNvSpPr>
          <p:nvPr>
            <p:ph sz="half" idx="2"/>
          </p:nvPr>
        </p:nvSpPr>
        <p:spPr>
          <a:xfrm>
            <a:off x="347472" y="2126107"/>
            <a:ext cx="4040188" cy="3951288"/>
          </a:xfrm>
        </p:spPr>
        <p:txBody>
          <a:bodyPr/>
          <a:lstStyle/>
          <a:p>
            <a:r>
              <a:rPr lang="en-US" dirty="0">
                <a:solidFill>
                  <a:schemeClr val="bg1"/>
                </a:solidFill>
                <a:latin typeface="Franklin Gothic Medium" panose="020B0603020102020204" pitchFamily="34" charset="0"/>
              </a:rPr>
              <a:t>50 – 100 neighbors</a:t>
            </a:r>
          </a:p>
          <a:p>
            <a:r>
              <a:rPr lang="en-US" dirty="0">
                <a:solidFill>
                  <a:schemeClr val="bg1"/>
                </a:solidFill>
                <a:latin typeface="Franklin Gothic Medium" panose="020B0603020102020204" pitchFamily="34" charset="0"/>
              </a:rPr>
              <a:t>Group decision process</a:t>
            </a:r>
          </a:p>
          <a:p>
            <a:r>
              <a:rPr lang="en-US" dirty="0">
                <a:solidFill>
                  <a:schemeClr val="bg1"/>
                </a:solidFill>
                <a:latin typeface="Franklin Gothic Medium" panose="020B0603020102020204" pitchFamily="34" charset="0"/>
              </a:rPr>
              <a:t>6-8 month process</a:t>
            </a:r>
          </a:p>
          <a:p>
            <a:r>
              <a:rPr lang="en-US" dirty="0">
                <a:solidFill>
                  <a:schemeClr val="bg1"/>
                </a:solidFill>
                <a:latin typeface="Franklin Gothic Medium" panose="020B0603020102020204" pitchFamily="34" charset="0"/>
              </a:rPr>
              <a:t>Bulk negotiation for best pricing</a:t>
            </a:r>
          </a:p>
          <a:p>
            <a:r>
              <a:rPr lang="en-US" dirty="0">
                <a:solidFill>
                  <a:schemeClr val="bg1"/>
                </a:solidFill>
                <a:latin typeface="Franklin Gothic Medium" panose="020B0603020102020204" pitchFamily="34" charset="0"/>
              </a:rPr>
              <a:t>Sign individual contract</a:t>
            </a:r>
          </a:p>
          <a:p>
            <a:r>
              <a:rPr lang="en-US" dirty="0">
                <a:solidFill>
                  <a:schemeClr val="bg1"/>
                </a:solidFill>
                <a:latin typeface="Franklin Gothic Medium" panose="020B0603020102020204" pitchFamily="34" charset="0"/>
              </a:rPr>
              <a:t>Free process</a:t>
            </a:r>
          </a:p>
        </p:txBody>
      </p:sp>
      <p:sp>
        <p:nvSpPr>
          <p:cNvPr id="5" name="Text Placeholder 4">
            <a:extLst>
              <a:ext uri="{FF2B5EF4-FFF2-40B4-BE49-F238E27FC236}">
                <a16:creationId xmlns:a16="http://schemas.microsoft.com/office/drawing/2014/main" id="{251DB86D-393F-440F-BC3E-6D4B38239903}"/>
              </a:ext>
            </a:extLst>
          </p:cNvPr>
          <p:cNvSpPr>
            <a:spLocks noGrp="1"/>
          </p:cNvSpPr>
          <p:nvPr>
            <p:ph type="body" sz="quarter" idx="3"/>
          </p:nvPr>
        </p:nvSpPr>
        <p:spPr>
          <a:xfrm>
            <a:off x="5168763" y="1454786"/>
            <a:ext cx="2959734" cy="639762"/>
          </a:xfrm>
        </p:spPr>
        <p:txBody>
          <a:bodyPr/>
          <a:lstStyle/>
          <a:p>
            <a:r>
              <a:rPr lang="en-US" sz="2800" dirty="0">
                <a:solidFill>
                  <a:schemeClr val="bg1"/>
                </a:solidFill>
                <a:latin typeface="Franklin Gothic Medium" panose="020B0603020102020204" pitchFamily="34" charset="0"/>
              </a:rPr>
              <a:t>Individual Support</a:t>
            </a:r>
          </a:p>
        </p:txBody>
      </p:sp>
      <p:sp>
        <p:nvSpPr>
          <p:cNvPr id="7" name="Content Placeholder 6">
            <a:extLst>
              <a:ext uri="{FF2B5EF4-FFF2-40B4-BE49-F238E27FC236}">
                <a16:creationId xmlns:a16="http://schemas.microsoft.com/office/drawing/2014/main" id="{B03E34BD-A460-47DF-A193-76A18B216590}"/>
              </a:ext>
            </a:extLst>
          </p:cNvPr>
          <p:cNvSpPr>
            <a:spLocks noGrp="1"/>
          </p:cNvSpPr>
          <p:nvPr>
            <p:ph sz="quarter" idx="4"/>
          </p:nvPr>
        </p:nvSpPr>
        <p:spPr>
          <a:xfrm>
            <a:off x="4717861" y="2094548"/>
            <a:ext cx="3921136" cy="3052445"/>
          </a:xfrm>
        </p:spPr>
        <p:txBody>
          <a:bodyPr/>
          <a:lstStyle/>
          <a:p>
            <a:r>
              <a:rPr lang="en-US" dirty="0">
                <a:solidFill>
                  <a:schemeClr val="bg1"/>
                </a:solidFill>
                <a:latin typeface="Franklin Gothic Medium" panose="020B0603020102020204" pitchFamily="34" charset="0"/>
              </a:rPr>
              <a:t>Help reviewing up to 3 proposals</a:t>
            </a:r>
          </a:p>
          <a:p>
            <a:r>
              <a:rPr lang="en-US" dirty="0">
                <a:solidFill>
                  <a:schemeClr val="bg1"/>
                </a:solidFill>
                <a:latin typeface="Franklin Gothic Medium" panose="020B0603020102020204" pitchFamily="34" charset="0"/>
              </a:rPr>
              <a:t>Negotiate your own deal</a:t>
            </a:r>
          </a:p>
          <a:p>
            <a:r>
              <a:rPr lang="en-US" dirty="0">
                <a:solidFill>
                  <a:schemeClr val="bg1"/>
                </a:solidFill>
                <a:latin typeface="Franklin Gothic Medium" panose="020B0603020102020204" pitchFamily="34" charset="0"/>
              </a:rPr>
              <a:t>Can be faster timeline</a:t>
            </a:r>
          </a:p>
          <a:p>
            <a:r>
              <a:rPr lang="en-US" dirty="0">
                <a:solidFill>
                  <a:schemeClr val="bg1"/>
                </a:solidFill>
                <a:latin typeface="Franklin Gothic Medium" panose="020B0603020102020204" pitchFamily="34" charset="0"/>
              </a:rPr>
              <a:t>Ongoing advice &amp; </a:t>
            </a:r>
            <a:br>
              <a:rPr lang="en-US" dirty="0">
                <a:solidFill>
                  <a:schemeClr val="bg1"/>
                </a:solidFill>
                <a:latin typeface="Franklin Gothic Medium" panose="020B0603020102020204" pitchFamily="34" charset="0"/>
              </a:rPr>
            </a:br>
            <a:r>
              <a:rPr lang="en-US" dirty="0">
                <a:solidFill>
                  <a:schemeClr val="bg1"/>
                </a:solidFill>
                <a:latin typeface="Franklin Gothic Medium" panose="020B0603020102020204" pitchFamily="34" charset="0"/>
              </a:rPr>
              <a:t>assistance (post install)</a:t>
            </a:r>
          </a:p>
          <a:p>
            <a:r>
              <a:rPr lang="en-US" dirty="0">
                <a:solidFill>
                  <a:schemeClr val="bg1"/>
                </a:solidFill>
                <a:latin typeface="Franklin Gothic Medium" panose="020B0603020102020204" pitchFamily="34" charset="0"/>
              </a:rPr>
              <a:t>$85 annual membership</a:t>
            </a:r>
          </a:p>
        </p:txBody>
      </p:sp>
      <p:sp>
        <p:nvSpPr>
          <p:cNvPr id="8" name="Text Placeholder 7">
            <a:extLst>
              <a:ext uri="{FF2B5EF4-FFF2-40B4-BE49-F238E27FC236}">
                <a16:creationId xmlns:a16="http://schemas.microsoft.com/office/drawing/2014/main" id="{ADA9ABB5-22FA-4DF1-B1F9-2915AA443B7F}"/>
              </a:ext>
            </a:extLst>
          </p:cNvPr>
          <p:cNvSpPr>
            <a:spLocks noGrp="1"/>
          </p:cNvSpPr>
          <p:nvPr>
            <p:ph type="body" sz="quarter" idx="13"/>
          </p:nvPr>
        </p:nvSpPr>
        <p:spPr>
          <a:xfrm>
            <a:off x="0" y="259080"/>
            <a:ext cx="9144000" cy="861060"/>
          </a:xfrm>
        </p:spPr>
        <p:txBody>
          <a:bodyPr/>
          <a:lstStyle/>
          <a:p>
            <a:pPr algn="ctr"/>
            <a:r>
              <a:rPr lang="en-US" sz="4800" dirty="0">
                <a:latin typeface="Franklin Gothic Medium" panose="020B0603020102020204" pitchFamily="34" charset="0"/>
              </a:rPr>
              <a:t>How we help you go solar </a:t>
            </a:r>
          </a:p>
        </p:txBody>
      </p:sp>
    </p:spTree>
    <p:extLst>
      <p:ext uri="{BB962C8B-B14F-4D97-AF65-F5344CB8AC3E}">
        <p14:creationId xmlns:p14="http://schemas.microsoft.com/office/powerpoint/2010/main" val="304577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81458" y="2575560"/>
            <a:ext cx="5266251" cy="2626360"/>
          </a:xfrm>
          <a:prstGeom prst="rect">
            <a:avLst/>
          </a:prstGeom>
          <a:noFill/>
        </p:spPr>
        <p:txBody>
          <a:bodyPr wrap="square" rtlCol="0">
            <a:spAutoFit/>
          </a:bodyPr>
          <a:lstStyle/>
          <a:p>
            <a:pPr marL="914400" indent="-914400">
              <a:spcBef>
                <a:spcPts val="600"/>
              </a:spcBef>
              <a:spcAft>
                <a:spcPts val="600"/>
              </a:spcAft>
              <a:buAutoNum type="arabicPeriod"/>
            </a:pPr>
            <a:r>
              <a:rPr lang="en-US" sz="3200" dirty="0">
                <a:solidFill>
                  <a:schemeClr val="bg1"/>
                </a:solidFill>
                <a:latin typeface="Franklin Gothic Medium" panose="020B0603020102020204" pitchFamily="34" charset="0"/>
              </a:rPr>
              <a:t>Solar technology</a:t>
            </a:r>
          </a:p>
          <a:p>
            <a:pPr marL="914400" indent="-914400">
              <a:spcBef>
                <a:spcPts val="600"/>
              </a:spcBef>
              <a:spcAft>
                <a:spcPts val="600"/>
              </a:spcAft>
              <a:buAutoNum type="arabicPeriod"/>
            </a:pPr>
            <a:r>
              <a:rPr lang="en-US" sz="3200" dirty="0">
                <a:solidFill>
                  <a:schemeClr val="bg1"/>
                </a:solidFill>
                <a:latin typeface="Franklin Gothic Medium" panose="020B0603020102020204" pitchFamily="34" charset="0"/>
              </a:rPr>
              <a:t>How solar co-ops work</a:t>
            </a:r>
          </a:p>
          <a:p>
            <a:pPr marL="914400" indent="-914400">
              <a:spcBef>
                <a:spcPts val="600"/>
              </a:spcBef>
              <a:spcAft>
                <a:spcPts val="600"/>
              </a:spcAft>
              <a:buAutoNum type="arabicPeriod"/>
            </a:pPr>
            <a:r>
              <a:rPr lang="en-US" sz="3200" dirty="0">
                <a:solidFill>
                  <a:schemeClr val="bg1"/>
                </a:solidFill>
                <a:latin typeface="Franklin Gothic Medium" panose="020B0603020102020204" pitchFamily="34" charset="0"/>
              </a:rPr>
              <a:t>Solar economics</a:t>
            </a:r>
          </a:p>
          <a:p>
            <a:pPr marL="571500" indent="-571500">
              <a:lnSpc>
                <a:spcPct val="120000"/>
              </a:lnSpc>
              <a:buFont typeface="Arial"/>
              <a:buChar char="•"/>
            </a:pPr>
            <a:endParaRPr lang="en-US" sz="4000" dirty="0">
              <a:latin typeface="Franklin Gothic Medium" panose="020B0603020102020204" pitchFamily="34" charset="0"/>
            </a:endParaRPr>
          </a:p>
        </p:txBody>
      </p:sp>
      <p:sp>
        <p:nvSpPr>
          <p:cNvPr id="5" name="Subtitle 2">
            <a:extLst>
              <a:ext uri="{FF2B5EF4-FFF2-40B4-BE49-F238E27FC236}">
                <a16:creationId xmlns:a16="http://schemas.microsoft.com/office/drawing/2014/main" id="{C9C59ACC-5B89-4B8F-87D9-005FEE537DF2}"/>
              </a:ext>
            </a:extLst>
          </p:cNvPr>
          <p:cNvSpPr txBox="1">
            <a:spLocks/>
          </p:cNvSpPr>
          <p:nvPr/>
        </p:nvSpPr>
        <p:spPr>
          <a:xfrm>
            <a:off x="0" y="1366620"/>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Presentation in three parts:</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2984960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330200" y="2979738"/>
            <a:ext cx="8483600" cy="898525"/>
          </a:xfrm>
          <a:prstGeom prst="rect">
            <a:avLst/>
          </a:prstGeom>
        </p:spPr>
        <p:txBody>
          <a:bodyPr>
            <a:noAutofit/>
          </a:bodyPr>
          <a:lstStyle/>
          <a:p>
            <a:pPr marL="0" indent="0" algn="ctr">
              <a:lnSpc>
                <a:spcPct val="80000"/>
              </a:lnSpc>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3594573516"/>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272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1040" t="8717" b="4778"/>
          <a:stretch/>
        </p:blipFill>
        <p:spPr bwMode="auto">
          <a:xfrm>
            <a:off x="1049732" y="1152848"/>
            <a:ext cx="7044537" cy="5137584"/>
          </a:xfrm>
          <a:prstGeom prst="rect">
            <a:avLst/>
          </a:prstGeom>
          <a:ln>
            <a:noFill/>
          </a:ln>
          <a:effectLst/>
        </p:spPr>
      </p:pic>
      <p:sp>
        <p:nvSpPr>
          <p:cNvPr id="9" name="Subtitle 2">
            <a:extLst>
              <a:ext uri="{FF2B5EF4-FFF2-40B4-BE49-F238E27FC236}">
                <a16:creationId xmlns:a16="http://schemas.microsoft.com/office/drawing/2014/main" id="{82F725E8-E8F9-4576-BAEE-92F51389FC19}"/>
              </a:ext>
            </a:extLst>
          </p:cNvPr>
          <p:cNvSpPr txBox="1">
            <a:spLocks/>
          </p:cNvSpPr>
          <p:nvPr/>
        </p:nvSpPr>
        <p:spPr>
          <a:xfrm>
            <a:off x="0" y="348311"/>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Franklin Gothic Medium" panose="020B0603020102020204" pitchFamily="34" charset="0"/>
                <a:cs typeface="Calibri"/>
              </a:rPr>
              <a:t>Part 1: Solar technology</a:t>
            </a:r>
            <a:endParaRPr lang="en-US" sz="4800" dirty="0">
              <a:solidFill>
                <a:schemeClr val="bg1"/>
              </a:solidFill>
              <a:latin typeface="Franklin Gothic Medium" panose="020B0603020102020204" pitchFamily="34" charset="0"/>
              <a:cs typeface="Calibri"/>
            </a:endParaRPr>
          </a:p>
        </p:txBody>
      </p:sp>
      <p:sp>
        <p:nvSpPr>
          <p:cNvPr id="4" name="Rectangle 3">
            <a:extLst>
              <a:ext uri="{FF2B5EF4-FFF2-40B4-BE49-F238E27FC236}">
                <a16:creationId xmlns:a16="http://schemas.microsoft.com/office/drawing/2014/main" id="{F7183863-BDF4-45B0-AC11-23EF57BA1224}"/>
              </a:ext>
            </a:extLst>
          </p:cNvPr>
          <p:cNvSpPr/>
          <p:nvPr/>
        </p:nvSpPr>
        <p:spPr>
          <a:xfrm>
            <a:off x="1046756" y="4375565"/>
            <a:ext cx="7047514" cy="1916053"/>
          </a:xfrm>
          <a:prstGeom prst="rect">
            <a:avLst/>
          </a:prstGeom>
          <a:solidFill>
            <a:srgbClr val="FF93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ontent Placeholder 4">
            <a:extLst>
              <a:ext uri="{FF2B5EF4-FFF2-40B4-BE49-F238E27FC236}">
                <a16:creationId xmlns:a16="http://schemas.microsoft.com/office/drawing/2014/main" id="{3E6B69EA-C7FF-434F-99E6-7D594C689E29}"/>
              </a:ext>
            </a:extLst>
          </p:cNvPr>
          <p:cNvSpPr>
            <a:spLocks noGrp="1"/>
          </p:cNvSpPr>
          <p:nvPr>
            <p:ph idx="1"/>
          </p:nvPr>
        </p:nvSpPr>
        <p:spPr>
          <a:xfrm>
            <a:off x="1404631" y="4402861"/>
            <a:ext cx="6352674" cy="1816373"/>
          </a:xfrm>
        </p:spPr>
        <p:txBody>
          <a:bodyPr/>
          <a:lstStyle/>
          <a:p>
            <a:pPr marL="0" indent="0">
              <a:buNone/>
            </a:pPr>
            <a:r>
              <a:rPr lang="en-US" b="1" dirty="0">
                <a:solidFill>
                  <a:schemeClr val="bg1"/>
                </a:solidFill>
                <a:latin typeface="Franklin Gothic Medium" panose="020B0603020102020204" pitchFamily="34" charset="0"/>
              </a:rPr>
              <a:t>How does a solar panel work?</a:t>
            </a:r>
          </a:p>
          <a:p>
            <a:pPr marL="0" indent="0">
              <a:buNone/>
            </a:pPr>
            <a:r>
              <a:rPr lang="en-US" dirty="0">
                <a:solidFill>
                  <a:schemeClr val="bg1"/>
                </a:solidFill>
                <a:latin typeface="Franklin Gothic Medium" panose="020B0603020102020204" pitchFamily="34" charset="0"/>
              </a:rPr>
              <a:t>Solar photovoltaic (PV)</a:t>
            </a:r>
          </a:p>
          <a:p>
            <a:pPr marL="0" indent="0">
              <a:buNone/>
            </a:pPr>
            <a:r>
              <a:rPr lang="en-US" dirty="0">
                <a:solidFill>
                  <a:schemeClr val="bg1"/>
                </a:solidFill>
                <a:latin typeface="Franklin Gothic Medium" panose="020B0603020102020204" pitchFamily="34" charset="0"/>
              </a:rPr>
              <a:t>Converts solar energy to electricity</a:t>
            </a:r>
          </a:p>
        </p:txBody>
      </p:sp>
    </p:spTree>
    <p:extLst>
      <p:ext uri="{BB962C8B-B14F-4D97-AF65-F5344CB8AC3E}">
        <p14:creationId xmlns:p14="http://schemas.microsoft.com/office/powerpoint/2010/main" val="49803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Summer.thmx</Template>
  <TotalTime>51174</TotalTime>
  <Words>2107</Words>
  <Application>Microsoft Office PowerPoint</Application>
  <PresentationFormat>On-screen Show (4:3)</PresentationFormat>
  <Paragraphs>276</Paragraphs>
  <Slides>44</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MS PGothic</vt:lpstr>
      <vt:lpstr>Arial</vt:lpstr>
      <vt:lpstr>Calibri</vt:lpstr>
      <vt:lpstr>Courier New</vt:lpstr>
      <vt:lpstr>Franklin Gothic Book</vt:lpstr>
      <vt:lpstr>Franklin Gothic Medium</vt:lpstr>
      <vt:lpstr>Wingdings</vt:lpstr>
      <vt:lpstr>Default Theme</vt:lpstr>
      <vt:lpstr>PowerPoint Presentation</vt:lpstr>
      <vt:lpstr>PowerPoint Presentation</vt:lpstr>
      <vt:lpstr>PowerPoint Presentation</vt:lpstr>
      <vt:lpstr>It was harder than  we thought!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TGG Brand Marketing +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Munchmeyer</dc:creator>
  <cp:lastModifiedBy>SolarUnitedNeighbors</cp:lastModifiedBy>
  <cp:revision>160</cp:revision>
  <cp:lastPrinted>2018-07-16T20:20:43Z</cp:lastPrinted>
  <dcterms:created xsi:type="dcterms:W3CDTF">2016-10-14T17:05:10Z</dcterms:created>
  <dcterms:modified xsi:type="dcterms:W3CDTF">2018-07-21T15:23:16Z</dcterms:modified>
</cp:coreProperties>
</file>