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2"/>
  </p:notesMasterIdLst>
  <p:sldIdLst>
    <p:sldId id="256" r:id="rId2"/>
    <p:sldId id="278" r:id="rId3"/>
    <p:sldId id="393" r:id="rId4"/>
    <p:sldId id="275" r:id="rId5"/>
    <p:sldId id="327" r:id="rId6"/>
    <p:sldId id="394" r:id="rId7"/>
    <p:sldId id="323" r:id="rId8"/>
    <p:sldId id="302" r:id="rId9"/>
    <p:sldId id="284" r:id="rId10"/>
    <p:sldId id="397" r:id="rId11"/>
    <p:sldId id="395" r:id="rId12"/>
    <p:sldId id="396" r:id="rId13"/>
    <p:sldId id="322" r:id="rId14"/>
    <p:sldId id="321" r:id="rId15"/>
    <p:sldId id="320" r:id="rId16"/>
    <p:sldId id="319" r:id="rId17"/>
    <p:sldId id="315" r:id="rId18"/>
    <p:sldId id="314" r:id="rId19"/>
    <p:sldId id="259" r:id="rId20"/>
    <p:sldId id="31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A71B9DF-4B81-4A09-8398-828FE203E906}">
          <p14:sldIdLst>
            <p14:sldId id="256"/>
            <p14:sldId id="278"/>
            <p14:sldId id="393"/>
            <p14:sldId id="275"/>
            <p14:sldId id="327"/>
            <p14:sldId id="394"/>
            <p14:sldId id="323"/>
            <p14:sldId id="302"/>
            <p14:sldId id="284"/>
            <p14:sldId id="397"/>
            <p14:sldId id="395"/>
            <p14:sldId id="396"/>
            <p14:sldId id="322"/>
            <p14:sldId id="321"/>
            <p14:sldId id="320"/>
            <p14:sldId id="319"/>
            <p14:sldId id="315"/>
            <p14:sldId id="314"/>
            <p14:sldId id="259"/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0" autoAdjust="0"/>
    <p:restoredTop sz="86678" autoAdjust="0"/>
  </p:normalViewPr>
  <p:slideViewPr>
    <p:cSldViewPr snapToGrid="0" snapToObjects="1">
      <p:cViewPr varScale="1">
        <p:scale>
          <a:sx n="58" d="100"/>
          <a:sy n="58" d="100"/>
        </p:scale>
        <p:origin x="1692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6C324-C659-C344-86D3-A9389ADC79BE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BD34C-A195-3C44-B33F-6F3EA53F9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41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15A57-23E6-F44C-819E-30756EF6A2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hired someone in TX, CO and IN coming next year!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BD34C-A195-3C44-B33F-6F3EA53F96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 </a:t>
            </a:r>
            <a:r>
              <a:rPr lang="en-US" dirty="0" err="1"/>
              <a:t>Dipoye</a:t>
            </a:r>
            <a:r>
              <a:rPr lang="en-US" dirty="0"/>
              <a:t>, of Orlando, heard about our nonprofit on NPR and knew she had to get this down to Florida! We had a couple pilot programs, then officially launched our Florida program in 2016.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6DD9C-A4D5-E84A-96EE-54D5D6393E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8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our impact in a few short years!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52F1F-6B7C-3942-9566-CBDC03CD87F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43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working to create meaningful engagement with different communities to spread the word about clean energy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15A57-23E6-F44C-819E-30756EF6A2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45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Advisory Board!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BD34C-A195-3C44-B33F-6F3EA53F96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4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DCD2A2-6B72-46B0-A463-F447042F98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23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Florida we are driving policy and the market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D6DD9C-A4D5-E84A-96EE-54D5D6393E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9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046" y="1600201"/>
            <a:ext cx="7772400" cy="18796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8" name="Picture 7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0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431433"/>
            <a:ext cx="8228707" cy="4694333"/>
          </a:xfrm>
          <a:prstGeom prst="rect">
            <a:avLst/>
          </a:prstGeom>
        </p:spPr>
        <p:txBody>
          <a:bodyPr vert="eaVert"/>
          <a:lstStyle>
            <a:lvl1pPr marL="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0" name="Picture 9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7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SUN-logo-horizontal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08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dobeStock_65254880.jpe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28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266700"/>
            <a:ext cx="8269288" cy="696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Header Text Here</a:t>
            </a:r>
          </a:p>
        </p:txBody>
      </p:sp>
      <p:pic>
        <p:nvPicPr>
          <p:cNvPr id="5" name="Picture 4" descr="AdobeStock_65254880.jpeg"/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539" y="6379147"/>
            <a:ext cx="5138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D1AB25-08E9-874C-9D3D-BA6ED8204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51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4294967295"/>
          </p:nvPr>
        </p:nvSpPr>
        <p:spPr>
          <a:xfrm>
            <a:off x="0" y="266700"/>
            <a:ext cx="8269288" cy="696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Header Text Here</a:t>
            </a:r>
          </a:p>
        </p:txBody>
      </p:sp>
      <p:pic>
        <p:nvPicPr>
          <p:cNvPr id="6" name="Picture 5" descr="CPN_Logo_Horizontal_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0" y="6220907"/>
            <a:ext cx="2374038" cy="534675"/>
          </a:xfrm>
          <a:prstGeom prst="rect">
            <a:avLst/>
          </a:prstGeom>
        </p:spPr>
      </p:pic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pic>
        <p:nvPicPr>
          <p:cNvPr id="9" name="Picture 8" descr="CPN_Logo_Horizontal_Colo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0" y="6220907"/>
            <a:ext cx="2374038" cy="534675"/>
          </a:xfrm>
          <a:prstGeom prst="rect">
            <a:avLst/>
          </a:prstGeom>
        </p:spPr>
      </p:pic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539" y="6379147"/>
            <a:ext cx="5138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D1AB25-08E9-874C-9D3D-BA6ED8204D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52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pPr/>
              <a:t>11/28/2018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357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>
                <a:solidFill>
                  <a:srgbClr val="FF9300"/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9" name="Picture 8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7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2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4" name="Picture 3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24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rgbClr val="FF9300"/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rgbClr val="FF9300"/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8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rgbClr val="FF9300"/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000">
                <a:solidFill>
                  <a:srgbClr val="FF9300"/>
                </a:solidFill>
              </a:defRPr>
            </a:lvl2pPr>
            <a:lvl3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3" name="Picture 12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44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6" name="Picture 5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SUN-logo-horizontal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37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31432"/>
            <a:ext cx="3008313" cy="841867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1433"/>
            <a:ext cx="5111750" cy="46947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800">
                <a:solidFill>
                  <a:srgbClr val="FF9300"/>
                </a:solidFill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5987" indent="-226583">
              <a:buFont typeface="Courier New" charset="0"/>
              <a:buChar char="o"/>
              <a:defRPr sz="20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2540000"/>
            <a:ext cx="3008313" cy="3586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8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3999"/>
            <a:ext cx="5486400" cy="32035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646" y="6363593"/>
            <a:ext cx="2133079" cy="365001"/>
          </a:xfrm>
        </p:spPr>
        <p:txBody>
          <a:bodyPr/>
          <a:lstStyle>
            <a:lvl1pPr algn="l">
              <a:defRPr/>
            </a:lvl1pPr>
          </a:lstStyle>
          <a:p>
            <a:fld id="{5DE81EDB-9112-E343-BA3E-8AF1D0B463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dobeStock_65254880.jpe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2275"/>
          </a:xfrm>
          <a:prstGeom prst="rect">
            <a:avLst/>
          </a:prstGeom>
        </p:spPr>
      </p:pic>
      <p:sp>
        <p:nvSpPr>
          <p:cNvPr id="1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04800"/>
            <a:ext cx="4191000" cy="48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 Here</a:t>
            </a:r>
          </a:p>
        </p:txBody>
      </p:sp>
      <p:pic>
        <p:nvPicPr>
          <p:cNvPr id="11" name="Picture 10" descr="SUN-logo-horizontal-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37" y="6261175"/>
            <a:ext cx="2478902" cy="4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0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75" y="6356821"/>
            <a:ext cx="2133079" cy="365001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D0236-0E9A-B34F-BDAC-6718234C9D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ctr" defTabSz="455398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398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1440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2882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4323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5763" algn="ctr" defTabSz="45649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548" indent="-341548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138" indent="-283507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072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35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987" indent="-226583" algn="l" defTabSz="45539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EFF72C-65B6-4F65-9FF4-FE2E0E51E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5978"/>
            <a:ext cx="9144000" cy="61211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2141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dobeStock_65254880.jpe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428"/>
            <a:ext cx="9144000" cy="147919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27005"/>
            <a:ext cx="9144000" cy="69780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Solar Congress 2018</a:t>
            </a:r>
          </a:p>
        </p:txBody>
      </p:sp>
      <p:pic>
        <p:nvPicPr>
          <p:cNvPr id="11" name="Picture 10" descr="SUN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253" y="188596"/>
            <a:ext cx="2444763" cy="170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86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D55F20D-A30B-1748-A901-13E321E28013}"/>
              </a:ext>
            </a:extLst>
          </p:cNvPr>
          <p:cNvSpPr/>
          <p:nvPr/>
        </p:nvSpPr>
        <p:spPr>
          <a:xfrm>
            <a:off x="5958989" y="6111795"/>
            <a:ext cx="3174396" cy="6540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33EAC-04BD-3F44-A3C4-0C2CDE778C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9259" y="264828"/>
            <a:ext cx="8630936" cy="669634"/>
          </a:xfrm>
        </p:spPr>
        <p:txBody>
          <a:bodyPr/>
          <a:lstStyle/>
          <a:p>
            <a:r>
              <a:rPr lang="en-US" sz="3000" b="0" dirty="0">
                <a:latin typeface="Franklin Gothic Medium" panose="020B0603020102020204" pitchFamily="34" charset="0"/>
              </a:rPr>
              <a:t>Deeper Engagement: Youth, business, partnerships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EF7303-DF77-A642-9B44-8B947B0EE989}"/>
              </a:ext>
            </a:extLst>
          </p:cNvPr>
          <p:cNvGrpSpPr/>
          <p:nvPr/>
        </p:nvGrpSpPr>
        <p:grpSpPr>
          <a:xfrm>
            <a:off x="2829680" y="1453416"/>
            <a:ext cx="3381210" cy="2286967"/>
            <a:chOff x="2326477" y="2730106"/>
            <a:chExt cx="3575238" cy="2438664"/>
          </a:xfrm>
          <a:noFill/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D52314-6DEC-DD4B-85CB-BAE0D3D64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0459" y="2730106"/>
              <a:ext cx="3193515" cy="1510847"/>
            </a:xfrm>
            <a:prstGeom prst="rect">
              <a:avLst/>
            </a:prstGeom>
            <a:noFill/>
            <a:ln w="82550">
              <a:solidFill>
                <a:schemeClr val="accent6">
                  <a:alpha val="57000"/>
                </a:schemeClr>
              </a:solidFill>
            </a:ln>
            <a:effectLst>
              <a:softEdge rad="12700"/>
            </a:effectLst>
          </p:spPr>
        </p:pic>
        <p:sp>
          <p:nvSpPr>
            <p:cNvPr id="7" name="Text Box 20">
              <a:extLst>
                <a:ext uri="{FF2B5EF4-FFF2-40B4-BE49-F238E27FC236}">
                  <a16:creationId xmlns:a16="http://schemas.microsoft.com/office/drawing/2014/main" id="{DFB3E65D-5405-6244-B940-FC6E36ECD9D0}"/>
                </a:ext>
              </a:extLst>
            </p:cNvPr>
            <p:cNvSpPr txBox="1"/>
            <p:nvPr/>
          </p:nvSpPr>
          <p:spPr>
            <a:xfrm>
              <a:off x="2326477" y="4431670"/>
              <a:ext cx="3575238" cy="737100"/>
            </a:xfrm>
            <a:prstGeom prst="rect">
              <a:avLst/>
            </a:prstGeom>
            <a:grpFill/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dirty="0">
                  <a:solidFill>
                    <a:schemeClr val="accent6"/>
                  </a:solidFill>
                  <a:effectLst/>
                  <a:latin typeface="Franklin Gothic Medium" panose="020B0603020102020204" pitchFamily="34" charset="0"/>
                  <a:ea typeface="Times New Roman" panose="02020603050405020304" pitchFamily="18" charset="0"/>
                </a:rPr>
                <a:t>Partnership with ASES to organize National Solar Tour </a:t>
              </a:r>
            </a:p>
          </p:txBody>
        </p:sp>
      </p:grpSp>
      <p:sp>
        <p:nvSpPr>
          <p:cNvPr id="5" name="Text Box 20">
            <a:extLst>
              <a:ext uri="{FF2B5EF4-FFF2-40B4-BE49-F238E27FC236}">
                <a16:creationId xmlns:a16="http://schemas.microsoft.com/office/drawing/2014/main" id="{981FE561-DC9E-1D4C-855B-7D06DD59C91E}"/>
              </a:ext>
            </a:extLst>
          </p:cNvPr>
          <p:cNvSpPr txBox="1"/>
          <p:nvPr/>
        </p:nvSpPr>
        <p:spPr>
          <a:xfrm>
            <a:off x="6662779" y="3740383"/>
            <a:ext cx="2433313" cy="62178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accent6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National voting competition to crown America’s favorite craft solar brewery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C56AD9-F480-0D40-84F8-A622ED96C1A4}"/>
              </a:ext>
            </a:extLst>
          </p:cNvPr>
          <p:cNvGrpSpPr/>
          <p:nvPr/>
        </p:nvGrpSpPr>
        <p:grpSpPr>
          <a:xfrm>
            <a:off x="2414613" y="3961098"/>
            <a:ext cx="4052562" cy="2477721"/>
            <a:chOff x="5284269" y="2507689"/>
            <a:chExt cx="3704288" cy="21473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1E23D5D-6DE7-0C47-8D08-71161C1BA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67846" y="2507689"/>
              <a:ext cx="3620711" cy="17680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alpha val="93000"/>
                </a:schemeClr>
              </a:solidFill>
            </a:ln>
          </p:spPr>
        </p:pic>
        <p:sp>
          <p:nvSpPr>
            <p:cNvPr id="16" name="Text Box 20">
              <a:extLst>
                <a:ext uri="{FF2B5EF4-FFF2-40B4-BE49-F238E27FC236}">
                  <a16:creationId xmlns:a16="http://schemas.microsoft.com/office/drawing/2014/main" id="{120B9AE1-6EEB-0C44-B63D-5CB0EADC85DC}"/>
                </a:ext>
              </a:extLst>
            </p:cNvPr>
            <p:cNvSpPr txBox="1"/>
            <p:nvPr/>
          </p:nvSpPr>
          <p:spPr>
            <a:xfrm>
              <a:off x="5284269" y="4326831"/>
              <a:ext cx="3704287" cy="32821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2000" dirty="0">
                  <a:solidFill>
                    <a:schemeClr val="accent6"/>
                  </a:solidFill>
                  <a:latin typeface="Franklin Gothic Medium" panose="020B0603020102020204" pitchFamily="34" charset="0"/>
                  <a:ea typeface="Times New Roman" panose="02020603050405020304" pitchFamily="18" charset="0"/>
                </a:rPr>
                <a:t>National directory of solar-powered businesses</a:t>
              </a:r>
              <a:endParaRPr lang="en-US" sz="2000" dirty="0">
                <a:solidFill>
                  <a:schemeClr val="accent6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4" name="Text Box 20">
            <a:extLst>
              <a:ext uri="{FF2B5EF4-FFF2-40B4-BE49-F238E27FC236}">
                <a16:creationId xmlns:a16="http://schemas.microsoft.com/office/drawing/2014/main" id="{48A13716-E3A0-104D-9089-ECE3CFFEB7D1}"/>
              </a:ext>
            </a:extLst>
          </p:cNvPr>
          <p:cNvSpPr txBox="1"/>
          <p:nvPr/>
        </p:nvSpPr>
        <p:spPr>
          <a:xfrm>
            <a:off x="128196" y="4362166"/>
            <a:ext cx="2280050" cy="491349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schemeClr val="accent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Scouting p</a:t>
            </a:r>
            <a:r>
              <a:rPr lang="en-US" sz="2000" dirty="0">
                <a:solidFill>
                  <a:schemeClr val="accent6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atch program for G</a:t>
            </a:r>
            <a:r>
              <a:rPr lang="en-US" sz="2000" dirty="0">
                <a:solidFill>
                  <a:schemeClr val="accent6"/>
                </a:solidFill>
                <a:latin typeface="Franklin Gothic Medium" panose="020B0603020102020204" pitchFamily="34" charset="0"/>
                <a:ea typeface="Times New Roman" panose="02020603050405020304" pitchFamily="18" charset="0"/>
              </a:rPr>
              <a:t>irl S</a:t>
            </a:r>
            <a:r>
              <a:rPr lang="en-US" sz="2000" dirty="0">
                <a:solidFill>
                  <a:schemeClr val="accent6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</a:rPr>
              <a:t>couts across the country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222063-1963-4F86-80D4-14B7FF5EC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517" y="1809276"/>
            <a:ext cx="1613836" cy="1581559"/>
          </a:xfrm>
          <a:prstGeom prst="rect">
            <a:avLst/>
          </a:prstGeom>
        </p:spPr>
      </p:pic>
      <p:pic>
        <p:nvPicPr>
          <p:cNvPr id="4100" name="Picture 4" descr="https://www.solarunitedneighbors.org/wp-content/uploads/2018/08/image1-1.jpeg">
            <a:extLst>
              <a:ext uri="{FF2B5EF4-FFF2-40B4-BE49-F238E27FC236}">
                <a16:creationId xmlns:a16="http://schemas.microsoft.com/office/drawing/2014/main" id="{6E54E580-5C09-42D9-8DCF-E83C64BA3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196" y="1822217"/>
            <a:ext cx="2557555" cy="191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842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D95012-0013-4D52-B3BE-74290D618F77}"/>
              </a:ext>
            </a:extLst>
          </p:cNvPr>
          <p:cNvSpPr txBox="1"/>
          <p:nvPr/>
        </p:nvSpPr>
        <p:spPr>
          <a:xfrm>
            <a:off x="2236123" y="2505670"/>
            <a:ext cx="467175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We couldn’t do it without you!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664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C4BAC3-88DE-441F-A603-F62C3C0B7B59}"/>
              </a:ext>
            </a:extLst>
          </p:cNvPr>
          <p:cNvCxnSpPr/>
          <p:nvPr/>
        </p:nvCxnSpPr>
        <p:spPr>
          <a:xfrm>
            <a:off x="114206" y="3541221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399A34-0643-4784-B15E-ED5D62F8FCC9}"/>
              </a:ext>
            </a:extLst>
          </p:cNvPr>
          <p:cNvCxnSpPr>
            <a:cxnSpLocks/>
          </p:cNvCxnSpPr>
          <p:nvPr/>
        </p:nvCxnSpPr>
        <p:spPr>
          <a:xfrm>
            <a:off x="6217920" y="0"/>
            <a:ext cx="0" cy="35578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3B3913-B08F-4295-B71B-66C02FDD9374}"/>
              </a:ext>
            </a:extLst>
          </p:cNvPr>
          <p:cNvCxnSpPr/>
          <p:nvPr/>
        </p:nvCxnSpPr>
        <p:spPr>
          <a:xfrm>
            <a:off x="2726575" y="0"/>
            <a:ext cx="0" cy="35578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141DDB-2D69-4541-B9D9-36927CB73449}"/>
              </a:ext>
            </a:extLst>
          </p:cNvPr>
          <p:cNvCxnSpPr/>
          <p:nvPr/>
        </p:nvCxnSpPr>
        <p:spPr>
          <a:xfrm>
            <a:off x="4455621" y="3557847"/>
            <a:ext cx="0" cy="33001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6BABE53-761A-4257-B4E6-FA3F36E2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06" y="307007"/>
            <a:ext cx="2386313" cy="2386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B43363-87DA-43CA-ACD0-41EE091AE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365" y="3708113"/>
            <a:ext cx="2468880" cy="2468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D57BD2-E6D5-4A44-811C-62326E019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55" y="3685030"/>
            <a:ext cx="2651760" cy="2651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4D5F94-B87B-4D0D-A24E-F0A29D8EC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0084" y="187999"/>
            <a:ext cx="2624328" cy="2624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29EEEB-601A-4930-B39C-551CC1CEE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5667" y="286631"/>
            <a:ext cx="2530587" cy="25305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68140A-A6D7-4284-A40E-8EB5AF44BFB6}"/>
              </a:ext>
            </a:extLst>
          </p:cNvPr>
          <p:cNvSpPr txBox="1"/>
          <p:nvPr/>
        </p:nvSpPr>
        <p:spPr>
          <a:xfrm>
            <a:off x="565265" y="2817218"/>
            <a:ext cx="1562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Mary </a:t>
            </a:r>
            <a:r>
              <a:rPr lang="en-US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Dipboye</a:t>
            </a:r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9FD80A-A532-43D7-9532-97C89BA7DB93}"/>
              </a:ext>
            </a:extLst>
          </p:cNvPr>
          <p:cNvSpPr txBox="1"/>
          <p:nvPr/>
        </p:nvSpPr>
        <p:spPr>
          <a:xfrm>
            <a:off x="3690856" y="2932607"/>
            <a:ext cx="1645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Chris Castro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1562E6-346E-4248-978F-F22CB12CA9B4}"/>
              </a:ext>
            </a:extLst>
          </p:cNvPr>
          <p:cNvSpPr txBox="1"/>
          <p:nvPr/>
        </p:nvSpPr>
        <p:spPr>
          <a:xfrm>
            <a:off x="1307362" y="6374427"/>
            <a:ext cx="185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Michael Cohen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6EB6AD-8B35-45B9-AF91-404702387BD9}"/>
              </a:ext>
            </a:extLst>
          </p:cNvPr>
          <p:cNvSpPr txBox="1"/>
          <p:nvPr/>
        </p:nvSpPr>
        <p:spPr>
          <a:xfrm>
            <a:off x="5889408" y="6323792"/>
            <a:ext cx="177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Deirdre Macnab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4D2DBD-DF88-419B-9138-795A7B05D6C7}"/>
              </a:ext>
            </a:extLst>
          </p:cNvPr>
          <p:cNvSpPr txBox="1"/>
          <p:nvPr/>
        </p:nvSpPr>
        <p:spPr>
          <a:xfrm>
            <a:off x="6929270" y="2923086"/>
            <a:ext cx="177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Dr. Rick Garrity</a:t>
            </a:r>
          </a:p>
        </p:txBody>
      </p:sp>
    </p:spTree>
    <p:extLst>
      <p:ext uri="{BB962C8B-B14F-4D97-AF65-F5344CB8AC3E}">
        <p14:creationId xmlns:p14="http://schemas.microsoft.com/office/powerpoint/2010/main" val="3853961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D4057-EB7F-40C7-A95C-C89F2E682CB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3737" y="152833"/>
            <a:ext cx="7756525" cy="96043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Our Statewide Partners</a:t>
            </a:r>
            <a:endParaRPr lang="en-US" sz="4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6698AB-C9B9-4D27-AC82-4C4C9012F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021" y="1113271"/>
            <a:ext cx="5735955" cy="124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CFF403-0A9B-4D5E-BC93-F6ECAFF1C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163" y="2522631"/>
            <a:ext cx="2753670" cy="2464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431DD0-AF09-4723-A4E2-91EADB8EE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38" y="3280294"/>
            <a:ext cx="1947708" cy="3116333"/>
          </a:xfrm>
          <a:prstGeom prst="rect">
            <a:avLst/>
          </a:prstGeom>
        </p:spPr>
      </p:pic>
      <p:pic>
        <p:nvPicPr>
          <p:cNvPr id="1026" name="Picture 2" descr="https://www.solarunitedneighbors.org/wp-content/uploads/2018/02/SEBC_leaderboard_JoinUsFGBC-300x83.jpg">
            <a:extLst>
              <a:ext uri="{FF2B5EF4-FFF2-40B4-BE49-F238E27FC236}">
                <a16:creationId xmlns:a16="http://schemas.microsoft.com/office/drawing/2014/main" id="{6B68F9E5-CCCF-4049-9C30-37A0CFC5A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521" y="5156227"/>
            <a:ext cx="4483373" cy="12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716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F27C2-50E7-4D69-A6BA-D48F9757B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614127"/>
            <a:ext cx="8178799" cy="4208865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AA9EEBB-1608-4A9B-B1E1-D3607A930055}"/>
              </a:ext>
            </a:extLst>
          </p:cNvPr>
          <p:cNvSpPr txBox="1">
            <a:spLocks/>
          </p:cNvSpPr>
          <p:nvPr/>
        </p:nvSpPr>
        <p:spPr>
          <a:xfrm>
            <a:off x="1569719" y="304800"/>
            <a:ext cx="6004560" cy="482600"/>
          </a:xfrm>
          <a:prstGeom prst="rect">
            <a:avLst/>
          </a:prstGeom>
        </p:spPr>
        <p:txBody>
          <a:bodyPr/>
          <a:lstStyle>
            <a:lvl1pPr marL="0" indent="0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 kern="12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>
                <a:latin typeface="Franklin Gothic Medium" panose="020B0603020102020204" pitchFamily="34" charset="0"/>
              </a:rPr>
              <a:t>Local Partners - Thank You! </a:t>
            </a:r>
          </a:p>
        </p:txBody>
      </p:sp>
    </p:spTree>
    <p:extLst>
      <p:ext uri="{BB962C8B-B14F-4D97-AF65-F5344CB8AC3E}">
        <p14:creationId xmlns:p14="http://schemas.microsoft.com/office/powerpoint/2010/main" val="2838568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F27C2-50E7-4D69-A6BA-D48F9757B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54150"/>
            <a:ext cx="8178799" cy="449833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891F6B-9BF9-43BF-B880-FCA2F7C172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9719" y="304800"/>
            <a:ext cx="6004560" cy="482600"/>
          </a:xfrm>
        </p:spPr>
        <p:txBody>
          <a:bodyPr/>
          <a:lstStyle/>
          <a:p>
            <a:r>
              <a:rPr lang="en-US" sz="3800" dirty="0">
                <a:latin typeface="Franklin Gothic Medium" panose="020B0603020102020204" pitchFamily="34" charset="0"/>
              </a:rPr>
              <a:t>Local Partners - Thank You! </a:t>
            </a:r>
          </a:p>
        </p:txBody>
      </p:sp>
    </p:spTree>
    <p:extLst>
      <p:ext uri="{BB962C8B-B14F-4D97-AF65-F5344CB8AC3E}">
        <p14:creationId xmlns:p14="http://schemas.microsoft.com/office/powerpoint/2010/main" val="3314951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8CA52C-A76E-48DD-B658-1F6B6F901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231" y="191154"/>
            <a:ext cx="4425835" cy="1036320"/>
          </a:xfrm>
        </p:spPr>
        <p:txBody>
          <a:bodyPr/>
          <a:lstStyle/>
          <a:p>
            <a:r>
              <a:rPr lang="en-US" sz="4800" dirty="0">
                <a:latin typeface="Franklin Gothic Medium" panose="020B0603020102020204" pitchFamily="34" charset="0"/>
              </a:rPr>
              <a:t>Our Volunteers!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A8CF52-8CEE-404E-A4EE-5AAC354B5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180446"/>
            <a:ext cx="5619404" cy="561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74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601EAF13-DB04-4695-BC1D-E6854678D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0835D5-CE3F-47CA-99A2-073AC505B509}"/>
              </a:ext>
            </a:extLst>
          </p:cNvPr>
          <p:cNvSpPr/>
          <p:nvPr/>
        </p:nvSpPr>
        <p:spPr>
          <a:xfrm>
            <a:off x="330200" y="1405720"/>
            <a:ext cx="8483600" cy="5213444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8433E9-AEB2-44C9-B532-284B06250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5961" y="1486345"/>
            <a:ext cx="2578608" cy="639762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2019 Co-ops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6E979-D922-4B6D-BA86-0483C9399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472" y="2126107"/>
            <a:ext cx="4195586" cy="3951288"/>
          </a:xfrm>
        </p:spPr>
        <p:txBody>
          <a:bodyPr/>
          <a:lstStyle/>
          <a:p>
            <a:pPr marL="0" lvl="0" indent="0" algn="ctr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u="sng" dirty="0">
                <a:solidFill>
                  <a:prstClr val="white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Coming Soon</a:t>
            </a:r>
          </a:p>
          <a:p>
            <a:pPr marL="0" lvl="0" indent="0" algn="ctr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prstClr val="white"/>
                </a:solidFill>
                <a:latin typeface="Franklin Gothic Medium" panose="020B0603020102020204" pitchFamily="34" charset="0"/>
                <a:ea typeface="+mn-ea"/>
                <a:cs typeface="+mn-cs"/>
              </a:rPr>
              <a:t>Seminole County, Collier County, Broward County, Escambia County, Hillsborough County, Miami-Dade County and many more…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1DB86D-393F-440F-BC3E-6D4B38239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20230" y="1486345"/>
            <a:ext cx="3462430" cy="671321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Membership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3E34BD-A460-47DF-A193-76A18B216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17861" y="2094548"/>
            <a:ext cx="3633659" cy="348329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Individual help outside of the co-op model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Can be faster timeline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Ongoing advice &amp; </a:t>
            </a:r>
            <a:b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assistance (post install)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Organizational membership now offered</a:t>
            </a:r>
          </a:p>
          <a:p>
            <a:r>
              <a:rPr lang="en-US" dirty="0">
                <a:solidFill>
                  <a:schemeClr val="bg1"/>
                </a:solidFill>
                <a:latin typeface="Franklin Gothic Medium" panose="020B0603020102020204" pitchFamily="34" charset="0"/>
              </a:rPr>
              <a:t>$85 annual membership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A9ABB5-22FA-4DF1-B1F9-2915AA443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59080"/>
            <a:ext cx="9144000" cy="861060"/>
          </a:xfrm>
        </p:spPr>
        <p:txBody>
          <a:bodyPr/>
          <a:lstStyle/>
          <a:p>
            <a:pPr algn="ctr"/>
            <a:r>
              <a:rPr lang="en-US" sz="5400" dirty="0">
                <a:latin typeface="Franklin Gothic Medium" panose="020B0603020102020204" pitchFamily="34" charset="0"/>
              </a:rPr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384704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302D89-18FB-D940-BCAE-EFC0F99F4B4C}"/>
              </a:ext>
            </a:extLst>
          </p:cNvPr>
          <p:cNvGrpSpPr/>
          <p:nvPr/>
        </p:nvGrpSpPr>
        <p:grpSpPr>
          <a:xfrm>
            <a:off x="2374490" y="1907686"/>
            <a:ext cx="6769511" cy="4847032"/>
            <a:chOff x="4146251" y="3673807"/>
            <a:chExt cx="4949877" cy="310553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1D67E28-F070-4C89-98CC-F172C9AE9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94" t="15780" r="6948" b="5986"/>
            <a:stretch/>
          </p:blipFill>
          <p:spPr>
            <a:xfrm>
              <a:off x="4146251" y="3673807"/>
              <a:ext cx="4949877" cy="310553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D6A45EF-B07F-4D85-8EAE-7D80024AC1D3}"/>
                </a:ext>
              </a:extLst>
            </p:cNvPr>
            <p:cNvSpPr txBox="1"/>
            <p:nvPr/>
          </p:nvSpPr>
          <p:spPr>
            <a:xfrm>
              <a:off x="6685298" y="4629488"/>
              <a:ext cx="1095545" cy="53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Co-ops were 9.4% of all new installs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474E64C-CBB4-48D7-ACFA-A64B0278CA0A}"/>
                </a:ext>
              </a:extLst>
            </p:cNvPr>
            <p:cNvSpPr txBox="1"/>
            <p:nvPr/>
          </p:nvSpPr>
          <p:spPr>
            <a:xfrm>
              <a:off x="5446482" y="5595060"/>
              <a:ext cx="1174707" cy="532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Co-ops were 3.5% of all new installs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B61D18-2A26-4B16-9406-BA64FA4704CD}"/>
                </a:ext>
              </a:extLst>
            </p:cNvPr>
            <p:cNvSpPr txBox="1"/>
            <p:nvPr/>
          </p:nvSpPr>
          <p:spPr>
            <a:xfrm>
              <a:off x="4183084" y="5941161"/>
              <a:ext cx="1162098" cy="374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2 volunteer-led co-ops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9DF2766-25E0-8E45-B7D4-D6D73B6BF7FB}"/>
              </a:ext>
            </a:extLst>
          </p:cNvPr>
          <p:cNvGrpSpPr/>
          <p:nvPr/>
        </p:nvGrpSpPr>
        <p:grpSpPr>
          <a:xfrm>
            <a:off x="-1" y="1144191"/>
            <a:ext cx="5206181" cy="3702993"/>
            <a:chOff x="1079836" y="0"/>
            <a:chExt cx="8063224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A5C828-62E3-984E-8E01-C9DDC9B41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9836" y="0"/>
              <a:ext cx="8063224" cy="6858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7AC0F8-2115-DC4D-AF3C-327C3566B61B}"/>
                </a:ext>
              </a:extLst>
            </p:cNvPr>
            <p:cNvSpPr txBox="1"/>
            <p:nvPr/>
          </p:nvSpPr>
          <p:spPr>
            <a:xfrm>
              <a:off x="1176331" y="3189178"/>
              <a:ext cx="2831689" cy="101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St. Pete: 100% clean energy commitment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6962F9-A87E-3743-9D83-C5CF09B20897}"/>
                </a:ext>
              </a:extLst>
            </p:cNvPr>
            <p:cNvSpPr txBox="1"/>
            <p:nvPr/>
          </p:nvSpPr>
          <p:spPr>
            <a:xfrm>
              <a:off x="1253123" y="4582721"/>
              <a:ext cx="2646483" cy="1415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South Miami: Solar construction requirement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F36453-F1BB-5A4D-8D4F-2AB54F761F65}"/>
                </a:ext>
              </a:extLst>
            </p:cNvPr>
            <p:cNvSpPr txBox="1"/>
            <p:nvPr/>
          </p:nvSpPr>
          <p:spPr>
            <a:xfrm>
              <a:off x="1136892" y="1313374"/>
              <a:ext cx="2831689" cy="1415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Statewide: </a:t>
              </a:r>
            </a:p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2016 ballot amendments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F25B1F-5D08-5842-803B-CD5CACE4F0EC}"/>
                </a:ext>
              </a:extLst>
            </p:cNvPr>
            <p:cNvSpPr txBox="1"/>
            <p:nvPr/>
          </p:nvSpPr>
          <p:spPr>
            <a:xfrm>
              <a:off x="7238776" y="256372"/>
              <a:ext cx="1799304" cy="2629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Jacksonville: Protect net metering and expand storage access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E6D4B4-6EA3-4840-841A-7665145C0A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8734" y="661282"/>
              <a:ext cx="850042" cy="9144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84BC216-1B43-C34F-9409-267055E3E90F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4008020" y="3694840"/>
              <a:ext cx="563509" cy="150106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4C53BD-A8CC-A340-BE1F-5512106CCEF7}"/>
                </a:ext>
              </a:extLst>
            </p:cNvPr>
            <p:cNvCxnSpPr>
              <a:cxnSpLocks/>
            </p:cNvCxnSpPr>
            <p:nvPr/>
          </p:nvCxnSpPr>
          <p:spPr>
            <a:xfrm>
              <a:off x="3550984" y="5248353"/>
              <a:ext cx="3469247" cy="557758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35CDC3-DF3D-3E44-8AE6-78EE11477F3D}"/>
                </a:ext>
              </a:extLst>
            </p:cNvPr>
            <p:cNvSpPr txBox="1"/>
            <p:nvPr/>
          </p:nvSpPr>
          <p:spPr>
            <a:xfrm>
              <a:off x="3096981" y="5723950"/>
              <a:ext cx="2910385" cy="101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" panose="020F0502020204030204" pitchFamily="34" charset="0"/>
                </a:rPr>
                <a:t>Miami-Dade: Permitting barriers 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5051B9F-7465-2C4F-8E40-50762E5BCF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7675" y="5918410"/>
              <a:ext cx="1836121" cy="311200"/>
            </a:xfrm>
            <a:prstGeom prst="line">
              <a:avLst/>
            </a:prstGeom>
            <a:ln w="12700">
              <a:solidFill>
                <a:srgbClr val="00B0F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9899FDE-287C-A640-8D81-EBFF16D962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238" y="267278"/>
            <a:ext cx="9202100" cy="551291"/>
          </a:xfrm>
        </p:spPr>
        <p:txBody>
          <a:bodyPr/>
          <a:lstStyle/>
          <a:p>
            <a:r>
              <a:rPr lang="en-US" sz="3600" b="0" dirty="0">
                <a:latin typeface="Franklin Gothic Medium" panose="020B0603020102020204" pitchFamily="34" charset="0"/>
              </a:rPr>
              <a:t>Advocacy: When we organize locally, we win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A4CF4B-1CEC-40C8-9049-BEDEEAEC07CA}"/>
              </a:ext>
            </a:extLst>
          </p:cNvPr>
          <p:cNvSpPr txBox="1"/>
          <p:nvPr/>
        </p:nvSpPr>
        <p:spPr>
          <a:xfrm>
            <a:off x="5578793" y="1410487"/>
            <a:ext cx="313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sym typeface="Wingdings" panose="05000000000000000000" pitchFamily="2" charset="2"/>
              </a:rPr>
              <a:t> </a:t>
            </a:r>
            <a:r>
              <a:rPr lang="en-US" dirty="0">
                <a:latin typeface="+mj-lt"/>
              </a:rPr>
              <a:t>Accelerating the market</a:t>
            </a:r>
            <a:endParaRPr lang="en-US" sz="28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81ADE2-726C-4779-80F1-67D63A99B8AD}"/>
              </a:ext>
            </a:extLst>
          </p:cNvPr>
          <p:cNvSpPr/>
          <p:nvPr/>
        </p:nvSpPr>
        <p:spPr>
          <a:xfrm>
            <a:off x="197238" y="5290643"/>
            <a:ext cx="16234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575" indent="-282575"/>
            <a:r>
              <a:rPr lang="en-US" dirty="0">
                <a:latin typeface="+mj-lt"/>
                <a:sym typeface="Wingdings" panose="05000000000000000000" pitchFamily="2" charset="2"/>
              </a:rPr>
              <a:t> </a:t>
            </a:r>
            <a:r>
              <a:rPr lang="en-US" dirty="0">
                <a:latin typeface="+mj-lt"/>
              </a:rPr>
              <a:t>Improving local &amp; state policy</a:t>
            </a:r>
          </a:p>
        </p:txBody>
      </p:sp>
    </p:spTree>
    <p:extLst>
      <p:ext uri="{BB962C8B-B14F-4D97-AF65-F5344CB8AC3E}">
        <p14:creationId xmlns:p14="http://schemas.microsoft.com/office/powerpoint/2010/main" val="717205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obeStock_65254880.jpeg"/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9078" y="2549057"/>
            <a:ext cx="6743287" cy="163511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600" b="1" dirty="0">
                <a:solidFill>
                  <a:schemeClr val="bg1"/>
                </a:solidFill>
                <a:latin typeface="Franklin Gothic Book"/>
                <a:cs typeface="Franklin Gothic Book"/>
              </a:rPr>
              <a:t>We’re building an army of</a:t>
            </a:r>
          </a:p>
          <a:p>
            <a:pPr>
              <a:lnSpc>
                <a:spcPct val="80000"/>
              </a:lnSpc>
            </a:pPr>
            <a:r>
              <a:rPr lang="en-US" sz="4600" b="1" dirty="0">
                <a:solidFill>
                  <a:schemeClr val="bg1"/>
                </a:solidFill>
                <a:latin typeface="Franklin Gothic Book"/>
                <a:cs typeface="Franklin Gothic Book"/>
              </a:rPr>
              <a:t> solar advocates.</a:t>
            </a:r>
          </a:p>
          <a:p>
            <a:pPr>
              <a:lnSpc>
                <a:spcPct val="80000"/>
              </a:lnSpc>
            </a:pPr>
            <a:r>
              <a:rPr lang="en-US" sz="4600" b="1" dirty="0">
                <a:solidFill>
                  <a:schemeClr val="bg1"/>
                </a:solidFill>
                <a:latin typeface="Franklin Gothic Book"/>
                <a:cs typeface="Franklin Gothic Book"/>
              </a:rPr>
              <a:t>Join us.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87450"/>
            <a:ext cx="6391096" cy="207055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6154" y="4762544"/>
            <a:ext cx="2767845" cy="2099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9882"/>
            <a:ext cx="1976481" cy="2089392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7300" y="-29882"/>
            <a:ext cx="6156519" cy="2089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965109" y="-29882"/>
            <a:ext cx="2178891" cy="2089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2059510"/>
            <a:ext cx="1239078" cy="27440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99"/>
          <a:stretch/>
        </p:blipFill>
        <p:spPr>
          <a:xfrm>
            <a:off x="7982365" y="2008043"/>
            <a:ext cx="1161634" cy="275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0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577918"/>
            <a:ext cx="9144000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1. Who we are</a:t>
            </a:r>
          </a:p>
          <a:p>
            <a:pPr>
              <a:lnSpc>
                <a:spcPct val="120000"/>
              </a:lnSpc>
            </a:pPr>
            <a:r>
              <a:rPr lang="en-US" sz="5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2. How we got started</a:t>
            </a:r>
          </a:p>
          <a:p>
            <a:pPr>
              <a:lnSpc>
                <a:spcPct val="120000"/>
              </a:lnSpc>
            </a:pPr>
            <a:r>
              <a:rPr lang="en-US" sz="5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3. Thank You!</a:t>
            </a:r>
          </a:p>
          <a:p>
            <a:pPr>
              <a:lnSpc>
                <a:spcPct val="120000"/>
              </a:lnSpc>
            </a:pPr>
            <a:r>
              <a:rPr lang="en-US" sz="54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4. What’s to come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9C59ACC-5B89-4B8F-87D9-005FEE537DF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Overview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2409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obeStock_65254880.jpeg"/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88471" y="2914184"/>
            <a:ext cx="8483600" cy="9555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Thank you!</a:t>
            </a: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0" indent="0" algn="r">
              <a:buNone/>
            </a:pPr>
            <a:r>
              <a:rPr lang="en-US" sz="3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Angela DeMonbreun</a:t>
            </a:r>
          </a:p>
          <a:p>
            <a:pPr marL="0" indent="0" algn="r">
              <a:buNone/>
            </a:pPr>
            <a:r>
              <a:rPr lang="en-US" sz="3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Solar United Neighbors of Florida</a:t>
            </a:r>
          </a:p>
        </p:txBody>
      </p:sp>
    </p:spTree>
    <p:extLst>
      <p:ext uri="{BB962C8B-B14F-4D97-AF65-F5344CB8AC3E}">
        <p14:creationId xmlns:p14="http://schemas.microsoft.com/office/powerpoint/2010/main" val="3106106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obeStock_65254880.jpeg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9" y="4787450"/>
            <a:ext cx="6348778" cy="20705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6154" y="4762544"/>
            <a:ext cx="2767845" cy="20993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9" y="0"/>
            <a:ext cx="1951521" cy="2059510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7300" y="-3902"/>
            <a:ext cx="5007809" cy="206341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898139" y="2108928"/>
            <a:ext cx="1248682" cy="26238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9" y="2115000"/>
            <a:ext cx="1227005" cy="26332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05C9EA-9D7B-3B4E-9D3C-385A4500A92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793" y="2124426"/>
            <a:ext cx="2361859" cy="12041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3C6EF2-944E-AA47-9B8B-0E3F1B33DA1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4680" y="2103747"/>
            <a:ext cx="2303459" cy="12342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E838DB-F630-604D-B4CF-5C12EBED941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793" y="3222997"/>
            <a:ext cx="2357899" cy="15252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92E93F-BE09-DE4A-BB97-3A4555A4F27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4680" y="3385505"/>
            <a:ext cx="2287961" cy="13472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 descr="AdobeStock_65254880.jpeg">
            <a:extLst>
              <a:ext uri="{FF2B5EF4-FFF2-40B4-BE49-F238E27FC236}">
                <a16:creationId xmlns:a16="http://schemas.microsoft.com/office/drawing/2014/main" id="{D2CE8837-7341-4C4A-8739-A12B512D02C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726" y="2054032"/>
            <a:ext cx="4218577" cy="272096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2447" y="2204894"/>
            <a:ext cx="3981199" cy="257010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We’re a community of people building a new energy system with rooftop solar at the cornerstone. We help people go solar, join together, and fight for their energy rights.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069507-2F8F-0B4F-8465-CA50B8FEC59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8161" y="0"/>
            <a:ext cx="2171337" cy="206150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34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roof photos and crazy cakes 02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18"/>
          <a:stretch/>
        </p:blipFill>
        <p:spPr>
          <a:xfrm>
            <a:off x="-1" y="1125552"/>
            <a:ext cx="9144001" cy="57324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72142" y="209234"/>
            <a:ext cx="8483600" cy="898298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endParaRPr lang="en-US"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AdobeStock_65254880.jpeg">
            <a:extLst>
              <a:ext uri="{FF2B5EF4-FFF2-40B4-BE49-F238E27FC236}">
                <a16:creationId xmlns:a16="http://schemas.microsoft.com/office/drawing/2014/main" id="{CAB006D3-1A06-4417-9A94-FA736E8EBC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452" y="2375408"/>
            <a:ext cx="2983547" cy="2107185"/>
          </a:xfrm>
          <a:prstGeom prst="rect">
            <a:avLst/>
          </a:prstGeom>
          <a:solidFill>
            <a:srgbClr val="FF9300">
              <a:alpha val="75000"/>
            </a:srgbClr>
          </a:solidFill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486294" y="2693499"/>
            <a:ext cx="2339892" cy="1471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Started in 2007 and i</a:t>
            </a:r>
            <a:r>
              <a:rPr lang="en-US" sz="30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 wasn’t easy!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67" y="4765284"/>
            <a:ext cx="3917463" cy="2092716"/>
          </a:xfrm>
          <a:prstGeom prst="rect">
            <a:avLst/>
          </a:prstGeom>
          <a:effectLst/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B398218-FEB0-4DFF-BA62-B014673787FC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How we got started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6632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CF60F99-AB7A-47AA-9F0D-7E010329B452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48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How we help you go solar</a:t>
            </a:r>
            <a:endParaRPr lang="en-US" sz="48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9F80C-46D3-174D-9866-EAA7CB117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06" y="1354994"/>
            <a:ext cx="8063187" cy="515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79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647" y="1600647"/>
            <a:ext cx="4922535" cy="4525119"/>
          </a:xfrm>
        </p:spPr>
        <p:txBody>
          <a:bodyPr/>
          <a:lstStyle/>
          <a:p>
            <a:r>
              <a:rPr lang="en-US" sz="2400" dirty="0"/>
              <a:t>Florida program started in 2015 when two volunteers heard about solar co-ops on the radio and wanted to bring them to Florida</a:t>
            </a:r>
          </a:p>
          <a:p>
            <a:r>
              <a:rPr lang="en-US" sz="2400" dirty="0"/>
              <a:t>Program launched officially in 2016 with major support from the League of Women Voters of Florida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2238" y="1674896"/>
            <a:ext cx="3382954" cy="4232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881" y="5079039"/>
            <a:ext cx="3682135" cy="79626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0F50FCF-90C6-4B59-8994-FF9085843559}"/>
              </a:ext>
            </a:extLst>
          </p:cNvPr>
          <p:cNvSpPr txBox="1">
            <a:spLocks/>
          </p:cNvSpPr>
          <p:nvPr/>
        </p:nvSpPr>
        <p:spPr>
          <a:xfrm>
            <a:off x="0" y="348311"/>
            <a:ext cx="9144000" cy="777241"/>
          </a:xfrm>
          <a:prstGeom prst="rect">
            <a:avLst/>
          </a:prstGeom>
        </p:spPr>
        <p:txBody>
          <a:bodyPr>
            <a:noAutofit/>
          </a:bodyPr>
          <a:lstStyle>
            <a:lvl1pPr marL="341548" indent="-341548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1138" indent="-283507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072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59835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5987" indent="-226583" algn="l" defTabSz="45539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343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2" indent="-228576" algn="l" defTabSz="45715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charset="0"/>
              <a:buNone/>
            </a:pPr>
            <a:r>
              <a:rPr lang="en-US" sz="6000" b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How we got started</a:t>
            </a:r>
            <a:endParaRPr lang="en-US" sz="6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670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571D6AF-1E99-40AA-97F2-8A43718A295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endParaRPr lang="en-US" sz="4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9BCD2-921C-43E9-B62C-3792671FE53B}"/>
              </a:ext>
            </a:extLst>
          </p:cNvPr>
          <p:cNvSpPr txBox="1"/>
          <p:nvPr/>
        </p:nvSpPr>
        <p:spPr>
          <a:xfrm>
            <a:off x="2244436" y="149629"/>
            <a:ext cx="5419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The Florida Team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B1DEE0-3DC6-49C7-B549-D1BBE59EB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3" t="6934" r="9221" b="329"/>
          <a:stretch/>
        </p:blipFill>
        <p:spPr>
          <a:xfrm>
            <a:off x="1230283" y="1396538"/>
            <a:ext cx="6434051" cy="46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05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6791561" y="2381828"/>
            <a:ext cx="2101404" cy="2022686"/>
            <a:chOff x="4609971" y="252627"/>
            <a:chExt cx="2101404" cy="2022686"/>
          </a:xfrm>
        </p:grpSpPr>
        <p:sp>
          <p:nvSpPr>
            <p:cNvPr id="54" name="Rectangle 53"/>
            <p:cNvSpPr/>
            <p:nvPr/>
          </p:nvSpPr>
          <p:spPr>
            <a:xfrm>
              <a:off x="4615774" y="252627"/>
              <a:ext cx="2095601" cy="20226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54" descr="AdobeStock_65254880.jpeg"/>
            <p:cNvPicPr>
              <a:picLocks noChangeAspect="1"/>
            </p:cNvPicPr>
            <p:nvPr/>
          </p:nvPicPr>
          <p:blipFill>
            <a:blip r:embed="rId3" cstate="email">
              <a:alphaModFix amt="6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9971" y="252627"/>
              <a:ext cx="2095601" cy="2022686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4619051" y="4518706"/>
            <a:ext cx="2095601" cy="2051546"/>
            <a:chOff x="4609971" y="2381828"/>
            <a:chExt cx="2095601" cy="2022686"/>
          </a:xfrm>
        </p:grpSpPr>
        <p:sp>
          <p:nvSpPr>
            <p:cNvPr id="36" name="Rectangle 35"/>
            <p:cNvSpPr/>
            <p:nvPr/>
          </p:nvSpPr>
          <p:spPr>
            <a:xfrm>
              <a:off x="4609971" y="2381828"/>
              <a:ext cx="2095601" cy="20226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dobeStock_65254880.jpeg"/>
            <p:cNvPicPr>
              <a:picLocks noChangeAspect="1"/>
            </p:cNvPicPr>
            <p:nvPr/>
          </p:nvPicPr>
          <p:blipFill>
            <a:blip r:embed="rId4" cstate="email">
              <a:alphaModFix amt="6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9971" y="2381828"/>
              <a:ext cx="2095601" cy="2022686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239890" y="235480"/>
            <a:ext cx="4317999" cy="63307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815639" y="4528692"/>
            <a:ext cx="2095601" cy="20226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04243" y="579859"/>
            <a:ext cx="3997031" cy="2468817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/>
              <a:t>We help people go solar, join together, and fight for their energy rights</a:t>
            </a:r>
          </a:p>
          <a:p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3500" b="1" dirty="0">
                <a:solidFill>
                  <a:srgbClr val="FF9300"/>
                </a:solidFill>
              </a:rPr>
              <a:t>FLORIDA’s</a:t>
            </a:r>
            <a:endParaRPr lang="en-US" sz="2600" b="1" dirty="0">
              <a:solidFill>
                <a:srgbClr val="FF9300"/>
              </a:solidFill>
            </a:endParaRPr>
          </a:p>
          <a:p>
            <a:r>
              <a:rPr lang="en-US" sz="2400" b="1" dirty="0">
                <a:solidFill>
                  <a:srgbClr val="FF9300"/>
                </a:solidFill>
              </a:rPr>
              <a:t>impact is expanding solar in the Sunshine State!</a:t>
            </a:r>
          </a:p>
          <a:p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6" name="Picture 15" descr="AdobeStock_65254880.jpeg"/>
          <p:cNvPicPr>
            <a:picLocks noChangeAspect="1"/>
          </p:cNvPicPr>
          <p:nvPr/>
        </p:nvPicPr>
        <p:blipFill>
          <a:blip r:embed="rId5" cstate="email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528" y="4518706"/>
            <a:ext cx="2109712" cy="2080406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609971" y="224491"/>
            <a:ext cx="2101404" cy="2022686"/>
            <a:chOff x="4609971" y="252627"/>
            <a:chExt cx="2101404" cy="2022686"/>
          </a:xfrm>
        </p:grpSpPr>
        <p:sp>
          <p:nvSpPr>
            <p:cNvPr id="24" name="Rectangle 23"/>
            <p:cNvSpPr/>
            <p:nvPr/>
          </p:nvSpPr>
          <p:spPr>
            <a:xfrm>
              <a:off x="4615774" y="252627"/>
              <a:ext cx="2095601" cy="20226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AdobeStock_65254880.jpeg"/>
            <p:cNvPicPr>
              <a:picLocks noChangeAspect="1"/>
            </p:cNvPicPr>
            <p:nvPr/>
          </p:nvPicPr>
          <p:blipFill>
            <a:blip r:embed="rId3" cstate="email">
              <a:alphaModFix amt="6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9971" y="252627"/>
              <a:ext cx="2095601" cy="2022686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4603001" y="553817"/>
            <a:ext cx="220566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cs typeface="Calibri"/>
              </a:rPr>
              <a:t>40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cs typeface="Calibri"/>
              </a:rPr>
              <a:t>Co-ops across the state—and growing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03001" y="4918797"/>
            <a:ext cx="21455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cs typeface="Calibri"/>
              </a:rPr>
              <a:t>$24.6 M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cs typeface="Calibri"/>
              </a:rPr>
              <a:t>invested in economy</a:t>
            </a:r>
          </a:p>
          <a:p>
            <a:endParaRPr lang="en-US" sz="800" b="1" dirty="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791561" y="221412"/>
            <a:ext cx="2101404" cy="2022686"/>
            <a:chOff x="4609971" y="252627"/>
            <a:chExt cx="2101404" cy="2022686"/>
          </a:xfrm>
        </p:grpSpPr>
        <p:sp>
          <p:nvSpPr>
            <p:cNvPr id="48" name="Rectangle 47"/>
            <p:cNvSpPr/>
            <p:nvPr/>
          </p:nvSpPr>
          <p:spPr>
            <a:xfrm>
              <a:off x="4615774" y="252627"/>
              <a:ext cx="2095601" cy="20226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dobeStock_65254880.jpeg"/>
            <p:cNvPicPr>
              <a:picLocks noChangeAspect="1"/>
            </p:cNvPicPr>
            <p:nvPr/>
          </p:nvPicPr>
          <p:blipFill>
            <a:blip r:embed="rId3" cstate="email">
              <a:alphaModFix amt="6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9971" y="252627"/>
              <a:ext cx="2095601" cy="202268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4603001" y="2381828"/>
            <a:ext cx="2101404" cy="2022686"/>
            <a:chOff x="4609971" y="252627"/>
            <a:chExt cx="2101404" cy="2022686"/>
          </a:xfrm>
        </p:grpSpPr>
        <p:sp>
          <p:nvSpPr>
            <p:cNvPr id="51" name="Rectangle 50"/>
            <p:cNvSpPr/>
            <p:nvPr/>
          </p:nvSpPr>
          <p:spPr>
            <a:xfrm>
              <a:off x="4615774" y="252627"/>
              <a:ext cx="2095601" cy="2022686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 descr="AdobeStock_65254880.jpeg"/>
            <p:cNvPicPr>
              <a:picLocks noChangeAspect="1"/>
            </p:cNvPicPr>
            <p:nvPr/>
          </p:nvPicPr>
          <p:blipFill>
            <a:blip r:embed="rId3" cstate="email">
              <a:alphaModFix amt="6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9971" y="252627"/>
              <a:ext cx="2095601" cy="2022686"/>
            </a:xfrm>
            <a:prstGeom prst="rect">
              <a:avLst/>
            </a:prstGeom>
          </p:spPr>
        </p:pic>
      </p:grpSp>
      <p:sp>
        <p:nvSpPr>
          <p:cNvPr id="39" name="Rectangle 38"/>
          <p:cNvSpPr/>
          <p:nvPr/>
        </p:nvSpPr>
        <p:spPr>
          <a:xfrm>
            <a:off x="6791561" y="2705793"/>
            <a:ext cx="209560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cs typeface="Calibri"/>
              </a:rPr>
              <a:t>1,257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cs typeface="Calibri"/>
              </a:rPr>
              <a:t>people gone solar with us</a:t>
            </a:r>
          </a:p>
          <a:p>
            <a:endParaRPr lang="en-US" sz="800" b="1" dirty="0">
              <a:solidFill>
                <a:schemeClr val="bg1"/>
              </a:solidFill>
              <a:cs typeface="Calibri"/>
            </a:endParaRPr>
          </a:p>
          <a:p>
            <a:r>
              <a:rPr lang="en-US" b="1" dirty="0">
                <a:solidFill>
                  <a:schemeClr val="bg1"/>
                </a:solidFill>
                <a:cs typeface="Calibri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88209" y="2490349"/>
            <a:ext cx="192518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cs typeface="Calibri"/>
              </a:rPr>
              <a:t>11.5 MW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cs typeface="Calibri"/>
              </a:rPr>
              <a:t>installed by our members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01528" y="632661"/>
            <a:ext cx="209560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cs typeface="Calibri"/>
              </a:rPr>
              <a:t>9,100+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cs typeface="Calibri"/>
              </a:rPr>
              <a:t>Homeowners educated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15639" y="4913690"/>
            <a:ext cx="210255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cs typeface="Calibri"/>
              </a:rPr>
              <a:t>438 M 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cs typeface="Calibri"/>
              </a:rPr>
              <a:t>lbs</a:t>
            </a:r>
            <a:r>
              <a:rPr lang="en-US" b="1" dirty="0">
                <a:solidFill>
                  <a:schemeClr val="bg1"/>
                </a:solidFill>
                <a:cs typeface="Calibri"/>
              </a:rPr>
              <a:t> carbon offset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CBAAB0-1E8D-4234-B703-63008110A9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93" r="4329" b="6443"/>
          <a:stretch/>
        </p:blipFill>
        <p:spPr>
          <a:xfrm>
            <a:off x="354769" y="3115074"/>
            <a:ext cx="4088239" cy="316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7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F138E97-BA6D-4756-8ACF-FF6E272E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125552"/>
            <a:ext cx="9144001" cy="57226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F4CB1A-6614-44AB-A585-A1D70A82F45E}"/>
              </a:ext>
            </a:extLst>
          </p:cNvPr>
          <p:cNvSpPr/>
          <p:nvPr/>
        </p:nvSpPr>
        <p:spPr>
          <a:xfrm>
            <a:off x="167640" y="2271565"/>
            <a:ext cx="8869680" cy="4576645"/>
          </a:xfrm>
          <a:prstGeom prst="rect">
            <a:avLst/>
          </a:prstGeom>
          <a:solidFill>
            <a:srgbClr val="FF93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orizontal 2-f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51" y="1058782"/>
            <a:ext cx="5686895" cy="114601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471B5A-97FB-470C-9729-C762454E9CE6}"/>
              </a:ext>
            </a:extLst>
          </p:cNvPr>
          <p:cNvSpPr txBox="1"/>
          <p:nvPr/>
        </p:nvSpPr>
        <p:spPr>
          <a:xfrm>
            <a:off x="554924" y="2306480"/>
            <a:ext cx="8053136" cy="415498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Orange County x5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St. Pete x4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Space Coast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Sarasota County x2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West Broward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Palm Beach County x2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Volusia County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St. Johns County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East Broward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Okaloosa-Walton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Citrus County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Alachua County x2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Seminole County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Miami-Dade County x6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North Pinellas County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Hillsborough County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Highlands County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Leon County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Upper Keys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Franklin-Bay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Manatee County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Polk County</a:t>
            </a:r>
          </a:p>
        </p:txBody>
      </p:sp>
    </p:spTree>
    <p:extLst>
      <p:ext uri="{BB962C8B-B14F-4D97-AF65-F5344CB8AC3E}">
        <p14:creationId xmlns:p14="http://schemas.microsoft.com/office/powerpoint/2010/main" val="119104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7661</TotalTime>
  <Words>548</Words>
  <Application>Microsoft Office PowerPoint</Application>
  <PresentationFormat>On-screen Show (4:3)</PresentationFormat>
  <Paragraphs>113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ＭＳ Ｐゴシック</vt:lpstr>
      <vt:lpstr>Arial</vt:lpstr>
      <vt:lpstr>Calibri</vt:lpstr>
      <vt:lpstr>Courier New</vt:lpstr>
      <vt:lpstr>Franklin Gothic Book</vt:lpstr>
      <vt:lpstr>Franklin Gothic Medium</vt:lpstr>
      <vt:lpstr>Times New Roman</vt:lpstr>
      <vt:lpstr>Wingdings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TGG Brand Marketing +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Munchmeyer</dc:creator>
  <cp:lastModifiedBy>Heaven Campbell</cp:lastModifiedBy>
  <cp:revision>145</cp:revision>
  <cp:lastPrinted>2017-08-13T16:50:31Z</cp:lastPrinted>
  <dcterms:created xsi:type="dcterms:W3CDTF">2016-10-14T17:05:10Z</dcterms:created>
  <dcterms:modified xsi:type="dcterms:W3CDTF">2018-11-28T16:25:31Z</dcterms:modified>
</cp:coreProperties>
</file>