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1"/>
  </p:notesMasterIdLst>
  <p:handoutMasterIdLst>
    <p:handoutMasterId r:id="rId32"/>
  </p:handoutMasterIdLst>
  <p:sldIdLst>
    <p:sldId id="306" r:id="rId2"/>
    <p:sldId id="393" r:id="rId3"/>
    <p:sldId id="313" r:id="rId4"/>
    <p:sldId id="273" r:id="rId5"/>
    <p:sldId id="274" r:id="rId6"/>
    <p:sldId id="275" r:id="rId7"/>
    <p:sldId id="397" r:id="rId8"/>
    <p:sldId id="277" r:id="rId9"/>
    <p:sldId id="398" r:id="rId10"/>
    <p:sldId id="399" r:id="rId11"/>
    <p:sldId id="293" r:id="rId12"/>
    <p:sldId id="285" r:id="rId13"/>
    <p:sldId id="395" r:id="rId14"/>
    <p:sldId id="400" r:id="rId15"/>
    <p:sldId id="297" r:id="rId16"/>
    <p:sldId id="298" r:id="rId17"/>
    <p:sldId id="299" r:id="rId18"/>
    <p:sldId id="290" r:id="rId19"/>
    <p:sldId id="301" r:id="rId20"/>
    <p:sldId id="302" r:id="rId21"/>
    <p:sldId id="305" r:id="rId22"/>
    <p:sldId id="296" r:id="rId23"/>
    <p:sldId id="396" r:id="rId24"/>
    <p:sldId id="316" r:id="rId25"/>
    <p:sldId id="318" r:id="rId26"/>
    <p:sldId id="257" r:id="rId27"/>
    <p:sldId id="401" r:id="rId28"/>
    <p:sldId id="310" r:id="rId29"/>
    <p:sldId id="402"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10" autoAdjust="0"/>
    <p:restoredTop sz="84840" autoAdjust="0"/>
  </p:normalViewPr>
  <p:slideViewPr>
    <p:cSldViewPr snapToGrid="0" snapToObjects="1">
      <p:cViewPr varScale="1">
        <p:scale>
          <a:sx n="97" d="100"/>
          <a:sy n="97" d="100"/>
        </p:scale>
        <p:origin x="229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Andrea%20Hylant\Dropbox%20(SolarUnitedNeighbors)\CPN%20Team%20Folder\Co-ops\3.%20Active%20Co-ops\Pennsylvania\Allegheny%20County\Info%20Session%20Pricing%20Spreadsheet%20-%20P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583028088591386E-2"/>
          <c:y val="3.7063852742243435E-2"/>
          <c:w val="0.8125344687502164"/>
          <c:h val="0.90068266485848159"/>
        </c:manualLayout>
      </c:layout>
      <c:barChart>
        <c:barDir val="col"/>
        <c:grouping val="stacked"/>
        <c:varyColors val="0"/>
        <c:ser>
          <c:idx val="0"/>
          <c:order val="0"/>
          <c:tx>
            <c:strRef>
              <c:f>Sheet1!$B$1</c:f>
              <c:strCache>
                <c:ptCount val="1"/>
                <c:pt idx="0">
                  <c:v>System Components</c:v>
                </c:pt>
              </c:strCache>
            </c:strRef>
          </c:tx>
          <c:spPr>
            <a:solidFill>
              <a:schemeClr val="accent4"/>
            </a:solidFill>
            <a:ln>
              <a:solidFill>
                <a:prstClr val="black"/>
              </a:solidFill>
            </a:ln>
            <a:effectLst/>
          </c:spPr>
          <c:invertIfNegative val="0"/>
          <c:dLbls>
            <c:dLbl>
              <c:idx val="0"/>
              <c:tx>
                <c:rich>
                  <a:bodyPr/>
                  <a:lstStyle/>
                  <a:p>
                    <a:r>
                      <a:rPr lang="en-US" dirty="0"/>
                      <a:t>50%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1-48FA-BD70-8165E754EBA7}"/>
                </c:ext>
              </c:extLst>
            </c:dLbl>
            <c:dLbl>
              <c:idx val="1"/>
              <c:layout>
                <c:manualLayout>
                  <c:x val="-2.1217134960568446E-17"/>
                  <c:y val="0"/>
                </c:manualLayout>
              </c:layout>
              <c:tx>
                <c:rich>
                  <a:bodyPr/>
                  <a:lstStyle/>
                  <a:p>
                    <a:r>
                      <a:rPr lang="en-US" dirty="0"/>
                      <a:t>52%</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1-48FA-BD70-8165E754EBA7}"/>
                </c:ext>
              </c:extLst>
            </c:dLbl>
            <c:dLbl>
              <c:idx val="2"/>
              <c:tx>
                <c:rich>
                  <a:bodyPr/>
                  <a:lstStyle/>
                  <a:p>
                    <a:r>
                      <a:rPr lang="en-US" dirty="0"/>
                      <a:t>48%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1-48FA-BD70-8165E754EBA7}"/>
                </c:ext>
              </c:extLst>
            </c:dLbl>
            <c:dLbl>
              <c:idx val="3"/>
              <c:tx>
                <c:rich>
                  <a:bodyPr/>
                  <a:lstStyle/>
                  <a:p>
                    <a:r>
                      <a:rPr lang="en-US" dirty="0"/>
                      <a:t>49%</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1-48FA-BD70-8165E754EBA7}"/>
                </c:ext>
              </c:extLst>
            </c:dLbl>
            <c:dLbl>
              <c:idx val="4"/>
              <c:tx>
                <c:rich>
                  <a:bodyPr/>
                  <a:lstStyle/>
                  <a:p>
                    <a:r>
                      <a:rPr lang="en-US" dirty="0"/>
                      <a:t>45%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1-48FA-BD70-8165E754EBA7}"/>
                </c:ext>
              </c:extLst>
            </c:dLbl>
            <c:dLbl>
              <c:idx val="5"/>
              <c:tx>
                <c:rich>
                  <a:bodyPr/>
                  <a:lstStyle/>
                  <a:p>
                    <a:r>
                      <a:rPr lang="en-US" dirty="0"/>
                      <a:t>38%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1-48FA-BD70-8165E754EBA7}"/>
                </c:ext>
              </c:extLst>
            </c:dLbl>
            <c:dLbl>
              <c:idx val="6"/>
              <c:tx>
                <c:rich>
                  <a:bodyPr/>
                  <a:lstStyle/>
                  <a:p>
                    <a:r>
                      <a:rPr lang="en-US" dirty="0"/>
                      <a:t>36%</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1-48FA-BD70-8165E754EBA7}"/>
                </c:ext>
              </c:extLst>
            </c:dLbl>
            <c:dLbl>
              <c:idx val="7"/>
              <c:tx>
                <c:rich>
                  <a:bodyPr/>
                  <a:lstStyle/>
                  <a:p>
                    <a:r>
                      <a:rPr lang="en-US" dirty="0"/>
                      <a:t>31%</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21-48FA-BD70-8165E754EBA7}"/>
                </c:ext>
              </c:extLst>
            </c:dLbl>
            <c:spPr>
              <a:solidFill>
                <a:prstClr val="black"/>
              </a:solidFill>
              <a:ln>
                <a:solidFill>
                  <a:prstClr val="black"/>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Sheet1!$B$2:$B$9</c:f>
              <c:numCache>
                <c:formatCode>General</c:formatCode>
                <c:ptCount val="8"/>
                <c:pt idx="0">
                  <c:v>3.65</c:v>
                </c:pt>
                <c:pt idx="1">
                  <c:v>3.29</c:v>
                </c:pt>
                <c:pt idx="2">
                  <c:v>2.16</c:v>
                </c:pt>
                <c:pt idx="3">
                  <c:v>1.91</c:v>
                </c:pt>
                <c:pt idx="4">
                  <c:v>1.542</c:v>
                </c:pt>
                <c:pt idx="5">
                  <c:v>1.21</c:v>
                </c:pt>
                <c:pt idx="6">
                  <c:v>1.0680000000000001</c:v>
                </c:pt>
                <c:pt idx="7">
                  <c:v>0.85</c:v>
                </c:pt>
              </c:numCache>
            </c:numRef>
          </c:val>
          <c:extLst>
            <c:ext xmlns:c16="http://schemas.microsoft.com/office/drawing/2014/chart" uri="{C3380CC4-5D6E-409C-BE32-E72D297353CC}">
              <c16:uniqueId val="{00000008-8C21-48FA-BD70-8165E754EBA7}"/>
            </c:ext>
          </c:extLst>
        </c:ser>
        <c:ser>
          <c:idx val="1"/>
          <c:order val="1"/>
          <c:tx>
            <c:strRef>
              <c:f>Sheet1!$C$1</c:f>
              <c:strCache>
                <c:ptCount val="1"/>
                <c:pt idx="0">
                  <c:v>Labor</c:v>
                </c:pt>
              </c:strCache>
            </c:strRef>
          </c:tx>
          <c:spPr>
            <a:solidFill>
              <a:schemeClr val="accent3"/>
            </a:solidFill>
            <a:ln>
              <a:solidFill>
                <a:prstClr val="black"/>
              </a:solidFill>
            </a:ln>
            <a:effectLst/>
          </c:spPr>
          <c:invertIfNegative val="0"/>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Sheet1!$C$2:$C$9</c:f>
              <c:numCache>
                <c:formatCode>General</c:formatCode>
                <c:ptCount val="8"/>
                <c:pt idx="0">
                  <c:v>1.05</c:v>
                </c:pt>
                <c:pt idx="1">
                  <c:v>0.68</c:v>
                </c:pt>
                <c:pt idx="2">
                  <c:v>0.56999999999999995</c:v>
                </c:pt>
                <c:pt idx="3">
                  <c:v>0.72</c:v>
                </c:pt>
                <c:pt idx="4">
                  <c:v>0.39400000000000002</c:v>
                </c:pt>
                <c:pt idx="5">
                  <c:v>0.36</c:v>
                </c:pt>
                <c:pt idx="6">
                  <c:v>0.316</c:v>
                </c:pt>
                <c:pt idx="7">
                  <c:v>0.32</c:v>
                </c:pt>
              </c:numCache>
            </c:numRef>
          </c:val>
          <c:extLst>
            <c:ext xmlns:c16="http://schemas.microsoft.com/office/drawing/2014/chart" uri="{C3380CC4-5D6E-409C-BE32-E72D297353CC}">
              <c16:uniqueId val="{00000009-8C21-48FA-BD70-8165E754EBA7}"/>
            </c:ext>
          </c:extLst>
        </c:ser>
        <c:ser>
          <c:idx val="2"/>
          <c:order val="2"/>
          <c:tx>
            <c:strRef>
              <c:f>Sheet1!$D$1</c:f>
              <c:strCache>
                <c:ptCount val="1"/>
                <c:pt idx="0">
                  <c:v>Soft Costs</c:v>
                </c:pt>
              </c:strCache>
            </c:strRef>
          </c:tx>
          <c:spPr>
            <a:solidFill>
              <a:srgbClr val="F2762C"/>
            </a:solidFill>
            <a:ln>
              <a:solidFill>
                <a:prstClr val="black"/>
              </a:solidFill>
            </a:ln>
            <a:effectLst/>
          </c:spPr>
          <c:invertIfNegative val="0"/>
          <c:dLbls>
            <c:dLbl>
              <c:idx val="0"/>
              <c:tx>
                <c:rich>
                  <a:bodyPr/>
                  <a:lstStyle/>
                  <a:p>
                    <a:r>
                      <a:rPr lang="en-US"/>
                      <a:t>35%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1-48FA-BD70-8165E754EBA7}"/>
                </c:ext>
              </c:extLst>
            </c:dLbl>
            <c:dLbl>
              <c:idx val="1"/>
              <c:tx>
                <c:rich>
                  <a:bodyPr/>
                  <a:lstStyle/>
                  <a:p>
                    <a:r>
                      <a:rPr lang="en-US"/>
                      <a:t>37%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C21-48FA-BD70-8165E754EBA7}"/>
                </c:ext>
              </c:extLst>
            </c:dLbl>
            <c:dLbl>
              <c:idx val="2"/>
              <c:tx>
                <c:rich>
                  <a:bodyPr/>
                  <a:lstStyle/>
                  <a:p>
                    <a:r>
                      <a:rPr lang="en-US"/>
                      <a:t>39%</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1-48FA-BD70-8165E754EBA7}"/>
                </c:ext>
              </c:extLst>
            </c:dLbl>
            <c:dLbl>
              <c:idx val="3"/>
              <c:tx>
                <c:rich>
                  <a:bodyPr/>
                  <a:lstStyle/>
                  <a:p>
                    <a:r>
                      <a:rPr lang="en-US"/>
                      <a:t>33%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1-48FA-BD70-8165E754EBA7}"/>
                </c:ext>
              </c:extLst>
            </c:dLbl>
            <c:dLbl>
              <c:idx val="4"/>
              <c:tx>
                <c:rich>
                  <a:bodyPr/>
                  <a:lstStyle/>
                  <a:p>
                    <a:r>
                      <a:rPr lang="en-US"/>
                      <a:t>38%</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1-48FA-BD70-8165E754EBA7}"/>
                </c:ext>
              </c:extLst>
            </c:dLbl>
            <c:dLbl>
              <c:idx val="5"/>
              <c:tx>
                <c:rich>
                  <a:bodyPr/>
                  <a:lstStyle/>
                  <a:p>
                    <a:r>
                      <a:rPr lang="en-US"/>
                      <a:t>51%</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1-48FA-BD70-8165E754EBA7}"/>
                </c:ext>
              </c:extLst>
            </c:dLbl>
            <c:dLbl>
              <c:idx val="6"/>
              <c:tx>
                <c:rich>
                  <a:bodyPr/>
                  <a:lstStyle/>
                  <a:p>
                    <a:r>
                      <a:rPr lang="en-US"/>
                      <a:t>53%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C21-48FA-BD70-8165E754EBA7}"/>
                </c:ext>
              </c:extLst>
            </c:dLbl>
            <c:dLbl>
              <c:idx val="7"/>
              <c:tx>
                <c:rich>
                  <a:bodyPr/>
                  <a:lstStyle/>
                  <a:p>
                    <a:r>
                      <a:rPr lang="en-US"/>
                      <a:t>58%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1-48FA-BD70-8165E754EBA7}"/>
                </c:ext>
              </c:extLst>
            </c:dLbl>
            <c:spPr>
              <a:pattFill prst="pct50">
                <a:fgClr>
                  <a:prstClr val="black"/>
                </a:fgClr>
                <a:bgClr>
                  <a:prstClr val="white"/>
                </a:bgClr>
              </a:pattFill>
              <a:ln>
                <a:solidFill>
                  <a:prstClr val="black"/>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Sheet1!$D$2:$D$9</c:f>
              <c:numCache>
                <c:formatCode>General</c:formatCode>
                <c:ptCount val="8"/>
                <c:pt idx="0">
                  <c:v>2.54</c:v>
                </c:pt>
                <c:pt idx="1">
                  <c:v>2.37</c:v>
                </c:pt>
                <c:pt idx="2">
                  <c:v>1.75</c:v>
                </c:pt>
                <c:pt idx="3">
                  <c:v>1.29</c:v>
                </c:pt>
                <c:pt idx="4">
                  <c:v>1.504</c:v>
                </c:pt>
                <c:pt idx="5">
                  <c:v>1.61</c:v>
                </c:pt>
                <c:pt idx="6">
                  <c:v>1.5960000000000001</c:v>
                </c:pt>
                <c:pt idx="7">
                  <c:v>1.63</c:v>
                </c:pt>
              </c:numCache>
            </c:numRef>
          </c:val>
          <c:extLst>
            <c:ext xmlns:c16="http://schemas.microsoft.com/office/drawing/2014/chart" uri="{C3380CC4-5D6E-409C-BE32-E72D297353CC}">
              <c16:uniqueId val="{00000012-8C21-48FA-BD70-8165E754EBA7}"/>
            </c:ext>
          </c:extLst>
        </c:ser>
        <c:dLbls>
          <c:showLegendKey val="0"/>
          <c:showVal val="0"/>
          <c:showCatName val="0"/>
          <c:showSerName val="0"/>
          <c:showPercent val="0"/>
          <c:showBubbleSize val="0"/>
        </c:dLbls>
        <c:gapWidth val="150"/>
        <c:overlap val="100"/>
        <c:axId val="277096352"/>
        <c:axId val="277097336"/>
      </c:barChart>
      <c:catAx>
        <c:axId val="277096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7097336"/>
        <c:crosses val="autoZero"/>
        <c:auto val="1"/>
        <c:lblAlgn val="ctr"/>
        <c:lblOffset val="100"/>
        <c:noMultiLvlLbl val="0"/>
      </c:catAx>
      <c:valAx>
        <c:axId val="2770973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709635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Entry>
      <c:layout>
        <c:manualLayout>
          <c:xMode val="edge"/>
          <c:yMode val="edge"/>
          <c:x val="0.87677455970215357"/>
          <c:y val="2.5820790988160289E-2"/>
          <c:w val="0.11941933617379914"/>
          <c:h val="0.4841331571166491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Estimated Average Monthly Savings</a:t>
            </a:r>
            <a:r>
              <a:rPr lang="en-US" sz="1600" baseline="0" dirty="0">
                <a:solidFill>
                  <a:schemeClr val="tx1"/>
                </a:solidFill>
              </a:rPr>
              <a:t> over 25 years</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v>4kW Monthly</c:v>
          </c:tx>
          <c:spPr>
            <a:solidFill>
              <a:srgbClr val="FC852C"/>
            </a:solidFill>
            <a:ln>
              <a:solidFill>
                <a:schemeClr val="tx1"/>
              </a:solidFill>
            </a:ln>
            <a:effectLst/>
          </c:spPr>
          <c:invertIfNegative val="0"/>
          <c:cat>
            <c:strLit>
              <c:ptCount val="11"/>
              <c:pt idx="0">
                <c:v>1</c:v>
              </c:pt>
              <c:pt idx="1">
                <c:v>5</c:v>
              </c:pt>
              <c:pt idx="2">
                <c:v>10</c:v>
              </c:pt>
              <c:pt idx="3">
                <c:v>15</c:v>
              </c:pt>
              <c:pt idx="4">
                <c:v>20</c:v>
              </c:pt>
              <c:pt idx="5">
                <c:v>25</c:v>
              </c:pt>
              <c:pt idx="6">
                <c:v>26</c:v>
              </c:pt>
              <c:pt idx="7">
                <c:v>27</c:v>
              </c:pt>
              <c:pt idx="8">
                <c:v>28</c:v>
              </c:pt>
              <c:pt idx="9">
                <c:v>29</c:v>
              </c:pt>
              <c:pt idx="10">
                <c:v>30</c:v>
              </c:pt>
              <c:extLst>
                <c:ext xmlns:c15="http://schemas.microsoft.com/office/drawing/2012/chart" uri="{02D57815-91ED-43cb-92C2-25804820EDAC}">
                  <c15:autoCat val="1"/>
                </c:ext>
              </c:extLst>
            </c:strLit>
          </c:cat>
          <c:val>
            <c:numRef>
              <c:f>'Yearly Financing'!$O$3:$O$27</c:f>
              <c:numCache>
                <c:formatCode>_("$"* #,##0.00_);_("$"* \(#,##0.00\);_("$"* "-"??_);_(@_)</c:formatCode>
                <c:ptCount val="6"/>
                <c:pt idx="0">
                  <c:v>5.3633333333333253</c:v>
                </c:pt>
                <c:pt idx="1">
                  <c:v>12.038676542312089</c:v>
                </c:pt>
                <c:pt idx="2">
                  <c:v>20.957834830569329</c:v>
                </c:pt>
                <c:pt idx="3">
                  <c:v>30.561569080432076</c:v>
                </c:pt>
                <c:pt idx="4">
                  <c:v>40.90242284276718</c:v>
                </c:pt>
                <c:pt idx="5">
                  <c:v>156.20363923268636</c:v>
                </c:pt>
              </c:numCache>
            </c:numRef>
          </c:val>
          <c:extLst>
            <c:ext xmlns:c16="http://schemas.microsoft.com/office/drawing/2014/chart" uri="{C3380CC4-5D6E-409C-BE32-E72D297353CC}">
              <c16:uniqueId val="{00000000-E46D-4163-AFAE-FDDFC3C87F70}"/>
            </c:ext>
          </c:extLst>
        </c:ser>
        <c:ser>
          <c:idx val="0"/>
          <c:order val="1"/>
          <c:tx>
            <c:v>7kW Monthly</c:v>
          </c:tx>
          <c:spPr>
            <a:solidFill>
              <a:srgbClr val="F9CC2D"/>
            </a:solidFill>
            <a:ln>
              <a:solidFill>
                <a:sysClr val="windowText" lastClr="000000"/>
              </a:solidFill>
            </a:ln>
            <a:effectLst/>
          </c:spPr>
          <c:invertIfNegative val="0"/>
          <c:cat>
            <c:strLit>
              <c:ptCount val="6"/>
              <c:pt idx="0">
                <c:v>$1.00</c:v>
              </c:pt>
              <c:pt idx="1">
                <c:v>$5.00</c:v>
              </c:pt>
              <c:pt idx="2">
                <c:v>$10.00</c:v>
              </c:pt>
              <c:pt idx="3">
                <c:v>$15.00</c:v>
              </c:pt>
              <c:pt idx="4">
                <c:v>$20.00</c:v>
              </c:pt>
              <c:pt idx="5">
                <c:v>$25.00</c:v>
              </c:pt>
              <c:extLst>
                <c:ext xmlns:c15="http://schemas.microsoft.com/office/drawing/2012/chart" uri="{02D57815-91ED-43cb-92C2-25804820EDAC}">
                  <c15:autoCat val="1"/>
                </c:ext>
              </c:extLst>
            </c:strLit>
          </c:cat>
          <c:val>
            <c:numRef>
              <c:f>'4kW'!$N$3:$N$32</c:f>
              <c:numCache>
                <c:formatCode>"$"#,##0.00</c:formatCode>
                <c:ptCount val="6"/>
                <c:pt idx="0">
                  <c:v>4.9816666666666647</c:v>
                </c:pt>
                <c:pt idx="1">
                  <c:v>10.173600273650132</c:v>
                </c:pt>
                <c:pt idx="2">
                  <c:v>17.110723386739096</c:v>
                </c:pt>
                <c:pt idx="3">
                  <c:v>24.580294469965679</c:v>
                </c:pt>
                <c:pt idx="4">
                  <c:v>32.623180729559657</c:v>
                </c:pt>
                <c:pt idx="5">
                  <c:v>121.49171940320048</c:v>
                </c:pt>
              </c:numCache>
            </c:numRef>
          </c:val>
          <c:extLst>
            <c:ext xmlns:c16="http://schemas.microsoft.com/office/drawing/2014/chart" uri="{C3380CC4-5D6E-409C-BE32-E72D297353CC}">
              <c16:uniqueId val="{00000001-E46D-4163-AFAE-FDDFC3C87F70}"/>
            </c:ext>
          </c:extLst>
        </c:ser>
        <c:dLbls>
          <c:showLegendKey val="0"/>
          <c:showVal val="0"/>
          <c:showCatName val="0"/>
          <c:showSerName val="0"/>
          <c:showPercent val="0"/>
          <c:showBubbleSize val="0"/>
        </c:dLbls>
        <c:gapWidth val="219"/>
        <c:overlap val="-27"/>
        <c:axId val="455122976"/>
        <c:axId val="455123304"/>
      </c:barChart>
      <c:catAx>
        <c:axId val="455122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solidFill>
                      <a:schemeClr val="tx1"/>
                    </a:solidFill>
                  </a:rPr>
                  <a:t>Years since</a:t>
                </a:r>
                <a:r>
                  <a:rPr lang="en-US" sz="1600" baseline="0" dirty="0">
                    <a:solidFill>
                      <a:schemeClr val="tx1"/>
                    </a:solidFill>
                  </a:rPr>
                  <a:t> installation</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123304"/>
        <c:crosses val="autoZero"/>
        <c:auto val="1"/>
        <c:lblAlgn val="ctr"/>
        <c:lblOffset val="100"/>
        <c:noMultiLvlLbl val="0"/>
      </c:catAx>
      <c:valAx>
        <c:axId val="4551233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Red]&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12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DEFE9"/>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0.35046</cdr:x>
      <cdr:y>0.14477</cdr:y>
    </cdr:from>
    <cdr:to>
      <cdr:x>0.84342</cdr:x>
      <cdr:y>0.35553</cdr:y>
    </cdr:to>
    <cdr:sp macro="" textlink="">
      <cdr:nvSpPr>
        <cdr:cNvPr id="3" name="TextBox 2">
          <a:extLst xmlns:a="http://schemas.openxmlformats.org/drawingml/2006/main">
            <a:ext uri="{FF2B5EF4-FFF2-40B4-BE49-F238E27FC236}">
              <a16:creationId xmlns:a16="http://schemas.microsoft.com/office/drawing/2014/main" id="{6F2981FC-13E1-409C-9CB8-59387ECCB9EA}"/>
            </a:ext>
          </a:extLst>
        </cdr:cNvPr>
        <cdr:cNvSpPr txBox="1"/>
      </cdr:nvSpPr>
      <cdr:spPr>
        <a:xfrm xmlns:a="http://schemas.openxmlformats.org/drawingml/2006/main">
          <a:off x="3092463" y="759217"/>
          <a:ext cx="4349842" cy="11052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t>Solar co-ops help reduce an installer’s soft costs so you can save money. </a:t>
          </a:r>
        </a:p>
      </cdr:txBody>
    </cdr:sp>
  </cdr:relSizeAnchor>
  <cdr:relSizeAnchor xmlns:cdr="http://schemas.openxmlformats.org/drawingml/2006/chartDrawing">
    <cdr:from>
      <cdr:x>0.85073</cdr:x>
      <cdr:y>0.62409</cdr:y>
    </cdr:from>
    <cdr:to>
      <cdr:x>0.90415</cdr:x>
      <cdr:y>0.80384</cdr:y>
    </cdr:to>
    <cdr:sp macro="" textlink="">
      <cdr:nvSpPr>
        <cdr:cNvPr id="4" name="Right Brace 3">
          <a:extLst xmlns:a="http://schemas.openxmlformats.org/drawingml/2006/main">
            <a:ext uri="{FF2B5EF4-FFF2-40B4-BE49-F238E27FC236}">
              <a16:creationId xmlns:a16="http://schemas.microsoft.com/office/drawing/2014/main" id="{2908A065-AFEB-4EEA-9C89-9194A962638C}"/>
            </a:ext>
          </a:extLst>
        </cdr:cNvPr>
        <cdr:cNvSpPr/>
      </cdr:nvSpPr>
      <cdr:spPr>
        <a:xfrm xmlns:a="http://schemas.openxmlformats.org/drawingml/2006/main">
          <a:off x="7506800" y="3272920"/>
          <a:ext cx="471340" cy="942681"/>
        </a:xfrm>
        <a:prstGeom xmlns:a="http://schemas.openxmlformats.org/drawingml/2006/main" prst="rightBrace">
          <a:avLst/>
        </a:prstGeom>
        <a:solidFill xmlns:a="http://schemas.openxmlformats.org/drawingml/2006/main">
          <a:schemeClr val="bg2"/>
        </a:solidFill>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0.80706</cdr:x>
      <cdr:y>0.26364</cdr:y>
    </cdr:from>
    <cdr:to>
      <cdr:x>0.90803</cdr:x>
      <cdr:y>0.69859</cdr:y>
    </cdr:to>
    <cdr:cxnSp macro="">
      <cdr:nvCxnSpPr>
        <cdr:cNvPr id="6" name="Connector: Elbow 5">
          <a:extLst xmlns:a="http://schemas.openxmlformats.org/drawingml/2006/main">
            <a:ext uri="{FF2B5EF4-FFF2-40B4-BE49-F238E27FC236}">
              <a16:creationId xmlns:a16="http://schemas.microsoft.com/office/drawing/2014/main" id="{8A0EF0A2-2B6B-495A-9AD5-7F45ACBC038C}"/>
            </a:ext>
          </a:extLst>
        </cdr:cNvPr>
        <cdr:cNvCxnSpPr>
          <a:cxnSpLocks xmlns:a="http://schemas.openxmlformats.org/drawingml/2006/main"/>
        </cdr:cNvCxnSpPr>
      </cdr:nvCxnSpPr>
      <cdr:spPr>
        <a:xfrm xmlns:a="http://schemas.openxmlformats.org/drawingml/2006/main" rot="16200000" flipH="1">
          <a:off x="6426459" y="2077645"/>
          <a:ext cx="2281011" cy="890932"/>
        </a:xfrm>
        <a:prstGeom xmlns:a="http://schemas.openxmlformats.org/drawingml/2006/main" prst="bentConnector3">
          <a:avLst>
            <a:gd name="adj1" fmla="val 52004"/>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3962B84-C226-E64D-8CA4-BD727D394BDF}" type="datetimeFigureOut">
              <a:rPr lang="en-US" smtClean="0"/>
              <a:t>2/22/2019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683587B-5E63-D94F-B8CA-B0080AD93D0B}" type="slidenum">
              <a:rPr lang="en-US" smtClean="0"/>
              <a:t>‹#›</a:t>
            </a:fld>
            <a:endParaRPr lang="en-US"/>
          </a:p>
        </p:txBody>
      </p:sp>
    </p:spTree>
    <p:extLst>
      <p:ext uri="{BB962C8B-B14F-4D97-AF65-F5344CB8AC3E}">
        <p14:creationId xmlns:p14="http://schemas.microsoft.com/office/powerpoint/2010/main" val="61807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FAD77BF-96BC-8848-A9A4-2B55AA2AEB2C}" type="datetimeFigureOut">
              <a:rPr lang="en-US" smtClean="0"/>
              <a:t>2/22/2019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9D832F3-1F85-3B49-99F7-C9576D6A98FB}" type="slidenum">
              <a:rPr lang="en-US" smtClean="0"/>
              <a:t>‹#›</a:t>
            </a:fld>
            <a:endParaRPr lang="en-US"/>
          </a:p>
        </p:txBody>
      </p:sp>
    </p:spTree>
    <p:extLst>
      <p:ext uri="{BB962C8B-B14F-4D97-AF65-F5344CB8AC3E}">
        <p14:creationId xmlns:p14="http://schemas.microsoft.com/office/powerpoint/2010/main" val="35926452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832F3-1F85-3B49-99F7-C9576D6A98FB}" type="slidenum">
              <a:rPr lang="en-US" smtClean="0"/>
              <a:t>1</a:t>
            </a:fld>
            <a:endParaRPr lang="en-US"/>
          </a:p>
        </p:txBody>
      </p:sp>
    </p:spTree>
    <p:extLst>
      <p:ext uri="{BB962C8B-B14F-4D97-AF65-F5344CB8AC3E}">
        <p14:creationId xmlns:p14="http://schemas.microsoft.com/office/powerpoint/2010/main" val="708990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financing</a:t>
            </a:r>
          </a:p>
          <a:p>
            <a:r>
              <a:rPr lang="en-US" dirty="0"/>
              <a:t>~18% alternative energy resources by compliance year 2020-2021</a:t>
            </a:r>
          </a:p>
          <a:p>
            <a:endParaRPr lang="en-US" dirty="0"/>
          </a:p>
          <a:p>
            <a:r>
              <a:rPr lang="en-US" dirty="0"/>
              <a:t>our SRECs suck right now because our solar carve out is unambitious. But they are slowly getting better, and if we change the right policies, they may be very valuable during the life of a solar system.</a:t>
            </a:r>
          </a:p>
        </p:txBody>
      </p:sp>
      <p:sp>
        <p:nvSpPr>
          <p:cNvPr id="4" name="Slide Number Placeholder 3"/>
          <p:cNvSpPr>
            <a:spLocks noGrp="1"/>
          </p:cNvSpPr>
          <p:nvPr>
            <p:ph type="sldNum" sz="quarter" idx="10"/>
          </p:nvPr>
        </p:nvSpPr>
        <p:spPr/>
        <p:txBody>
          <a:bodyPr/>
          <a:lstStyle/>
          <a:p>
            <a:fld id="{29D832F3-1F85-3B49-99F7-C9576D6A98FB}" type="slidenum">
              <a:rPr lang="en-US" smtClean="0"/>
              <a:t>24</a:t>
            </a:fld>
            <a:endParaRPr lang="en-US"/>
          </a:p>
        </p:txBody>
      </p:sp>
    </p:spTree>
    <p:extLst>
      <p:ext uri="{BB962C8B-B14F-4D97-AF65-F5344CB8AC3E}">
        <p14:creationId xmlns:p14="http://schemas.microsoft.com/office/powerpoint/2010/main" val="373496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copies – wont change with excel sheet</a:t>
            </a:r>
          </a:p>
        </p:txBody>
      </p:sp>
      <p:sp>
        <p:nvSpPr>
          <p:cNvPr id="4" name="Slide Number Placeholder 3"/>
          <p:cNvSpPr>
            <a:spLocks noGrp="1"/>
          </p:cNvSpPr>
          <p:nvPr>
            <p:ph type="sldNum" sz="quarter" idx="10"/>
          </p:nvPr>
        </p:nvSpPr>
        <p:spPr/>
        <p:txBody>
          <a:bodyPr/>
          <a:lstStyle/>
          <a:p>
            <a:fld id="{60D6936B-CA8B-40EE-AB62-E129A65D3493}" type="slidenum">
              <a:rPr lang="en-US" smtClean="0"/>
              <a:t>25</a:t>
            </a:fld>
            <a:endParaRPr lang="en-US"/>
          </a:p>
        </p:txBody>
      </p:sp>
    </p:spTree>
    <p:extLst>
      <p:ext uri="{BB962C8B-B14F-4D97-AF65-F5344CB8AC3E}">
        <p14:creationId xmlns:p14="http://schemas.microsoft.com/office/powerpoint/2010/main" val="287691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seconds</a:t>
            </a:r>
          </a:p>
          <a:p>
            <a:r>
              <a:rPr lang="en-US" dirty="0"/>
              <a:t>-warn people that it takes a year to complete this</a:t>
            </a:r>
          </a:p>
        </p:txBody>
      </p:sp>
      <p:sp>
        <p:nvSpPr>
          <p:cNvPr id="4" name="Slide Number Placeholder 3"/>
          <p:cNvSpPr>
            <a:spLocks noGrp="1"/>
          </p:cNvSpPr>
          <p:nvPr>
            <p:ph type="sldNum" sz="quarter" idx="5"/>
          </p:nvPr>
        </p:nvSpPr>
        <p:spPr/>
        <p:txBody>
          <a:bodyPr/>
          <a:lstStyle/>
          <a:p>
            <a:fld id="{29D832F3-1F85-3B49-99F7-C9576D6A98FB}" type="slidenum">
              <a:rPr lang="en-US" smtClean="0"/>
              <a:t>26</a:t>
            </a:fld>
            <a:endParaRPr lang="en-US"/>
          </a:p>
        </p:txBody>
      </p:sp>
    </p:spTree>
    <p:extLst>
      <p:ext uri="{BB962C8B-B14F-4D97-AF65-F5344CB8AC3E}">
        <p14:creationId xmlns:p14="http://schemas.microsoft.com/office/powerpoint/2010/main" val="223848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ways to continue to engage with us.</a:t>
            </a:r>
          </a:p>
        </p:txBody>
      </p:sp>
      <p:sp>
        <p:nvSpPr>
          <p:cNvPr id="4" name="Slide Number Placeholder 3"/>
          <p:cNvSpPr>
            <a:spLocks noGrp="1"/>
          </p:cNvSpPr>
          <p:nvPr>
            <p:ph type="sldNum" sz="quarter" idx="5"/>
          </p:nvPr>
        </p:nvSpPr>
        <p:spPr/>
        <p:txBody>
          <a:bodyPr/>
          <a:lstStyle/>
          <a:p>
            <a:fld id="{DE3BD34C-A195-3C44-B33F-6F3EA53F9666}" type="slidenum">
              <a:rPr lang="en-US" smtClean="0"/>
              <a:t>28</a:t>
            </a:fld>
            <a:endParaRPr lang="en-US"/>
          </a:p>
        </p:txBody>
      </p:sp>
    </p:spTree>
    <p:extLst>
      <p:ext uri="{BB962C8B-B14F-4D97-AF65-F5344CB8AC3E}">
        <p14:creationId xmlns:p14="http://schemas.microsoft.com/office/powerpoint/2010/main" val="162735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session will start at 11:40 - in this room (the auditorium) I will be hosting the solar homeowner panel Q&amp;A with five solar homeowners from PA. Downstairs, in the gymnasium, our Pennsylvania program director, Henry McKay, will be hosting a crash course in Pennsylvania </a:t>
            </a:r>
            <a:r>
              <a:rPr lang="en-US"/>
              <a:t>Solar Policy</a:t>
            </a:r>
            <a:endParaRPr lang="en-US" dirty="0"/>
          </a:p>
        </p:txBody>
      </p:sp>
      <p:sp>
        <p:nvSpPr>
          <p:cNvPr id="4" name="Slide Number Placeholder 3"/>
          <p:cNvSpPr>
            <a:spLocks noGrp="1"/>
          </p:cNvSpPr>
          <p:nvPr>
            <p:ph type="sldNum" sz="quarter" idx="5"/>
          </p:nvPr>
        </p:nvSpPr>
        <p:spPr/>
        <p:txBody>
          <a:bodyPr/>
          <a:lstStyle/>
          <a:p>
            <a:fld id="{29D832F3-1F85-3B49-99F7-C9576D6A98FB}" type="slidenum">
              <a:rPr lang="en-US" smtClean="0"/>
              <a:t>29</a:t>
            </a:fld>
            <a:endParaRPr lang="en-US"/>
          </a:p>
        </p:txBody>
      </p:sp>
    </p:spTree>
    <p:extLst>
      <p:ext uri="{BB962C8B-B14F-4D97-AF65-F5344CB8AC3E}">
        <p14:creationId xmlns:p14="http://schemas.microsoft.com/office/powerpoint/2010/main" val="1342527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15A57-23E6-F44C-819E-30756EF6A258}" type="slidenum">
              <a:rPr lang="en-US" smtClean="0"/>
              <a:t>2</a:t>
            </a:fld>
            <a:endParaRPr lang="en-US"/>
          </a:p>
        </p:txBody>
      </p:sp>
    </p:spTree>
    <p:extLst>
      <p:ext uri="{BB962C8B-B14F-4D97-AF65-F5344CB8AC3E}">
        <p14:creationId xmlns:p14="http://schemas.microsoft.com/office/powerpoint/2010/main" val="38168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Walter and Diego</a:t>
            </a:r>
          </a:p>
          <a:p>
            <a:r>
              <a:rPr lang="en-US" dirty="0"/>
              <a:t>50 neighbors</a:t>
            </a:r>
          </a:p>
          <a:p>
            <a:r>
              <a:rPr lang="en-US" dirty="0"/>
              <a:t>Also passed legislation to make it easier to go solar</a:t>
            </a:r>
          </a:p>
        </p:txBody>
      </p:sp>
      <p:sp>
        <p:nvSpPr>
          <p:cNvPr id="4" name="Slide Number Placeholder 3"/>
          <p:cNvSpPr>
            <a:spLocks noGrp="1"/>
          </p:cNvSpPr>
          <p:nvPr>
            <p:ph type="sldNum" sz="quarter" idx="10"/>
          </p:nvPr>
        </p:nvSpPr>
        <p:spPr/>
        <p:txBody>
          <a:bodyPr/>
          <a:lstStyle/>
          <a:p>
            <a:fld id="{29D832F3-1F85-3B49-99F7-C9576D6A98FB}" type="slidenum">
              <a:rPr lang="en-US" smtClean="0"/>
              <a:t>3</a:t>
            </a:fld>
            <a:endParaRPr lang="en-US"/>
          </a:p>
        </p:txBody>
      </p:sp>
    </p:spTree>
    <p:extLst>
      <p:ext uri="{BB962C8B-B14F-4D97-AF65-F5344CB8AC3E}">
        <p14:creationId xmlns:p14="http://schemas.microsoft.com/office/powerpoint/2010/main" val="412151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original co-op in </a:t>
            </a:r>
            <a:r>
              <a:rPr lang="en-US" dirty="0" err="1"/>
              <a:t>mt.</a:t>
            </a:r>
            <a:r>
              <a:rPr lang="en-US" dirty="0"/>
              <a:t> pleasant, 50 homes went solar. We’ve since expanded to 9 states, with PA being the newest</a:t>
            </a:r>
          </a:p>
        </p:txBody>
      </p:sp>
      <p:sp>
        <p:nvSpPr>
          <p:cNvPr id="4" name="Slide Number Placeholder 3"/>
          <p:cNvSpPr>
            <a:spLocks noGrp="1"/>
          </p:cNvSpPr>
          <p:nvPr>
            <p:ph type="sldNum" sz="quarter" idx="10"/>
          </p:nvPr>
        </p:nvSpPr>
        <p:spPr/>
        <p:txBody>
          <a:bodyPr/>
          <a:lstStyle/>
          <a:p>
            <a:fld id="{29D832F3-1F85-3B49-99F7-C9576D6A98FB}" type="slidenum">
              <a:rPr lang="en-US" smtClean="0"/>
              <a:t>4</a:t>
            </a:fld>
            <a:endParaRPr lang="en-US"/>
          </a:p>
        </p:txBody>
      </p:sp>
    </p:spTree>
    <p:extLst>
      <p:ext uri="{BB962C8B-B14F-4D97-AF65-F5344CB8AC3E}">
        <p14:creationId xmlns:p14="http://schemas.microsoft.com/office/powerpoint/2010/main" val="2876625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Kilowatt – size of the system, like potential horsepower in an engine</a:t>
            </a:r>
          </a:p>
          <a:p>
            <a:r>
              <a:rPr lang="en-US" dirty="0"/>
              <a:t>Kilowatt hours – electricity produce over time, this is what you see on your bill</a:t>
            </a:r>
          </a:p>
        </p:txBody>
      </p:sp>
      <p:sp>
        <p:nvSpPr>
          <p:cNvPr id="4" name="Slide Number Placeholder 3"/>
          <p:cNvSpPr>
            <a:spLocks noGrp="1"/>
          </p:cNvSpPr>
          <p:nvPr>
            <p:ph type="sldNum" sz="quarter" idx="5"/>
          </p:nvPr>
        </p:nvSpPr>
        <p:spPr/>
        <p:txBody>
          <a:bodyPr/>
          <a:lstStyle/>
          <a:p>
            <a:fld id="{DE3BD34C-A195-3C44-B33F-6F3EA53F9666}" type="slidenum">
              <a:rPr lang="en-US" smtClean="0"/>
              <a:t>9</a:t>
            </a:fld>
            <a:endParaRPr lang="en-US"/>
          </a:p>
        </p:txBody>
      </p:sp>
    </p:spTree>
    <p:extLst>
      <p:ext uri="{BB962C8B-B14F-4D97-AF65-F5344CB8AC3E}">
        <p14:creationId xmlns:p14="http://schemas.microsoft.com/office/powerpoint/2010/main" val="2195763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 our net metering policy is great, but it only applies to Investor Owned Utilities (Duquesne, West Penn, </a:t>
            </a:r>
            <a:r>
              <a:rPr lang="en-US" dirty="0" err="1"/>
              <a:t>Penelec</a:t>
            </a:r>
            <a:r>
              <a:rPr lang="en-US" dirty="0"/>
              <a:t>, </a:t>
            </a:r>
            <a:r>
              <a:rPr lang="en-US" dirty="0" err="1"/>
              <a:t>etc</a:t>
            </a:r>
            <a:r>
              <a:rPr lang="en-US" dirty="0"/>
              <a:t>), not rural electric co-ops. Many rural electric co-ops adopt the same or very similar net metering policy, but not all do, and they don't have to. They can reach out to me if they want help figuring our their REC or municipal utility's policy</a:t>
            </a:r>
          </a:p>
          <a:p>
            <a:endParaRPr lang="en-US" dirty="0"/>
          </a:p>
          <a:p>
            <a:r>
              <a:rPr lang="en-US" dirty="0"/>
              <a:t>120%</a:t>
            </a:r>
          </a:p>
          <a:p>
            <a:r>
              <a:rPr lang="en-US" dirty="0"/>
              <a:t>Give example over course of a day. Panels are cranking out power, and if it’s a really sunny day in June and you’re not using a lot of power, you produce excess power that flows out through your meter (spin it backwards) and then is used at your neighbors. At night you’re going to pull in electricity from the grid. At end of month, the total amount of what you use, minus what you produced, and that’s the netted amount. ** credit on bill, not a check. So don’t want to credit</a:t>
            </a:r>
          </a:p>
        </p:txBody>
      </p:sp>
      <p:sp>
        <p:nvSpPr>
          <p:cNvPr id="4" name="Slide Number Placeholder 3"/>
          <p:cNvSpPr>
            <a:spLocks noGrp="1"/>
          </p:cNvSpPr>
          <p:nvPr>
            <p:ph type="sldNum" sz="quarter" idx="5"/>
          </p:nvPr>
        </p:nvSpPr>
        <p:spPr/>
        <p:txBody>
          <a:bodyPr/>
          <a:lstStyle/>
          <a:p>
            <a:fld id="{DE3BD34C-A195-3C44-B33F-6F3EA53F9666}" type="slidenum">
              <a:rPr lang="en-US" smtClean="0"/>
              <a:t>14</a:t>
            </a:fld>
            <a:endParaRPr lang="en-US"/>
          </a:p>
        </p:txBody>
      </p:sp>
    </p:spTree>
    <p:extLst>
      <p:ext uri="{BB962C8B-B14F-4D97-AF65-F5344CB8AC3E}">
        <p14:creationId xmlns:p14="http://schemas.microsoft.com/office/powerpoint/2010/main" val="3011663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 Warranty – Panel: 10-12 years, sometimes longer</a:t>
            </a:r>
          </a:p>
          <a:p>
            <a:r>
              <a:rPr lang="en-US" dirty="0"/>
              <a:t>Manufacturer Warranty – Central Inverter: 10-15 years</a:t>
            </a:r>
          </a:p>
          <a:p>
            <a:r>
              <a:rPr lang="en-US" dirty="0"/>
              <a:t>Manufacturer Warranty – Microinverter: 25 years</a:t>
            </a:r>
          </a:p>
          <a:p>
            <a:r>
              <a:rPr lang="en-US" dirty="0"/>
              <a:t>Production Warranty – Panels: 25 years/80%</a:t>
            </a:r>
          </a:p>
          <a:p>
            <a:r>
              <a:rPr lang="en-US" dirty="0"/>
              <a:t>Labor Warranty: 10 years</a:t>
            </a:r>
          </a:p>
        </p:txBody>
      </p:sp>
      <p:sp>
        <p:nvSpPr>
          <p:cNvPr id="4" name="Slide Number Placeholder 3"/>
          <p:cNvSpPr>
            <a:spLocks noGrp="1"/>
          </p:cNvSpPr>
          <p:nvPr>
            <p:ph type="sldNum" sz="quarter" idx="5"/>
          </p:nvPr>
        </p:nvSpPr>
        <p:spPr/>
        <p:txBody>
          <a:bodyPr/>
          <a:lstStyle/>
          <a:p>
            <a:fld id="{29D832F3-1F85-3B49-99F7-C9576D6A98FB}" type="slidenum">
              <a:rPr lang="en-US" smtClean="0"/>
              <a:t>17</a:t>
            </a:fld>
            <a:endParaRPr lang="en-US"/>
          </a:p>
        </p:txBody>
      </p:sp>
    </p:spTree>
    <p:extLst>
      <p:ext uri="{BB962C8B-B14F-4D97-AF65-F5344CB8AC3E}">
        <p14:creationId xmlns:p14="http://schemas.microsoft.com/office/powerpoint/2010/main" val="183869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48183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5" name="Picture 4"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7"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128656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8" name="Picture 7"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12"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pic>
        <p:nvPicPr>
          <p:cNvPr id="6" name="Picture 5">
            <a:extLst>
              <a:ext uri="{FF2B5EF4-FFF2-40B4-BE49-F238E27FC236}">
                <a16:creationId xmlns:a16="http://schemas.microsoft.com/office/drawing/2014/main" id="{D8BEFA35-354C-4522-A10B-0250EFEE4175}"/>
              </a:ext>
            </a:extLst>
          </p:cNvPr>
          <p:cNvPicPr>
            <a:picLocks noChangeAspect="1"/>
          </p:cNvPicPr>
          <p:nvPr userDrawn="1"/>
        </p:nvPicPr>
        <p:blipFill>
          <a:blip r:embed="rId3"/>
          <a:stretch>
            <a:fillRect/>
          </a:stretch>
        </p:blipFill>
        <p:spPr>
          <a:xfrm>
            <a:off x="7648776" y="5750853"/>
            <a:ext cx="1382685" cy="993419"/>
          </a:xfrm>
          <a:prstGeom prst="rect">
            <a:avLst/>
          </a:prstGeom>
        </p:spPr>
      </p:pic>
    </p:spTree>
    <p:extLst>
      <p:ext uri="{BB962C8B-B14F-4D97-AF65-F5344CB8AC3E}">
        <p14:creationId xmlns:p14="http://schemas.microsoft.com/office/powerpoint/2010/main" val="32120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mt="68000"/>
            <a:extLst>
              <a:ext uri="{28A0092B-C50C-407E-A947-70E740481C1C}">
                <a14:useLocalDpi xmlns:a14="http://schemas.microsoft.com/office/drawing/2010/main"/>
              </a:ext>
            </a:extLst>
          </a:blip>
          <a:stretch>
            <a:fillRect/>
          </a:stretch>
        </p:blipFill>
        <p:spPr>
          <a:xfrm>
            <a:off x="5653878" y="3490429"/>
            <a:ext cx="3522276" cy="3399721"/>
          </a:xfrm>
          <a:prstGeom prst="rect">
            <a:avLst/>
          </a:prstGeom>
        </p:spPr>
      </p:pic>
      <p:pic>
        <p:nvPicPr>
          <p:cNvPr id="4" name="Picture 3" descr="AdobeStock_65254880.jpeg"/>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11"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310256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137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7" y="1600647"/>
            <a:ext cx="8228707"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8" name="Picture 7">
            <a:extLst>
              <a:ext uri="{FF2B5EF4-FFF2-40B4-BE49-F238E27FC236}">
                <a16:creationId xmlns:a16="http://schemas.microsoft.com/office/drawing/2014/main" id="{EE0F459F-6D13-4A52-80C7-DE4A301AC506}"/>
              </a:ext>
            </a:extLst>
          </p:cNvPr>
          <p:cNvPicPr>
            <a:picLocks noChangeAspect="1"/>
          </p:cNvPicPr>
          <p:nvPr userDrawn="1"/>
        </p:nvPicPr>
        <p:blipFill>
          <a:blip r:embed="rId3"/>
          <a:stretch>
            <a:fillRect/>
          </a:stretch>
        </p:blipFill>
        <p:spPr>
          <a:xfrm>
            <a:off x="7745031" y="5800489"/>
            <a:ext cx="1291778" cy="928105"/>
          </a:xfrm>
          <a:prstGeom prst="rect">
            <a:avLst/>
          </a:prstGeom>
        </p:spPr>
      </p:pic>
    </p:spTree>
    <p:extLst>
      <p:ext uri="{BB962C8B-B14F-4D97-AF65-F5344CB8AC3E}">
        <p14:creationId xmlns:p14="http://schemas.microsoft.com/office/powerpoint/2010/main" val="480860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046" y="1600201"/>
            <a:ext cx="7772400" cy="1879600"/>
          </a:xfrm>
          <a:prstGeom prst="rect">
            <a:avLst/>
          </a:prstGeom>
        </p:spPr>
        <p:txBody>
          <a:bodyPr/>
          <a:lstStyle>
            <a:lvl1pPr>
              <a:defRPr sz="3200" b="1">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lumMod val="50000"/>
                    <a:lumOff val="50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a:t>Click to edit Master subtitle style</a:t>
            </a:r>
          </a:p>
        </p:txBody>
      </p:sp>
      <p:sp>
        <p:nvSpPr>
          <p:cNvPr id="11"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6" name="Picture 15"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2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8" name="Picture 7"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7923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 id="2147483695" r:id="rId2"/>
    <p:sldLayoutId id="2147483691" r:id="rId3"/>
    <p:sldLayoutId id="2147483694" r:id="rId4"/>
    <p:sldLayoutId id="2147483693" r:id="rId5"/>
    <p:sldLayoutId id="2147483697" r:id="rId6"/>
    <p:sldLayoutId id="2147483698" r:id="rId7"/>
  </p:sldLayoutIdLst>
  <p:hf hdr="0" ftr="0" dt="0"/>
  <p:txStyles>
    <p:titleStyle>
      <a:lvl1pPr algn="ctr" defTabSz="455398"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321440"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642882"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96432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28576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www.facebook.com/groups/SolarUnitedNeighborsofPennsylvania/" TargetMode="External"/><Relationship Id="rId4" Type="http://schemas.openxmlformats.org/officeDocument/2006/relationships/hyperlink" Target="http://www.solarunitedneighbors.org/join-our-active-listserv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erican flag grou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21055"/>
            <a:ext cx="9144000" cy="3849645"/>
          </a:xfrm>
          <a:prstGeom prst="rect">
            <a:avLst/>
          </a:prstGeom>
        </p:spPr>
      </p:pic>
      <p:pic>
        <p:nvPicPr>
          <p:cNvPr id="8" name="Picture 7" descr="AdobeStock_65254880.jpeg"/>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0" y="2141428"/>
            <a:ext cx="9144000" cy="1479192"/>
          </a:xfrm>
          <a:prstGeom prst="rect">
            <a:avLst/>
          </a:prstGeom>
        </p:spPr>
      </p:pic>
      <p:sp>
        <p:nvSpPr>
          <p:cNvPr id="10" name="Subtitle 2"/>
          <p:cNvSpPr>
            <a:spLocks noGrp="1"/>
          </p:cNvSpPr>
          <p:nvPr>
            <p:ph type="subTitle" idx="4294967295"/>
          </p:nvPr>
        </p:nvSpPr>
        <p:spPr>
          <a:xfrm>
            <a:off x="0" y="2443163"/>
            <a:ext cx="9144000" cy="876300"/>
          </a:xfrm>
          <a:prstGeom prst="rect">
            <a:avLst/>
          </a:prstGeom>
        </p:spPr>
        <p:txBody>
          <a:bodyPr>
            <a:noAutofit/>
          </a:bodyPr>
          <a:lstStyle/>
          <a:p>
            <a:pPr marL="0" indent="0" algn="ctr">
              <a:buNone/>
            </a:pPr>
            <a:r>
              <a:rPr lang="en-US" sz="4800" b="1" dirty="0">
                <a:solidFill>
                  <a:schemeClr val="bg1"/>
                </a:solidFill>
                <a:latin typeface="Calibri"/>
                <a:cs typeface="Calibri"/>
              </a:rPr>
              <a:t>Solar 101</a:t>
            </a:r>
          </a:p>
        </p:txBody>
      </p:sp>
      <p:pic>
        <p:nvPicPr>
          <p:cNvPr id="1026" name="Picture 2"/>
          <p:cNvPicPr>
            <a:picLocks noChangeAspect="1" noChangeArrowheads="1"/>
          </p:cNvPicPr>
          <p:nvPr/>
        </p:nvPicPr>
        <p:blipFill>
          <a:blip r:embed="rId5"/>
          <a:stretch>
            <a:fillRect/>
          </a:stretch>
        </p:blipFill>
        <p:spPr bwMode="auto">
          <a:xfrm>
            <a:off x="3235380" y="361079"/>
            <a:ext cx="2673240" cy="147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9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6988" y="1435772"/>
            <a:ext cx="3921114" cy="1183154"/>
          </a:xfrm>
        </p:spPr>
        <p:txBody>
          <a:bodyPr/>
          <a:lstStyle/>
          <a:p>
            <a:pPr marL="0" indent="0">
              <a:buNone/>
            </a:pPr>
            <a:r>
              <a:rPr lang="en-US" b="1" dirty="0">
                <a:latin typeface="Franklin Gothic Medium" panose="020B0603020102020204" pitchFamily="34" charset="0"/>
              </a:rPr>
              <a:t>System components: </a:t>
            </a:r>
          </a:p>
          <a:p>
            <a:pPr marL="0" indent="0">
              <a:buNone/>
            </a:pPr>
            <a:r>
              <a:rPr lang="en-US" dirty="0">
                <a:latin typeface="Franklin Gothic Medium" panose="020B0603020102020204" pitchFamily="34" charset="0"/>
              </a:rPr>
              <a:t>Inverter &amp; Racking</a:t>
            </a:r>
            <a:endParaRPr lang="en-US" b="1" dirty="0">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96765"/>
            <a:ext cx="5732174" cy="3100644"/>
          </a:xfrm>
          <a:prstGeom prst="rect">
            <a:avLst/>
          </a:prstGeom>
          <a:ln>
            <a:noFill/>
          </a:ln>
          <a:effectLst/>
        </p:spPr>
      </p:pic>
      <p:pic>
        <p:nvPicPr>
          <p:cNvPr id="17" name="Picture 16" descr="https://encrypted-tbn0.gstatic.com/images?q=tbn:ANd9GcRcU0ZRZcwqs0EILxOZV4Hk_64LhRT8ZQ7m6OhNV15okGi_fP3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94206" y="2027349"/>
            <a:ext cx="3249794" cy="2738206"/>
          </a:xfrm>
          <a:prstGeom prst="rect">
            <a:avLst/>
          </a:prstGeom>
          <a:ln>
            <a:noFill/>
          </a:ln>
          <a:effectLst/>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1389314" y="5897409"/>
            <a:ext cx="2916761" cy="523220"/>
          </a:xfrm>
          <a:prstGeom prst="rect">
            <a:avLst/>
          </a:prstGeom>
          <a:noFill/>
        </p:spPr>
        <p:txBody>
          <a:bodyPr wrap="square" rtlCol="0">
            <a:spAutoFit/>
          </a:bodyPr>
          <a:lstStyle/>
          <a:p>
            <a:pPr algn="ctr"/>
            <a:r>
              <a:rPr lang="en-US" sz="2800" b="1" dirty="0">
                <a:solidFill>
                  <a:schemeClr val="tx2">
                    <a:lumMod val="75000"/>
                  </a:schemeClr>
                </a:solidFill>
                <a:latin typeface="Franklin Gothic Medium" panose="020B0603020102020204" pitchFamily="34" charset="0"/>
              </a:rPr>
              <a:t>Racking system</a:t>
            </a:r>
            <a:endParaRPr lang="en-US" sz="2800" i="1" dirty="0">
              <a:solidFill>
                <a:schemeClr val="tx2">
                  <a:lumMod val="75000"/>
                </a:schemeClr>
              </a:solidFill>
              <a:latin typeface="Franklin Gothic Medium" panose="020B0603020102020204" pitchFamily="34" charset="0"/>
            </a:endParaRPr>
          </a:p>
        </p:txBody>
      </p:sp>
      <p:sp>
        <p:nvSpPr>
          <p:cNvPr id="19" name="TextBox 18"/>
          <p:cNvSpPr txBox="1"/>
          <p:nvPr/>
        </p:nvSpPr>
        <p:spPr>
          <a:xfrm>
            <a:off x="6761550" y="5000510"/>
            <a:ext cx="1515106" cy="523220"/>
          </a:xfrm>
          <a:prstGeom prst="rect">
            <a:avLst/>
          </a:prstGeom>
          <a:noFill/>
        </p:spPr>
        <p:txBody>
          <a:bodyPr wrap="square" rtlCol="0">
            <a:spAutoFit/>
          </a:bodyPr>
          <a:lstStyle/>
          <a:p>
            <a:pPr algn="ctr"/>
            <a:r>
              <a:rPr lang="en-US" sz="2800" b="1" dirty="0">
                <a:solidFill>
                  <a:schemeClr val="tx2">
                    <a:lumMod val="75000"/>
                  </a:schemeClr>
                </a:solidFill>
                <a:latin typeface="Franklin Gothic Medium" panose="020B0603020102020204" pitchFamily="34" charset="0"/>
              </a:rPr>
              <a:t>Inverter</a:t>
            </a:r>
            <a:endParaRPr lang="en-US" sz="2800" i="1" dirty="0">
              <a:solidFill>
                <a:schemeClr val="tx2">
                  <a:lumMod val="75000"/>
                </a:schemeClr>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4618D8F2-9694-44B5-86F4-5FBF2B71B179}"/>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933617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2196" y="1801279"/>
            <a:ext cx="5419214" cy="3255442"/>
          </a:xfrm>
        </p:spPr>
        <p:txBody>
          <a:bodyPr/>
          <a:lstStyle/>
          <a:p>
            <a:pPr marL="0" indent="0">
              <a:buNone/>
            </a:pPr>
            <a:r>
              <a:rPr lang="en-US" b="1" dirty="0">
                <a:latin typeface="Franklin Gothic Medium" panose="020B0603020102020204" pitchFamily="34" charset="0"/>
              </a:rPr>
              <a:t>How does it connect to my electrical panel?</a:t>
            </a:r>
          </a:p>
          <a:p>
            <a:pPr marL="0" indent="0">
              <a:buNone/>
            </a:pPr>
            <a:endParaRPr lang="en-US" b="1" dirty="0">
              <a:latin typeface="Franklin Gothic Medium" panose="020B0603020102020204" pitchFamily="34" charset="0"/>
            </a:endParaRPr>
          </a:p>
          <a:p>
            <a:pPr marL="0" indent="0">
              <a:buNone/>
            </a:pPr>
            <a:r>
              <a:rPr lang="en-US" dirty="0">
                <a:latin typeface="Franklin Gothic Medium" panose="020B0603020102020204" pitchFamily="34" charset="0"/>
              </a:rPr>
              <a:t>Simple connection, most home electric systems don’t need upgrades before solar</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20160121_17181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75754" y="2201306"/>
            <a:ext cx="5604392" cy="3452884"/>
          </a:xfrm>
          <a:prstGeom prst="rect">
            <a:avLst/>
          </a:prstGeom>
        </p:spPr>
      </p:pic>
      <p:sp>
        <p:nvSpPr>
          <p:cNvPr id="8" name="Subtitle 2">
            <a:extLst>
              <a:ext uri="{FF2B5EF4-FFF2-40B4-BE49-F238E27FC236}">
                <a16:creationId xmlns:a16="http://schemas.microsoft.com/office/drawing/2014/main" id="{BB9493BB-AA80-49CB-814B-79FF8908D7B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7214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bwMode="auto">
          <a:xfrm>
            <a:off x="862859" y="2709097"/>
            <a:ext cx="2351088" cy="184308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2283" y="1740238"/>
            <a:ext cx="4367175" cy="181444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2687" y="4043434"/>
            <a:ext cx="2919285" cy="1496831"/>
          </a:xfrm>
          <a:prstGeom prst="rect">
            <a:avLst/>
          </a:prstGeom>
        </p:spPr>
      </p:pic>
      <p:sp>
        <p:nvSpPr>
          <p:cNvPr id="6" name="TextBox 5"/>
          <p:cNvSpPr txBox="1"/>
          <p:nvPr/>
        </p:nvSpPr>
        <p:spPr>
          <a:xfrm>
            <a:off x="643504" y="4552184"/>
            <a:ext cx="3096126" cy="646331"/>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Roof faces southerly direction</a:t>
            </a:r>
            <a:endParaRPr lang="en-US" i="1" dirty="0">
              <a:solidFill>
                <a:schemeClr val="tx2">
                  <a:lumMod val="75000"/>
                </a:schemeClr>
              </a:solidFill>
              <a:latin typeface="Gill Sans MT" pitchFamily="34" charset="0"/>
            </a:endParaRPr>
          </a:p>
        </p:txBody>
      </p:sp>
      <p:sp>
        <p:nvSpPr>
          <p:cNvPr id="10" name="TextBox 9"/>
          <p:cNvSpPr txBox="1"/>
          <p:nvPr/>
        </p:nvSpPr>
        <p:spPr>
          <a:xfrm>
            <a:off x="4206880" y="3522739"/>
            <a:ext cx="4477979"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No shading</a:t>
            </a:r>
            <a:endParaRPr lang="en-US" i="1" dirty="0">
              <a:solidFill>
                <a:schemeClr val="tx2">
                  <a:lumMod val="75000"/>
                </a:schemeClr>
              </a:solidFill>
              <a:latin typeface="Gill Sans MT" pitchFamily="34" charset="0"/>
            </a:endParaRPr>
          </a:p>
        </p:txBody>
      </p:sp>
      <p:sp>
        <p:nvSpPr>
          <p:cNvPr id="11" name="TextBox 10"/>
          <p:cNvSpPr txBox="1"/>
          <p:nvPr/>
        </p:nvSpPr>
        <p:spPr>
          <a:xfrm>
            <a:off x="3213947" y="5536145"/>
            <a:ext cx="4630340"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Enough space to mount panels</a:t>
            </a:r>
            <a:endParaRPr lang="en-US" i="1" dirty="0">
              <a:solidFill>
                <a:schemeClr val="tx2">
                  <a:lumMod val="75000"/>
                </a:schemeClr>
              </a:solidFill>
              <a:latin typeface="Gill Sans MT" pitchFamily="34" charset="0"/>
            </a:endParaRPr>
          </a:p>
        </p:txBody>
      </p:sp>
      <p:sp>
        <p:nvSpPr>
          <p:cNvPr id="13"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14"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What makes a good site for solar?</a:t>
            </a:r>
          </a:p>
        </p:txBody>
      </p:sp>
    </p:spTree>
    <p:extLst>
      <p:ext uri="{BB962C8B-B14F-4D97-AF65-F5344CB8AC3E}">
        <p14:creationId xmlns:p14="http://schemas.microsoft.com/office/powerpoint/2010/main" val="172958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14" name="Subtitle 2">
            <a:extLst>
              <a:ext uri="{FF2B5EF4-FFF2-40B4-BE49-F238E27FC236}">
                <a16:creationId xmlns:a16="http://schemas.microsoft.com/office/drawing/2014/main" id="{90167FC5-DA98-40E4-A94E-256B3D70C9F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pic>
        <p:nvPicPr>
          <p:cNvPr id="6" name="Picture 5">
            <a:extLst>
              <a:ext uri="{FF2B5EF4-FFF2-40B4-BE49-F238E27FC236}">
                <a16:creationId xmlns:a16="http://schemas.microsoft.com/office/drawing/2014/main" id="{D31D4AD7-E1A1-4245-8F51-26EC4D3F4DFE}"/>
              </a:ext>
            </a:extLst>
          </p:cNvPr>
          <p:cNvPicPr>
            <a:picLocks noChangeAspect="1"/>
          </p:cNvPicPr>
          <p:nvPr/>
        </p:nvPicPr>
        <p:blipFill>
          <a:blip r:embed="rId2"/>
          <a:stretch>
            <a:fillRect/>
          </a:stretch>
        </p:blipFill>
        <p:spPr>
          <a:xfrm>
            <a:off x="1643744" y="1420129"/>
            <a:ext cx="6342970" cy="4982135"/>
          </a:xfrm>
          <a:prstGeom prst="rect">
            <a:avLst/>
          </a:prstGeom>
        </p:spPr>
      </p:pic>
    </p:spTree>
    <p:extLst>
      <p:ext uri="{BB962C8B-B14F-4D97-AF65-F5344CB8AC3E}">
        <p14:creationId xmlns:p14="http://schemas.microsoft.com/office/powerpoint/2010/main" val="138387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28B721D-A1A6-4EE1-BE09-ED9E0FA903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3" name="Rectangle 2">
            <a:extLst>
              <a:ext uri="{FF2B5EF4-FFF2-40B4-BE49-F238E27FC236}">
                <a16:creationId xmlns:a16="http://schemas.microsoft.com/office/drawing/2014/main" id="{DEDA4AD5-9298-4E6C-B66A-4A5CC283E15E}"/>
              </a:ext>
            </a:extLst>
          </p:cNvPr>
          <p:cNvSpPr/>
          <p:nvPr/>
        </p:nvSpPr>
        <p:spPr>
          <a:xfrm>
            <a:off x="330200" y="1902793"/>
            <a:ext cx="8483600" cy="443360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F59E7C6-65A6-4AE0-8BB0-DE3062524706}"/>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
        <p:nvSpPr>
          <p:cNvPr id="2" name="Content Placeholder 1"/>
          <p:cNvSpPr>
            <a:spLocks noGrp="1"/>
          </p:cNvSpPr>
          <p:nvPr>
            <p:ph idx="1"/>
          </p:nvPr>
        </p:nvSpPr>
        <p:spPr>
          <a:xfrm>
            <a:off x="330199" y="1952897"/>
            <a:ext cx="8483600" cy="4401522"/>
          </a:xfrm>
        </p:spPr>
        <p:txBody>
          <a:bodyPr/>
          <a:lstStyle/>
          <a:p>
            <a:pPr marL="0" indent="0" algn="ctr">
              <a:buNone/>
            </a:pPr>
            <a:r>
              <a:rPr lang="en-US" b="1" dirty="0">
                <a:solidFill>
                  <a:schemeClr val="bg1"/>
                </a:solidFill>
                <a:latin typeface="Franklin Gothic Medium" panose="020B0603020102020204" pitchFamily="34" charset="0"/>
              </a:rPr>
              <a:t>What is net metering?</a:t>
            </a:r>
          </a:p>
          <a:p>
            <a:pPr marL="0" indent="0" algn="ctr">
              <a:buNone/>
            </a:pPr>
            <a:endParaRPr lang="en-US" dirty="0">
              <a:solidFill>
                <a:schemeClr val="bg1"/>
              </a:solidFill>
              <a:latin typeface="Franklin Gothic Medium" panose="020B0603020102020204" pitchFamily="34" charset="0"/>
            </a:endParaRPr>
          </a:p>
          <a:p>
            <a:pPr marL="0" indent="0" algn="ctr">
              <a:buNone/>
            </a:pPr>
            <a:r>
              <a:rPr lang="en-US" dirty="0">
                <a:solidFill>
                  <a:schemeClr val="bg1"/>
                </a:solidFill>
                <a:latin typeface="Franklin Gothic Medium" panose="020B0603020102020204" pitchFamily="34" charset="0"/>
              </a:rPr>
              <a:t>Allows flow of electricity to AND from customer</a:t>
            </a:r>
          </a:p>
          <a:p>
            <a:pPr marL="0" indent="0" algn="ctr">
              <a:buNone/>
            </a:pPr>
            <a:endParaRPr lang="en-US" dirty="0">
              <a:solidFill>
                <a:schemeClr val="bg1"/>
              </a:solidFill>
              <a:latin typeface="Franklin Gothic Medium" panose="020B0603020102020204" pitchFamily="34" charset="0"/>
            </a:endParaRPr>
          </a:p>
          <a:p>
            <a:pPr marL="0" indent="0" algn="ctr">
              <a:buNone/>
            </a:pPr>
            <a:r>
              <a:rPr lang="en-US" dirty="0">
                <a:solidFill>
                  <a:schemeClr val="bg1"/>
                </a:solidFill>
                <a:latin typeface="Franklin Gothic Medium" panose="020B0603020102020204" pitchFamily="34" charset="0"/>
              </a:rPr>
              <a:t>When generation is more than use, extra electricity flows back through meter</a:t>
            </a:r>
          </a:p>
          <a:p>
            <a:pPr lvl="1" algn="ctr"/>
            <a:r>
              <a:rPr lang="en-US" dirty="0">
                <a:solidFill>
                  <a:schemeClr val="bg1"/>
                </a:solidFill>
                <a:latin typeface="Franklin Gothic Medium" panose="020B0603020102020204" pitchFamily="34" charset="0"/>
              </a:rPr>
              <a:t>You receive a credit on your power bill for that excess production</a:t>
            </a:r>
          </a:p>
        </p:txBody>
      </p:sp>
    </p:spTree>
    <p:extLst>
      <p:ext uri="{BB962C8B-B14F-4D97-AF65-F5344CB8AC3E}">
        <p14:creationId xmlns:p14="http://schemas.microsoft.com/office/powerpoint/2010/main" val="30716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2142" y="1311732"/>
            <a:ext cx="8483600" cy="2764597"/>
          </a:xfrm>
        </p:spPr>
        <p:txBody>
          <a:bodyPr/>
          <a:lstStyle/>
          <a:p>
            <a:pPr marL="0" indent="0">
              <a:buNone/>
            </a:pPr>
            <a:r>
              <a:rPr lang="en-US" b="1" dirty="0">
                <a:latin typeface="Franklin Gothic Medium" panose="020B0603020102020204" pitchFamily="34" charset="0"/>
              </a:rPr>
              <a:t>Net metering, continued</a:t>
            </a:r>
          </a:p>
          <a:p>
            <a:pPr marL="0" indent="0">
              <a:buNone/>
            </a:pPr>
            <a:r>
              <a:rPr lang="en-US" dirty="0">
                <a:latin typeface="Franklin Gothic Medium" panose="020B0603020102020204" pitchFamily="34" charset="0"/>
              </a:rPr>
              <a:t>Monthly electric bill:</a:t>
            </a:r>
          </a:p>
          <a:p>
            <a:pPr lvl="1"/>
            <a:r>
              <a:rPr lang="en-US" dirty="0">
                <a:latin typeface="Franklin Gothic Medium" panose="020B0603020102020204" pitchFamily="34" charset="0"/>
              </a:rPr>
              <a:t>[Amount electricity used] – [Amount electricity produced]</a:t>
            </a:r>
          </a:p>
          <a:p>
            <a:pPr marL="0" indent="0">
              <a:buNone/>
            </a:pPr>
            <a:r>
              <a:rPr lang="en-US" dirty="0">
                <a:latin typeface="Franklin Gothic Medium" panose="020B0603020102020204" pitchFamily="34" charset="0"/>
              </a:rPr>
              <a:t>Utilities required by law to let you net meter</a:t>
            </a:r>
          </a:p>
          <a:p>
            <a:pPr lvl="1"/>
            <a:endParaRPr lang="en-US" dirty="0">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4" name="Picture 3" descr="Customer at electric meter 260 x 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6329"/>
            <a:ext cx="6026952" cy="2781671"/>
          </a:xfrm>
          <a:prstGeom prst="rect">
            <a:avLst/>
          </a:prstGeom>
        </p:spPr>
      </p:pic>
      <p:sp>
        <p:nvSpPr>
          <p:cNvPr id="9" name="Subtitle 2">
            <a:extLst>
              <a:ext uri="{FF2B5EF4-FFF2-40B4-BE49-F238E27FC236}">
                <a16:creationId xmlns:a16="http://schemas.microsoft.com/office/drawing/2014/main" id="{FE23AFAE-793B-4CB5-B9F2-54D17BA4E578}"/>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6729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7827" y="1395663"/>
            <a:ext cx="4777915" cy="4730103"/>
          </a:xfrm>
        </p:spPr>
        <p:txBody>
          <a:bodyPr/>
          <a:lstStyle/>
          <a:p>
            <a:pPr marL="0" indent="0">
              <a:buNone/>
            </a:pPr>
            <a:r>
              <a:rPr lang="en-US" b="1" dirty="0">
                <a:latin typeface="Franklin Gothic Medium" panose="020B0603020102020204" pitchFamily="34" charset="0"/>
              </a:rPr>
              <a:t>What happens when the power goes out?</a:t>
            </a:r>
            <a:br>
              <a:rPr lang="en-US" b="1" dirty="0">
                <a:latin typeface="Franklin Gothic Medium" panose="020B0603020102020204" pitchFamily="34" charset="0"/>
              </a:rPr>
            </a:br>
            <a:endParaRPr lang="en-US" b="1" dirty="0">
              <a:latin typeface="Franklin Gothic Medium" panose="020B0603020102020204" pitchFamily="34" charset="0"/>
            </a:endParaRPr>
          </a:p>
          <a:p>
            <a:pPr marL="0" indent="0">
              <a:buNone/>
            </a:pPr>
            <a:r>
              <a:rPr lang="en-US" dirty="0">
                <a:latin typeface="Franklin Gothic Medium" panose="020B0603020102020204" pitchFamily="34" charset="0"/>
              </a:rPr>
              <a:t>When grid is down, solar shuts off (safety mechanism)</a:t>
            </a:r>
            <a:br>
              <a:rPr lang="en-US" dirty="0">
                <a:latin typeface="Franklin Gothic Medium" panose="020B0603020102020204" pitchFamily="34" charset="0"/>
              </a:rPr>
            </a:br>
            <a:endParaRPr lang="en-US" dirty="0">
              <a:latin typeface="Franklin Gothic Medium" panose="020B0603020102020204" pitchFamily="34" charset="0"/>
            </a:endParaRPr>
          </a:p>
          <a:p>
            <a:pPr marL="0" indent="0">
              <a:buNone/>
            </a:pPr>
            <a:r>
              <a:rPr lang="en-US" dirty="0">
                <a:latin typeface="Franklin Gothic Medium" panose="020B0603020102020204" pitchFamily="34" charset="0"/>
              </a:rPr>
              <a:t>Need batteries if you want you want power during outages</a:t>
            </a:r>
          </a:p>
          <a:p>
            <a:pPr lvl="1"/>
            <a:endParaRPr lang="en-US" dirty="0"/>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Transformers_NR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5552"/>
            <a:ext cx="3780514" cy="5732448"/>
          </a:xfrm>
          <a:prstGeom prst="rect">
            <a:avLst/>
          </a:prstGeom>
        </p:spPr>
      </p:pic>
      <p:sp>
        <p:nvSpPr>
          <p:cNvPr id="9" name="Subtitle 2">
            <a:extLst>
              <a:ext uri="{FF2B5EF4-FFF2-40B4-BE49-F238E27FC236}">
                <a16:creationId xmlns:a16="http://schemas.microsoft.com/office/drawing/2014/main" id="{C8DB3DCE-8627-4887-9473-7C512C5039FB}"/>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71838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10FD9F4-0392-4253-A303-C25210C365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6" name="Rectangle 5">
            <a:extLst>
              <a:ext uri="{FF2B5EF4-FFF2-40B4-BE49-F238E27FC236}">
                <a16:creationId xmlns:a16="http://schemas.microsoft.com/office/drawing/2014/main" id="{1189FF2D-349C-4B9B-8ADB-069DC2334882}"/>
              </a:ext>
            </a:extLst>
          </p:cNvPr>
          <p:cNvSpPr/>
          <p:nvPr/>
        </p:nvSpPr>
        <p:spPr>
          <a:xfrm>
            <a:off x="330200" y="1405720"/>
            <a:ext cx="8483600" cy="5213444"/>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1" y="1600647"/>
            <a:ext cx="8298542" cy="4525119"/>
          </a:xfrm>
        </p:spPr>
        <p:txBody>
          <a:bodyPr/>
          <a:lstStyle/>
          <a:p>
            <a:pPr marL="0" indent="0">
              <a:buNone/>
            </a:pPr>
            <a:r>
              <a:rPr lang="en-US" b="1" dirty="0">
                <a:solidFill>
                  <a:schemeClr val="bg1"/>
                </a:solidFill>
                <a:latin typeface="Franklin Gothic Medium" panose="020B0603020102020204" pitchFamily="34" charset="0"/>
              </a:rPr>
              <a:t>Frequently asked questions</a:t>
            </a:r>
            <a:br>
              <a:rPr lang="en-US" b="1" dirty="0">
                <a:solidFill>
                  <a:schemeClr val="bg1"/>
                </a:solidFill>
                <a:latin typeface="Franklin Gothic Medium" panose="020B0603020102020204" pitchFamily="34" charset="0"/>
              </a:rPr>
            </a:br>
            <a:endParaRPr lang="en-US" b="1" dirty="0">
              <a:solidFill>
                <a:schemeClr val="bg1"/>
              </a:solidFill>
              <a:latin typeface="Franklin Gothic Medium" panose="020B0603020102020204" pitchFamily="34" charset="0"/>
            </a:endParaRPr>
          </a:p>
          <a:p>
            <a:r>
              <a:rPr lang="en-US" dirty="0">
                <a:solidFill>
                  <a:schemeClr val="bg1"/>
                </a:solidFill>
                <a:latin typeface="Franklin Gothic Medium" panose="020B0603020102020204" pitchFamily="34" charset="0"/>
              </a:rPr>
              <a:t>Warranties?</a:t>
            </a:r>
          </a:p>
          <a:p>
            <a:r>
              <a:rPr lang="en-US" dirty="0">
                <a:solidFill>
                  <a:schemeClr val="bg1"/>
                </a:solidFill>
                <a:latin typeface="Franklin Gothic Medium" panose="020B0603020102020204" pitchFamily="34" charset="0"/>
              </a:rPr>
              <a:t>Homeowners’ insurance?</a:t>
            </a:r>
          </a:p>
          <a:p>
            <a:r>
              <a:rPr lang="en-US" dirty="0">
                <a:solidFill>
                  <a:schemeClr val="bg1"/>
                </a:solidFill>
                <a:latin typeface="Franklin Gothic Medium" panose="020B0603020102020204" pitchFamily="34" charset="0"/>
              </a:rPr>
              <a:t>Maintenance?</a:t>
            </a:r>
          </a:p>
          <a:p>
            <a:r>
              <a:rPr lang="en-US" dirty="0">
                <a:solidFill>
                  <a:schemeClr val="bg1"/>
                </a:solidFill>
                <a:latin typeface="Franklin Gothic Medium" panose="020B0603020102020204" pitchFamily="34" charset="0"/>
              </a:rPr>
              <a:t>How long do systems last?</a:t>
            </a:r>
          </a:p>
          <a:p>
            <a:r>
              <a:rPr lang="en-US" dirty="0">
                <a:solidFill>
                  <a:schemeClr val="bg1"/>
                </a:solidFill>
                <a:latin typeface="Franklin Gothic Medium" panose="020B0603020102020204" pitchFamily="34" charset="0"/>
              </a:rPr>
              <a:t>Will HOA allow solar on my home?</a:t>
            </a:r>
          </a:p>
          <a:p>
            <a:r>
              <a:rPr lang="en-US" dirty="0">
                <a:solidFill>
                  <a:schemeClr val="bg1"/>
                </a:solidFill>
                <a:latin typeface="Franklin Gothic Medium" panose="020B0603020102020204" pitchFamily="34" charset="0"/>
              </a:rPr>
              <a:t>What if I’m In a historic district?</a:t>
            </a:r>
          </a:p>
          <a:p>
            <a:pPr lvl="1"/>
            <a:endParaRPr lang="en-US" dirty="0">
              <a:solidFill>
                <a:schemeClr val="bg1"/>
              </a:solidFill>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FCAD7294-E0AA-498F-B5C1-CA03A54707E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3047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330200" y="2979738"/>
            <a:ext cx="8483600" cy="898525"/>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Part 2: How solar co-ops work</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3020812578"/>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2141" y="1540400"/>
            <a:ext cx="4748383" cy="4861137"/>
          </a:xfrm>
        </p:spPr>
        <p:txBody>
          <a:bodyPr/>
          <a:lstStyle/>
          <a:p>
            <a:pPr marL="0" indent="0">
              <a:buNone/>
            </a:pPr>
            <a:r>
              <a:rPr lang="en-US" dirty="0">
                <a:latin typeface="+mj-lt"/>
              </a:rPr>
              <a:t>Solar co-op benefits</a:t>
            </a:r>
          </a:p>
          <a:p>
            <a:r>
              <a:rPr lang="en-US" dirty="0">
                <a:latin typeface="+mj-lt"/>
              </a:rPr>
              <a:t>Get a better deal on solar</a:t>
            </a:r>
          </a:p>
          <a:p>
            <a:r>
              <a:rPr lang="en-US" dirty="0">
                <a:latin typeface="+mj-lt"/>
              </a:rPr>
              <a:t>Get unbiased support from Solar United Neighbors</a:t>
            </a:r>
          </a:p>
          <a:p>
            <a:r>
              <a:rPr lang="en-US" dirty="0">
                <a:latin typeface="+mj-lt"/>
              </a:rPr>
              <a:t>Become part of the growing solar movement</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7888" r="13996" b="4896"/>
          <a:stretch/>
        </p:blipFill>
        <p:spPr>
          <a:xfrm>
            <a:off x="4572000" y="1126174"/>
            <a:ext cx="4572000" cy="5731826"/>
          </a:xfrm>
          <a:prstGeom prst="rect">
            <a:avLst/>
          </a:prstGeom>
        </p:spPr>
      </p:pic>
      <p:sp>
        <p:nvSpPr>
          <p:cNvPr id="8" name="Subtitle 2">
            <a:extLst>
              <a:ext uri="{FF2B5EF4-FFF2-40B4-BE49-F238E27FC236}">
                <a16:creationId xmlns:a16="http://schemas.microsoft.com/office/drawing/2014/main" id="{7E36923B-AD35-4A71-AB6D-1DC9C7D1F38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5200" b="1" dirty="0">
                <a:solidFill>
                  <a:schemeClr val="bg1"/>
                </a:solidFill>
                <a:latin typeface="Franklin Gothic Medium" panose="020B0603020102020204" pitchFamily="34" charset="0"/>
                <a:cs typeface="Calibri"/>
              </a:rPr>
              <a:t>Part 2: How Solar Co-ops Work</a:t>
            </a:r>
            <a:endParaRPr lang="en-US" sz="52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191045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5254880.jpe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959" y="4787450"/>
            <a:ext cx="6348778" cy="2070550"/>
          </a:xfrm>
          <a:prstGeom prst="rect">
            <a:avLst/>
          </a:prstGeom>
          <a:ln w="38100">
            <a:solidFill>
              <a:schemeClr val="bg1"/>
            </a:solidFill>
          </a:ln>
        </p:spPr>
      </p:pic>
      <p:pic>
        <p:nvPicPr>
          <p:cNvPr id="6" name="Content Placeholder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6154" y="4762544"/>
            <a:ext cx="2767845" cy="2099357"/>
          </a:xfrm>
          <a:prstGeom prst="rect">
            <a:avLst/>
          </a:prstGeom>
          <a:ln w="38100">
            <a:solidFill>
              <a:schemeClr val="bg1"/>
            </a:solidFill>
          </a:ln>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959" y="0"/>
            <a:ext cx="1951521" cy="2059510"/>
          </a:xfrm>
          <a:prstGeom prst="rect">
            <a:avLst/>
          </a:prstGeom>
          <a:ln w="38100">
            <a:solidFill>
              <a:schemeClr val="bg1"/>
            </a:solidFill>
          </a:ln>
          <a:effectLst/>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57300" y="-3902"/>
            <a:ext cx="5007809" cy="2063411"/>
          </a:xfrm>
          <a:prstGeom prst="rect">
            <a:avLst/>
          </a:prstGeom>
          <a:ln w="38100">
            <a:solidFill>
              <a:schemeClr val="bg1"/>
            </a:solidFill>
          </a:ln>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7898139" y="2108928"/>
            <a:ext cx="1248682" cy="2623829"/>
          </a:xfrm>
          <a:prstGeom prst="rect">
            <a:avLst/>
          </a:prstGeom>
          <a:ln w="38100">
            <a:solidFill>
              <a:schemeClr val="bg1"/>
            </a:solidFill>
          </a:ln>
        </p:spPr>
      </p:pic>
      <p:pic>
        <p:nvPicPr>
          <p:cNvPr id="13" name="Picture 1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211" y="2115000"/>
            <a:ext cx="1227005" cy="2633254"/>
          </a:xfrm>
          <a:prstGeom prst="rect">
            <a:avLst/>
          </a:prstGeom>
          <a:ln w="38100">
            <a:solidFill>
              <a:schemeClr val="bg1"/>
            </a:solidFill>
          </a:ln>
        </p:spPr>
      </p:pic>
      <p:pic>
        <p:nvPicPr>
          <p:cNvPr id="11" name="Picture 10">
            <a:extLst>
              <a:ext uri="{FF2B5EF4-FFF2-40B4-BE49-F238E27FC236}">
                <a16:creationId xmlns:a16="http://schemas.microsoft.com/office/drawing/2014/main" id="{FB05C9EA-9D7B-3B4E-9D3C-385A4500A92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07793" y="2124426"/>
            <a:ext cx="2361859" cy="1204143"/>
          </a:xfrm>
          <a:prstGeom prst="rect">
            <a:avLst/>
          </a:prstGeom>
          <a:ln w="38100">
            <a:solidFill>
              <a:schemeClr val="bg1"/>
            </a:solidFill>
          </a:ln>
        </p:spPr>
      </p:pic>
      <p:pic>
        <p:nvPicPr>
          <p:cNvPr id="14" name="Picture 13">
            <a:extLst>
              <a:ext uri="{FF2B5EF4-FFF2-40B4-BE49-F238E27FC236}">
                <a16:creationId xmlns:a16="http://schemas.microsoft.com/office/drawing/2014/main" id="{B33C6EF2-944E-AA47-9B8B-0E3F1B33DA1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551"/>
          <a:stretch/>
        </p:blipFill>
        <p:spPr>
          <a:xfrm>
            <a:off x="5594681" y="2103747"/>
            <a:ext cx="2287960" cy="1234249"/>
          </a:xfrm>
          <a:prstGeom prst="rect">
            <a:avLst/>
          </a:prstGeom>
          <a:ln w="38100">
            <a:solidFill>
              <a:schemeClr val="bg1"/>
            </a:solidFill>
          </a:ln>
        </p:spPr>
      </p:pic>
      <p:pic>
        <p:nvPicPr>
          <p:cNvPr id="15" name="Picture 14">
            <a:extLst>
              <a:ext uri="{FF2B5EF4-FFF2-40B4-BE49-F238E27FC236}">
                <a16:creationId xmlns:a16="http://schemas.microsoft.com/office/drawing/2014/main" id="{EBE838DB-F630-604D-B4CF-5C12EBED941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307793" y="3222997"/>
            <a:ext cx="2357899" cy="1525257"/>
          </a:xfrm>
          <a:prstGeom prst="rect">
            <a:avLst/>
          </a:prstGeom>
          <a:ln w="38100">
            <a:solidFill>
              <a:schemeClr val="bg1"/>
            </a:solidFill>
          </a:ln>
        </p:spPr>
      </p:pic>
      <p:pic>
        <p:nvPicPr>
          <p:cNvPr id="19" name="Picture 18">
            <a:extLst>
              <a:ext uri="{FF2B5EF4-FFF2-40B4-BE49-F238E27FC236}">
                <a16:creationId xmlns:a16="http://schemas.microsoft.com/office/drawing/2014/main" id="{EF92E93F-BE09-DE4A-BB97-3A4555A4F27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594680" y="3385505"/>
            <a:ext cx="2287961" cy="1347252"/>
          </a:xfrm>
          <a:prstGeom prst="rect">
            <a:avLst/>
          </a:prstGeom>
          <a:ln w="38100">
            <a:solidFill>
              <a:schemeClr val="bg1"/>
            </a:solidFill>
          </a:ln>
        </p:spPr>
      </p:pic>
      <p:pic>
        <p:nvPicPr>
          <p:cNvPr id="18" name="Picture 17" descr="AdobeStock_65254880.jpeg">
            <a:extLst>
              <a:ext uri="{FF2B5EF4-FFF2-40B4-BE49-F238E27FC236}">
                <a16:creationId xmlns:a16="http://schemas.microsoft.com/office/drawing/2014/main" id="{D2CE8837-7341-4C4A-8739-A12B512D02CD}"/>
              </a:ext>
            </a:extLst>
          </p:cNvPr>
          <p:cNvPicPr>
            <a:picLocks noChangeAspect="1"/>
          </p:cNvPicPr>
          <p:nvPr/>
        </p:nvPicPr>
        <p:blipFill>
          <a:blip r:embed="rId14" cstate="screen">
            <a:alphaModFix amt="85000"/>
            <a:extLst>
              <a:ext uri="{28A0092B-C50C-407E-A947-70E740481C1C}">
                <a14:useLocalDpi xmlns:a14="http://schemas.microsoft.com/office/drawing/2010/main"/>
              </a:ext>
            </a:extLst>
          </a:blip>
          <a:stretch>
            <a:fillRect/>
          </a:stretch>
        </p:blipFill>
        <p:spPr>
          <a:xfrm>
            <a:off x="2564672" y="2059510"/>
            <a:ext cx="4230631" cy="2728740"/>
          </a:xfrm>
          <a:prstGeom prst="rect">
            <a:avLst/>
          </a:prstGeom>
        </p:spPr>
      </p:pic>
      <p:sp>
        <p:nvSpPr>
          <p:cNvPr id="3" name="Subtitle 2"/>
          <p:cNvSpPr>
            <a:spLocks noGrp="1"/>
          </p:cNvSpPr>
          <p:nvPr>
            <p:ph type="subTitle" idx="1"/>
          </p:nvPr>
        </p:nvSpPr>
        <p:spPr>
          <a:xfrm>
            <a:off x="2702447" y="2204894"/>
            <a:ext cx="3981199" cy="2570103"/>
          </a:xfrm>
        </p:spPr>
        <p:txBody>
          <a:bodyPr>
            <a:noAutofit/>
          </a:bodyPr>
          <a:lstStyle/>
          <a:p>
            <a:r>
              <a:rPr lang="en-US" b="1" dirty="0">
                <a:solidFill>
                  <a:schemeClr val="bg1"/>
                </a:solidFill>
              </a:rPr>
              <a:t>We’re a community of people building a new energy system with rooftop solar at the cornerstone. We help people go solar, join together, and fight for their energy rights.</a:t>
            </a:r>
          </a:p>
        </p:txBody>
      </p:sp>
      <p:pic>
        <p:nvPicPr>
          <p:cNvPr id="2" name="Picture 1">
            <a:extLst>
              <a:ext uri="{FF2B5EF4-FFF2-40B4-BE49-F238E27FC236}">
                <a16:creationId xmlns:a16="http://schemas.microsoft.com/office/drawing/2014/main" id="{E7069507-2F8F-0B4F-8465-CA50B8FEC59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988161" y="0"/>
            <a:ext cx="2171337" cy="2061507"/>
          </a:xfrm>
          <a:prstGeom prst="rect">
            <a:avLst/>
          </a:prstGeom>
          <a:ln w="38100">
            <a:solidFill>
              <a:schemeClr val="bg1"/>
            </a:solidFill>
          </a:ln>
        </p:spPr>
      </p:pic>
    </p:spTree>
    <p:extLst>
      <p:ext uri="{BB962C8B-B14F-4D97-AF65-F5344CB8AC3E}">
        <p14:creationId xmlns:p14="http://schemas.microsoft.com/office/powerpoint/2010/main" val="138722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5" name="Subtitle 2">
            <a:extLst>
              <a:ext uri="{FF2B5EF4-FFF2-40B4-BE49-F238E27FC236}">
                <a16:creationId xmlns:a16="http://schemas.microsoft.com/office/drawing/2014/main" id="{3E43E4C7-A332-48E8-837D-2B4CF140C870}"/>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5200" b="1" dirty="0">
                <a:solidFill>
                  <a:schemeClr val="bg1"/>
                </a:solidFill>
                <a:latin typeface="Franklin Gothic Medium" panose="020B0603020102020204" pitchFamily="34" charset="0"/>
                <a:cs typeface="Calibri"/>
              </a:rPr>
              <a:t>Part 2: How Solar Co-ops Work</a:t>
            </a:r>
            <a:endParaRPr lang="en-US" sz="52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FED762C-7AEA-4DE5-B210-D6F4DE08300F}"/>
              </a:ext>
            </a:extLst>
          </p:cNvPr>
          <p:cNvPicPr>
            <a:picLocks noChangeAspect="1"/>
          </p:cNvPicPr>
          <p:nvPr/>
        </p:nvPicPr>
        <p:blipFill>
          <a:blip r:embed="rId2"/>
          <a:stretch>
            <a:fillRect/>
          </a:stretch>
        </p:blipFill>
        <p:spPr>
          <a:xfrm>
            <a:off x="0" y="-232471"/>
            <a:ext cx="9144000" cy="7331447"/>
          </a:xfrm>
          <a:prstGeom prst="rect">
            <a:avLst/>
          </a:prstGeom>
        </p:spPr>
      </p:pic>
    </p:spTree>
    <p:extLst>
      <p:ext uri="{BB962C8B-B14F-4D97-AF65-F5344CB8AC3E}">
        <p14:creationId xmlns:p14="http://schemas.microsoft.com/office/powerpoint/2010/main" val="624019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3" y="2787725"/>
            <a:ext cx="8483600" cy="898525"/>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Part 3: Solar economics</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820472956"/>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30308" y="1921843"/>
            <a:ext cx="3576101" cy="4148277"/>
          </a:xfrm>
          <a:prstGeom prst="rect">
            <a:avLst/>
          </a:prstGeom>
          <a:ln>
            <a:noFill/>
          </a:ln>
          <a:effectLst>
            <a:outerShdw blurRad="292100" dist="139700" dir="2700000" algn="tl" rotWithShape="0">
              <a:srgbClr val="333333">
                <a:alpha val="65000"/>
              </a:srgbClr>
            </a:outerShdw>
          </a:effectLst>
        </p:spPr>
      </p:pic>
      <p:sp>
        <p:nvSpPr>
          <p:cNvPr id="8"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Solar in increasingly affordable</a:t>
            </a:r>
          </a:p>
        </p:txBody>
      </p:sp>
      <p:sp>
        <p:nvSpPr>
          <p:cNvPr id="7" name="Subtitle 2"/>
          <p:cNvSpPr>
            <a:spLocks noGrp="1"/>
          </p:cNvSpPr>
          <p:nvPr>
            <p:ph type="subTitle" idx="4294967295"/>
          </p:nvPr>
        </p:nvSpPr>
        <p:spPr>
          <a:xfrm>
            <a:off x="418348" y="266700"/>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3: Solar economics</a:t>
            </a:r>
            <a:endParaRPr lang="en-US" sz="4000" dirty="0">
              <a:solidFill>
                <a:schemeClr val="bg1"/>
              </a:solidFill>
              <a:cs typeface="Calibri"/>
            </a:endParaRPr>
          </a:p>
        </p:txBody>
      </p:sp>
      <p:sp>
        <p:nvSpPr>
          <p:cNvPr id="9" name="Subtitle 2"/>
          <p:cNvSpPr txBox="1">
            <a:spLocks/>
          </p:cNvSpPr>
          <p:nvPr/>
        </p:nvSpPr>
        <p:spPr>
          <a:xfrm>
            <a:off x="410127" y="1921843"/>
            <a:ext cx="4246758"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3000" dirty="0"/>
              <a:t>Costs have come down 90% since the 1970s</a:t>
            </a:r>
          </a:p>
          <a:p>
            <a:pPr marL="457200" indent="-457200" algn="l">
              <a:buFont typeface="Arial"/>
              <a:buChar char="•"/>
            </a:pPr>
            <a:r>
              <a:rPr lang="en-US" sz="3000" dirty="0"/>
              <a:t>Solar is no longer a specialty, expensive or boutique project for a homeowner</a:t>
            </a:r>
          </a:p>
          <a:p>
            <a:pPr marL="457200" indent="-457200" algn="l">
              <a:buFont typeface="Arial"/>
              <a:buChar char="•"/>
            </a:pPr>
            <a:r>
              <a:rPr lang="en-US" sz="3000" dirty="0"/>
              <a:t>But, can still be daunting to tackle</a:t>
            </a:r>
          </a:p>
        </p:txBody>
      </p:sp>
      <p:sp>
        <p:nvSpPr>
          <p:cNvPr id="10" name="Subtitle 2"/>
          <p:cNvSpPr txBox="1">
            <a:spLocks/>
          </p:cNvSpPr>
          <p:nvPr/>
        </p:nvSpPr>
        <p:spPr>
          <a:xfrm>
            <a:off x="5931289" y="2158730"/>
            <a:ext cx="2575120" cy="65021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a:t>1970’s	Today</a:t>
            </a:r>
          </a:p>
        </p:txBody>
      </p:sp>
      <p:cxnSp>
        <p:nvCxnSpPr>
          <p:cNvPr id="11" name="Straight Connector 10"/>
          <p:cNvCxnSpPr/>
          <p:nvPr/>
        </p:nvCxnSpPr>
        <p:spPr>
          <a:xfrm flipH="1">
            <a:off x="5378467" y="2704355"/>
            <a:ext cx="717175" cy="567764"/>
          </a:xfrm>
          <a:prstGeom prst="line">
            <a:avLst/>
          </a:prstGeom>
          <a:ln w="76200" cmpd="sng">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8098118" y="2808942"/>
            <a:ext cx="1" cy="2629646"/>
          </a:xfrm>
          <a:prstGeom prst="line">
            <a:avLst/>
          </a:prstGeom>
          <a:ln w="76200" cmpd="sng">
            <a:solidFill>
              <a:srgbClr val="0080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759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2B5B58A7-EB34-4E7E-A783-7C298D6709AA}"/>
              </a:ext>
            </a:extLst>
          </p:cNvPr>
          <p:cNvSpPr>
            <a:spLocks noGrp="1"/>
          </p:cNvSpPr>
          <p:nvPr>
            <p:ph type="subTitle" idx="4294967295"/>
          </p:nvPr>
        </p:nvSpPr>
        <p:spPr>
          <a:xfrm>
            <a:off x="418348" y="266700"/>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3: Solar economics</a:t>
            </a:r>
            <a:endParaRPr lang="en-US" sz="4000" dirty="0">
              <a:solidFill>
                <a:schemeClr val="bg1"/>
              </a:solidFill>
              <a:cs typeface="Calibri"/>
            </a:endParaRPr>
          </a:p>
        </p:txBody>
      </p:sp>
      <p:sp>
        <p:nvSpPr>
          <p:cNvPr id="6" name="Subtitle 2">
            <a:extLst>
              <a:ext uri="{FF2B5EF4-FFF2-40B4-BE49-F238E27FC236}">
                <a16:creationId xmlns:a16="http://schemas.microsoft.com/office/drawing/2014/main" id="{20024E2B-6170-4048-A781-FCD16A23C5A0}"/>
              </a:ext>
            </a:extLst>
          </p:cNvPr>
          <p:cNvSpPr txBox="1">
            <a:spLocks/>
          </p:cNvSpPr>
          <p:nvPr/>
        </p:nvSpPr>
        <p:spPr>
          <a:xfrm>
            <a:off x="-1" y="6285525"/>
            <a:ext cx="3412503" cy="327314"/>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t>Assumptions: 5.7 kW system size, adjusted for inflation, national data.</a:t>
            </a:r>
          </a:p>
          <a:p>
            <a:pPr marL="0" indent="0">
              <a:lnSpc>
                <a:spcPct val="120000"/>
              </a:lnSpc>
              <a:spcBef>
                <a:spcPts val="0"/>
              </a:spcBef>
              <a:buNone/>
            </a:pPr>
            <a:endParaRPr lang="en-US" sz="900" dirty="0"/>
          </a:p>
          <a:p>
            <a:pPr marL="214313" indent="-214313">
              <a:lnSpc>
                <a:spcPct val="120000"/>
              </a:lnSpc>
              <a:spcBef>
                <a:spcPts val="0"/>
              </a:spcBef>
              <a:buFontTx/>
              <a:buChar char="-"/>
            </a:pPr>
            <a:endParaRPr lang="en-US" sz="900" dirty="0"/>
          </a:p>
        </p:txBody>
      </p:sp>
      <p:sp>
        <p:nvSpPr>
          <p:cNvPr id="7" name="Subtitle 2">
            <a:extLst>
              <a:ext uri="{FF2B5EF4-FFF2-40B4-BE49-F238E27FC236}">
                <a16:creationId xmlns:a16="http://schemas.microsoft.com/office/drawing/2014/main" id="{6E82FEAD-A34C-4FB9-8621-435AC3EACBF1}"/>
              </a:ext>
            </a:extLst>
          </p:cNvPr>
          <p:cNvSpPr txBox="1">
            <a:spLocks/>
          </p:cNvSpPr>
          <p:nvPr/>
        </p:nvSpPr>
        <p:spPr>
          <a:xfrm>
            <a:off x="0" y="6449182"/>
            <a:ext cx="6229350" cy="327314"/>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00" dirty="0"/>
              <a:t>Citation:  Fu, Ran, David Feldman, and Robert Margolis. 2017. “U.S. Solar Photovoltaic System Cost Benchmark Q1 2017.” NREL/TP-6A20-68925. Golden, CO: National Renewable Energy Laboratory (NREL). https://www.nrel.gov/docs/fy17osti/68925.pdf.</a:t>
            </a:r>
          </a:p>
          <a:p>
            <a:pPr marL="0" indent="0">
              <a:lnSpc>
                <a:spcPct val="120000"/>
              </a:lnSpc>
              <a:spcBef>
                <a:spcPts val="0"/>
              </a:spcBef>
              <a:buNone/>
            </a:pPr>
            <a:endParaRPr lang="en-US" sz="900" dirty="0"/>
          </a:p>
          <a:p>
            <a:pPr marL="214313" indent="-214313">
              <a:lnSpc>
                <a:spcPct val="120000"/>
              </a:lnSpc>
              <a:spcBef>
                <a:spcPts val="0"/>
              </a:spcBef>
              <a:buFontTx/>
              <a:buChar char="-"/>
            </a:pPr>
            <a:endParaRPr lang="en-US" sz="900" dirty="0"/>
          </a:p>
        </p:txBody>
      </p:sp>
      <p:graphicFrame>
        <p:nvGraphicFramePr>
          <p:cNvPr id="9" name="Chart 8">
            <a:extLst>
              <a:ext uri="{FF2B5EF4-FFF2-40B4-BE49-F238E27FC236}">
                <a16:creationId xmlns:a16="http://schemas.microsoft.com/office/drawing/2014/main" id="{1C665CD4-602E-4359-AEEA-93DED2128DA3}"/>
              </a:ext>
            </a:extLst>
          </p:cNvPr>
          <p:cNvGraphicFramePr/>
          <p:nvPr>
            <p:extLst>
              <p:ext uri="{D42A27DB-BD31-4B8C-83A1-F6EECF244321}">
                <p14:modId xmlns:p14="http://schemas.microsoft.com/office/powerpoint/2010/main" val="759661810"/>
              </p:ext>
            </p:extLst>
          </p:nvPr>
        </p:nvGraphicFramePr>
        <p:xfrm>
          <a:off x="240030" y="1125553"/>
          <a:ext cx="8903970" cy="524430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106883A9-945D-4661-89BD-3B5B0B2D4B30}"/>
              </a:ext>
            </a:extLst>
          </p:cNvPr>
          <p:cNvSpPr txBox="1"/>
          <p:nvPr/>
        </p:nvSpPr>
        <p:spPr>
          <a:xfrm>
            <a:off x="-243122" y="3454052"/>
            <a:ext cx="1125415" cy="369332"/>
          </a:xfrm>
          <a:prstGeom prst="rect">
            <a:avLst/>
          </a:prstGeom>
          <a:noFill/>
        </p:spPr>
        <p:txBody>
          <a:bodyPr wrap="square" rtlCol="0">
            <a:spAutoFit/>
          </a:bodyPr>
          <a:lstStyle/>
          <a:p>
            <a:pPr algn="ctr"/>
            <a:r>
              <a:rPr lang="en-US" b="1" dirty="0"/>
              <a:t>$/W</a:t>
            </a:r>
          </a:p>
        </p:txBody>
      </p:sp>
    </p:spTree>
    <p:extLst>
      <p:ext uri="{BB962C8B-B14F-4D97-AF65-F5344CB8AC3E}">
        <p14:creationId xmlns:p14="http://schemas.microsoft.com/office/powerpoint/2010/main" val="427709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2B5561F5-6B8B-4EAD-AF56-A19060A4B115}"/>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3: Solar economics</a:t>
            </a:r>
            <a:endParaRPr lang="en-US" sz="60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F40D248F-9365-4FDC-A9FA-37CE7CC98321}"/>
              </a:ext>
            </a:extLst>
          </p:cNvPr>
          <p:cNvPicPr>
            <a:picLocks noChangeAspect="1"/>
          </p:cNvPicPr>
          <p:nvPr/>
        </p:nvPicPr>
        <p:blipFill>
          <a:blip r:embed="rId3"/>
          <a:stretch>
            <a:fillRect/>
          </a:stretch>
        </p:blipFill>
        <p:spPr>
          <a:xfrm>
            <a:off x="833437" y="1281254"/>
            <a:ext cx="7477125" cy="4981575"/>
          </a:xfrm>
          <a:prstGeom prst="rect">
            <a:avLst/>
          </a:prstGeom>
        </p:spPr>
      </p:pic>
    </p:spTree>
    <p:extLst>
      <p:ext uri="{BB962C8B-B14F-4D97-AF65-F5344CB8AC3E}">
        <p14:creationId xmlns:p14="http://schemas.microsoft.com/office/powerpoint/2010/main" val="197913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A14E605-FF77-400F-A52C-0B20C57CCF77}"/>
              </a:ext>
            </a:extLst>
          </p:cNvPr>
          <p:cNvSpPr txBox="1">
            <a:spLocks/>
          </p:cNvSpPr>
          <p:nvPr/>
        </p:nvSpPr>
        <p:spPr>
          <a:xfrm>
            <a:off x="121130" y="5719952"/>
            <a:ext cx="3648974" cy="654627"/>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900" dirty="0"/>
              <a:t>Assumptions</a:t>
            </a:r>
          </a:p>
          <a:p>
            <a:pPr marL="0" indent="0">
              <a:lnSpc>
                <a:spcPct val="120000"/>
              </a:lnSpc>
              <a:spcBef>
                <a:spcPts val="0"/>
              </a:spcBef>
              <a:buNone/>
            </a:pPr>
            <a:r>
              <a:rPr lang="en-US" sz="900" dirty="0"/>
              <a:t>SRECs not included, 2% energy increase per year, 7kW System Size, Base Price $2.75/W, 1336 yearly production of 1kW, $0.1243 starting electricity rate, -0.5% panel degradation per year, 4% Interest rate on loan, 70% of cost covered by loan , $0 Operations and Maintenance over system lifetime, Pay 80% of normal electricity cost with PPA</a:t>
            </a:r>
          </a:p>
          <a:p>
            <a:pPr marL="0" indent="0">
              <a:lnSpc>
                <a:spcPct val="120000"/>
              </a:lnSpc>
              <a:spcBef>
                <a:spcPts val="0"/>
              </a:spcBef>
              <a:buNone/>
            </a:pPr>
            <a:endParaRPr lang="en-US" sz="900" dirty="0"/>
          </a:p>
          <a:p>
            <a:pPr marL="214313" indent="-214313">
              <a:lnSpc>
                <a:spcPct val="120000"/>
              </a:lnSpc>
              <a:spcBef>
                <a:spcPts val="0"/>
              </a:spcBef>
              <a:buFontTx/>
              <a:buChar char="-"/>
            </a:pPr>
            <a:endParaRPr lang="en-US" sz="900" dirty="0"/>
          </a:p>
        </p:txBody>
      </p:sp>
      <p:sp>
        <p:nvSpPr>
          <p:cNvPr id="7" name="Subtitle 2">
            <a:extLst>
              <a:ext uri="{FF2B5EF4-FFF2-40B4-BE49-F238E27FC236}">
                <a16:creationId xmlns:a16="http://schemas.microsoft.com/office/drawing/2014/main" id="{8B251AE5-BA52-45BD-BA33-04788C1B5636}"/>
              </a:ext>
            </a:extLst>
          </p:cNvPr>
          <p:cNvSpPr txBox="1">
            <a:spLocks/>
          </p:cNvSpPr>
          <p:nvPr/>
        </p:nvSpPr>
        <p:spPr>
          <a:xfrm>
            <a:off x="640511" y="324156"/>
            <a:ext cx="7862978"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4500" dirty="0">
                <a:solidFill>
                  <a:schemeClr val="bg1"/>
                </a:solidFill>
                <a:latin typeface="Franklin Gothic Medium" panose="020B0603020102020204" pitchFamily="34" charset="0"/>
                <a:cs typeface="Calibri"/>
              </a:rPr>
              <a:t>Cumulative Savings with Solar</a:t>
            </a:r>
          </a:p>
        </p:txBody>
      </p:sp>
      <p:pic>
        <p:nvPicPr>
          <p:cNvPr id="4" name="Picture 3">
            <a:extLst>
              <a:ext uri="{FF2B5EF4-FFF2-40B4-BE49-F238E27FC236}">
                <a16:creationId xmlns:a16="http://schemas.microsoft.com/office/drawing/2014/main" id="{CD7EBA7F-7015-4CFF-931F-5AADEB3829FB}"/>
              </a:ext>
            </a:extLst>
          </p:cNvPr>
          <p:cNvPicPr>
            <a:picLocks noChangeAspect="1"/>
          </p:cNvPicPr>
          <p:nvPr/>
        </p:nvPicPr>
        <p:blipFill>
          <a:blip r:embed="rId3"/>
          <a:stretch>
            <a:fillRect/>
          </a:stretch>
        </p:blipFill>
        <p:spPr>
          <a:xfrm>
            <a:off x="212220" y="1446946"/>
            <a:ext cx="8719560" cy="4507287"/>
          </a:xfrm>
          <a:prstGeom prst="rect">
            <a:avLst/>
          </a:prstGeom>
        </p:spPr>
      </p:pic>
    </p:spTree>
    <p:extLst>
      <p:ext uri="{BB962C8B-B14F-4D97-AF65-F5344CB8AC3E}">
        <p14:creationId xmlns:p14="http://schemas.microsoft.com/office/powerpoint/2010/main" val="3041437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subTitle" idx="4294967295"/>
          </p:nvPr>
        </p:nvSpPr>
        <p:spPr>
          <a:xfrm>
            <a:off x="1334231" y="242810"/>
            <a:ext cx="6748916" cy="634992"/>
          </a:xfrm>
          <a:prstGeom prst="rect">
            <a:avLst/>
          </a:prstGeom>
        </p:spPr>
        <p:txBody>
          <a:bodyPr>
            <a:noAutofit/>
          </a:bodyPr>
          <a:lstStyle/>
          <a:p>
            <a:pPr marL="0" indent="0" algn="ctr">
              <a:lnSpc>
                <a:spcPct val="80000"/>
              </a:lnSpc>
              <a:buNone/>
            </a:pPr>
            <a:r>
              <a:rPr lang="en-US" sz="3000" dirty="0">
                <a:solidFill>
                  <a:schemeClr val="bg1"/>
                </a:solidFill>
                <a:cs typeface="Calibri"/>
              </a:rPr>
              <a:t>Pittsburgh Home Rehabilitation Program: 0% Home Improvement Loan</a:t>
            </a:r>
          </a:p>
        </p:txBody>
      </p:sp>
      <p:sp>
        <p:nvSpPr>
          <p:cNvPr id="2" name="TextBox 1">
            <a:extLst>
              <a:ext uri="{FF2B5EF4-FFF2-40B4-BE49-F238E27FC236}">
                <a16:creationId xmlns:a16="http://schemas.microsoft.com/office/drawing/2014/main" id="{56292669-9BED-4C57-B6AB-BFB8555744A9}"/>
              </a:ext>
            </a:extLst>
          </p:cNvPr>
          <p:cNvSpPr txBox="1"/>
          <p:nvPr/>
        </p:nvSpPr>
        <p:spPr>
          <a:xfrm>
            <a:off x="215309" y="1168445"/>
            <a:ext cx="3580515" cy="2015936"/>
          </a:xfrm>
          <a:prstGeom prst="rect">
            <a:avLst/>
          </a:prstGeom>
          <a:noFill/>
        </p:spPr>
        <p:txBody>
          <a:bodyPr wrap="square" rtlCol="0">
            <a:spAutoFit/>
          </a:bodyPr>
          <a:lstStyle/>
          <a:p>
            <a:r>
              <a:rPr lang="en-US" sz="1600" b="1" dirty="0"/>
              <a:t>This loan can be used to help you go solar and see immediate savings on your electric bill!</a:t>
            </a:r>
          </a:p>
          <a:p>
            <a:endParaRPr lang="en-US" sz="700" b="1" dirty="0"/>
          </a:p>
          <a:p>
            <a:r>
              <a:rPr lang="en-US" sz="1400" b="1" dirty="0"/>
              <a:t>Loan Terms</a:t>
            </a:r>
            <a:r>
              <a:rPr lang="en-US" sz="1400" dirty="0"/>
              <a:t>:</a:t>
            </a:r>
          </a:p>
          <a:p>
            <a:pPr marL="214313" indent="-214313">
              <a:buFont typeface="Arial" panose="020B0604020202020204" pitchFamily="34" charset="0"/>
              <a:buChar char="•"/>
            </a:pPr>
            <a:r>
              <a:rPr lang="en-US" sz="1400" dirty="0"/>
              <a:t>Up to $25,000 for single unit home</a:t>
            </a:r>
          </a:p>
          <a:p>
            <a:pPr marL="214313" indent="-214313">
              <a:buFont typeface="Arial" panose="020B0604020202020204" pitchFamily="34" charset="0"/>
              <a:buChar char="•"/>
            </a:pPr>
            <a:r>
              <a:rPr lang="en-US" sz="1400" dirty="0"/>
              <a:t>Up to $35,000 for two unit home</a:t>
            </a:r>
          </a:p>
          <a:p>
            <a:pPr marL="214313" indent="-214313">
              <a:buFont typeface="Arial" panose="020B0604020202020204" pitchFamily="34" charset="0"/>
              <a:buChar char="•"/>
            </a:pPr>
            <a:r>
              <a:rPr lang="en-US" sz="1400" dirty="0"/>
              <a:t>0% interest over 20 year payback term</a:t>
            </a:r>
          </a:p>
          <a:p>
            <a:pPr marL="214313" indent="-214313">
              <a:buFont typeface="Arial" panose="020B0604020202020204" pitchFamily="34" charset="0"/>
              <a:buChar char="•"/>
            </a:pPr>
            <a:r>
              <a:rPr lang="en-US" sz="1400" u="sng" dirty="0"/>
              <a:t>For City of Pittsburgh residents only!</a:t>
            </a:r>
          </a:p>
        </p:txBody>
      </p:sp>
      <p:sp>
        <p:nvSpPr>
          <p:cNvPr id="3" name="TextBox 2">
            <a:extLst>
              <a:ext uri="{FF2B5EF4-FFF2-40B4-BE49-F238E27FC236}">
                <a16:creationId xmlns:a16="http://schemas.microsoft.com/office/drawing/2014/main" id="{B5C70F56-992E-4FCF-BC92-38BD6C6320E1}"/>
              </a:ext>
            </a:extLst>
          </p:cNvPr>
          <p:cNvSpPr txBox="1"/>
          <p:nvPr/>
        </p:nvSpPr>
        <p:spPr>
          <a:xfrm>
            <a:off x="159488" y="5459568"/>
            <a:ext cx="3564566" cy="1377300"/>
          </a:xfrm>
          <a:prstGeom prst="rect">
            <a:avLst/>
          </a:prstGeom>
          <a:noFill/>
        </p:spPr>
        <p:txBody>
          <a:bodyPr wrap="square" rtlCol="0">
            <a:spAutoFit/>
          </a:bodyPr>
          <a:lstStyle/>
          <a:p>
            <a:pPr marL="214313" indent="-214313">
              <a:buFont typeface="Arial" panose="020B0604020202020204" pitchFamily="34" charset="0"/>
              <a:buChar char="•"/>
            </a:pPr>
            <a:endParaRPr lang="en-US" sz="1400" dirty="0"/>
          </a:p>
          <a:p>
            <a:r>
              <a:rPr lang="en-US" sz="1400" dirty="0"/>
              <a:t>If you meet income requirements call the banking partner (Dollar Bank) at: 412-261-7502 OR the URA at 412-255-6573 and ask for a PHRP Loan Application.</a:t>
            </a:r>
          </a:p>
          <a:p>
            <a:endParaRPr lang="en-US" sz="1400" dirty="0"/>
          </a:p>
        </p:txBody>
      </p:sp>
      <p:graphicFrame>
        <p:nvGraphicFramePr>
          <p:cNvPr id="6" name="Table 5">
            <a:extLst>
              <a:ext uri="{FF2B5EF4-FFF2-40B4-BE49-F238E27FC236}">
                <a16:creationId xmlns:a16="http://schemas.microsoft.com/office/drawing/2014/main" id="{7C55D87A-6385-4DED-AD43-619A41EE1474}"/>
              </a:ext>
            </a:extLst>
          </p:cNvPr>
          <p:cNvGraphicFramePr>
            <a:graphicFrameLocks noGrp="1"/>
          </p:cNvGraphicFramePr>
          <p:nvPr>
            <p:extLst>
              <p:ext uri="{D42A27DB-BD31-4B8C-83A1-F6EECF244321}">
                <p14:modId xmlns:p14="http://schemas.microsoft.com/office/powerpoint/2010/main" val="3549812948"/>
              </p:ext>
            </p:extLst>
          </p:nvPr>
        </p:nvGraphicFramePr>
        <p:xfrm>
          <a:off x="215309" y="3292139"/>
          <a:ext cx="3277322" cy="2319164"/>
        </p:xfrm>
        <a:graphic>
          <a:graphicData uri="http://schemas.openxmlformats.org/drawingml/2006/table">
            <a:tbl>
              <a:tblPr firstRow="1" bandRow="1">
                <a:tableStyleId>{5C22544A-7EE6-4342-B048-85BDC9FD1C3A}</a:tableStyleId>
              </a:tblPr>
              <a:tblGrid>
                <a:gridCol w="1638661">
                  <a:extLst>
                    <a:ext uri="{9D8B030D-6E8A-4147-A177-3AD203B41FA5}">
                      <a16:colId xmlns:a16="http://schemas.microsoft.com/office/drawing/2014/main" val="1864224063"/>
                    </a:ext>
                  </a:extLst>
                </a:gridCol>
                <a:gridCol w="1638661">
                  <a:extLst>
                    <a:ext uri="{9D8B030D-6E8A-4147-A177-3AD203B41FA5}">
                      <a16:colId xmlns:a16="http://schemas.microsoft.com/office/drawing/2014/main" val="467721558"/>
                    </a:ext>
                  </a:extLst>
                </a:gridCol>
              </a:tblGrid>
              <a:tr h="268549">
                <a:tc gridSpan="2">
                  <a:txBody>
                    <a:bodyPr/>
                    <a:lstStyle/>
                    <a:p>
                      <a:pPr algn="ctr"/>
                      <a:r>
                        <a:rPr lang="en-US" sz="1200" dirty="0"/>
                        <a:t>PHRP INCOME LIMITS:</a:t>
                      </a:r>
                    </a:p>
                  </a:txBody>
                  <a:tcPr marL="68580" marR="68580" marT="34290" marB="34290">
                    <a:solidFill>
                      <a:srgbClr val="F08A0E"/>
                    </a:solidFill>
                  </a:tcPr>
                </a:tc>
                <a:tc hMerge="1">
                  <a:txBody>
                    <a:bodyPr/>
                    <a:lstStyle/>
                    <a:p>
                      <a:endParaRPr lang="en-US" dirty="0"/>
                    </a:p>
                  </a:txBody>
                  <a:tcPr/>
                </a:tc>
                <a:extLst>
                  <a:ext uri="{0D108BD9-81ED-4DB2-BD59-A6C34878D82A}">
                    <a16:rowId xmlns:a16="http://schemas.microsoft.com/office/drawing/2014/main" val="2787036489"/>
                  </a:ext>
                </a:extLst>
              </a:tr>
              <a:tr h="292945">
                <a:tc>
                  <a:txBody>
                    <a:bodyPr/>
                    <a:lstStyle/>
                    <a:p>
                      <a:pPr algn="ctr"/>
                      <a:r>
                        <a:rPr lang="en-US" sz="1200" b="1" dirty="0">
                          <a:solidFill>
                            <a:schemeClr val="tx1"/>
                          </a:solidFill>
                        </a:rPr>
                        <a:t>Household Size</a:t>
                      </a:r>
                    </a:p>
                  </a:txBody>
                  <a:tcPr marL="68580" marR="68580" marT="34290" marB="34290">
                    <a:solidFill>
                      <a:srgbClr val="FCDDCF"/>
                    </a:solidFill>
                  </a:tcPr>
                </a:tc>
                <a:tc>
                  <a:txBody>
                    <a:bodyPr/>
                    <a:lstStyle/>
                    <a:p>
                      <a:pPr algn="ctr"/>
                      <a:r>
                        <a:rPr lang="en-US" sz="1200" b="1" dirty="0">
                          <a:solidFill>
                            <a:schemeClr val="tx1"/>
                          </a:solidFill>
                        </a:rPr>
                        <a:t>Maximum Income</a:t>
                      </a:r>
                    </a:p>
                  </a:txBody>
                  <a:tcPr marL="68580" marR="68580" marT="34290" marB="34290">
                    <a:solidFill>
                      <a:srgbClr val="FCDDCF"/>
                    </a:solidFill>
                  </a:tcPr>
                </a:tc>
                <a:extLst>
                  <a:ext uri="{0D108BD9-81ED-4DB2-BD59-A6C34878D82A}">
                    <a16:rowId xmlns:a16="http://schemas.microsoft.com/office/drawing/2014/main" val="1583380616"/>
                  </a:ext>
                </a:extLst>
              </a:tr>
              <a:tr h="292945">
                <a:tc>
                  <a:txBody>
                    <a:bodyPr/>
                    <a:lstStyle/>
                    <a:p>
                      <a:r>
                        <a:rPr lang="en-US" sz="1200" dirty="0"/>
                        <a:t>1 Person</a:t>
                      </a:r>
                    </a:p>
                  </a:txBody>
                  <a:tcPr marL="68580" marR="68580" marT="34290" marB="34290">
                    <a:solidFill>
                      <a:srgbClr val="FDEFE9"/>
                    </a:solidFill>
                  </a:tcPr>
                </a:tc>
                <a:tc>
                  <a:txBody>
                    <a:bodyPr/>
                    <a:lstStyle/>
                    <a:p>
                      <a:r>
                        <a:rPr lang="en-US" sz="1200" dirty="0"/>
                        <a:t>$40,700</a:t>
                      </a:r>
                    </a:p>
                  </a:txBody>
                  <a:tcPr marL="68580" marR="68580" marT="34290" marB="34290">
                    <a:solidFill>
                      <a:srgbClr val="FDEFE9"/>
                    </a:solidFill>
                  </a:tcPr>
                </a:tc>
                <a:extLst>
                  <a:ext uri="{0D108BD9-81ED-4DB2-BD59-A6C34878D82A}">
                    <a16:rowId xmlns:a16="http://schemas.microsoft.com/office/drawing/2014/main" val="2084731524"/>
                  </a:ext>
                </a:extLst>
              </a:tr>
              <a:tr h="292945">
                <a:tc>
                  <a:txBody>
                    <a:bodyPr/>
                    <a:lstStyle/>
                    <a:p>
                      <a:r>
                        <a:rPr lang="en-US" sz="1200" dirty="0"/>
                        <a:t>2 Person</a:t>
                      </a:r>
                    </a:p>
                  </a:txBody>
                  <a:tcPr marL="68580" marR="68580" marT="34290" marB="34290">
                    <a:solidFill>
                      <a:srgbClr val="FCDDCF"/>
                    </a:solidFill>
                  </a:tcPr>
                </a:tc>
                <a:tc>
                  <a:txBody>
                    <a:bodyPr/>
                    <a:lstStyle/>
                    <a:p>
                      <a:r>
                        <a:rPr lang="en-US" sz="1200" dirty="0"/>
                        <a:t>$46,500</a:t>
                      </a:r>
                    </a:p>
                  </a:txBody>
                  <a:tcPr marL="68580" marR="68580" marT="34290" marB="34290">
                    <a:solidFill>
                      <a:srgbClr val="FCDDCF"/>
                    </a:solidFill>
                  </a:tcPr>
                </a:tc>
                <a:extLst>
                  <a:ext uri="{0D108BD9-81ED-4DB2-BD59-A6C34878D82A}">
                    <a16:rowId xmlns:a16="http://schemas.microsoft.com/office/drawing/2014/main" val="467401080"/>
                  </a:ext>
                </a:extLst>
              </a:tr>
              <a:tr h="292945">
                <a:tc>
                  <a:txBody>
                    <a:bodyPr/>
                    <a:lstStyle/>
                    <a:p>
                      <a:r>
                        <a:rPr lang="en-US" sz="1200" dirty="0"/>
                        <a:t>3 Person</a:t>
                      </a:r>
                    </a:p>
                  </a:txBody>
                  <a:tcPr marL="68580" marR="68580" marT="34290" marB="34290">
                    <a:solidFill>
                      <a:srgbClr val="FDEFE9"/>
                    </a:solidFill>
                  </a:tcPr>
                </a:tc>
                <a:tc>
                  <a:txBody>
                    <a:bodyPr/>
                    <a:lstStyle/>
                    <a:p>
                      <a:r>
                        <a:rPr lang="en-US" sz="1200" dirty="0"/>
                        <a:t>$52,300</a:t>
                      </a:r>
                    </a:p>
                  </a:txBody>
                  <a:tcPr marL="68580" marR="68580" marT="34290" marB="34290">
                    <a:solidFill>
                      <a:srgbClr val="FDEFE9"/>
                    </a:solidFill>
                  </a:tcPr>
                </a:tc>
                <a:extLst>
                  <a:ext uri="{0D108BD9-81ED-4DB2-BD59-A6C34878D82A}">
                    <a16:rowId xmlns:a16="http://schemas.microsoft.com/office/drawing/2014/main" val="1982828756"/>
                  </a:ext>
                </a:extLst>
              </a:tr>
              <a:tr h="292945">
                <a:tc>
                  <a:txBody>
                    <a:bodyPr/>
                    <a:lstStyle/>
                    <a:p>
                      <a:r>
                        <a:rPr lang="en-US" sz="1200" dirty="0"/>
                        <a:t>4 Person</a:t>
                      </a:r>
                    </a:p>
                  </a:txBody>
                  <a:tcPr marL="68580" marR="68580" marT="34290" marB="34290">
                    <a:solidFill>
                      <a:srgbClr val="FCDDCF"/>
                    </a:solidFill>
                  </a:tcPr>
                </a:tc>
                <a:tc>
                  <a:txBody>
                    <a:bodyPr/>
                    <a:lstStyle/>
                    <a:p>
                      <a:r>
                        <a:rPr lang="en-US" sz="1200" dirty="0"/>
                        <a:t>$58,100</a:t>
                      </a:r>
                    </a:p>
                  </a:txBody>
                  <a:tcPr marL="68580" marR="68580" marT="34290" marB="34290">
                    <a:solidFill>
                      <a:srgbClr val="FCDDCF"/>
                    </a:solidFill>
                  </a:tcPr>
                </a:tc>
                <a:extLst>
                  <a:ext uri="{0D108BD9-81ED-4DB2-BD59-A6C34878D82A}">
                    <a16:rowId xmlns:a16="http://schemas.microsoft.com/office/drawing/2014/main" val="2656620510"/>
                  </a:ext>
                </a:extLst>
              </a:tr>
              <a:tr h="292945">
                <a:tc>
                  <a:txBody>
                    <a:bodyPr/>
                    <a:lstStyle/>
                    <a:p>
                      <a:r>
                        <a:rPr lang="en-US" sz="1200" dirty="0"/>
                        <a:t>5 Person</a:t>
                      </a:r>
                    </a:p>
                  </a:txBody>
                  <a:tcPr marL="68580" marR="68580" marT="34290" marB="34290">
                    <a:solidFill>
                      <a:srgbClr val="FDEFE9"/>
                    </a:solidFill>
                  </a:tcPr>
                </a:tc>
                <a:tc>
                  <a:txBody>
                    <a:bodyPr/>
                    <a:lstStyle/>
                    <a:p>
                      <a:r>
                        <a:rPr lang="en-US" sz="1200" dirty="0"/>
                        <a:t>$62,750</a:t>
                      </a:r>
                    </a:p>
                  </a:txBody>
                  <a:tcPr marL="68580" marR="68580" marT="34290" marB="34290">
                    <a:solidFill>
                      <a:srgbClr val="FDEFE9"/>
                    </a:solidFill>
                  </a:tcPr>
                </a:tc>
                <a:extLst>
                  <a:ext uri="{0D108BD9-81ED-4DB2-BD59-A6C34878D82A}">
                    <a16:rowId xmlns:a16="http://schemas.microsoft.com/office/drawing/2014/main" val="3792532110"/>
                  </a:ext>
                </a:extLst>
              </a:tr>
              <a:tr h="292945">
                <a:tc>
                  <a:txBody>
                    <a:bodyPr/>
                    <a:lstStyle/>
                    <a:p>
                      <a:r>
                        <a:rPr lang="en-US" sz="1200" dirty="0"/>
                        <a:t>6 Person</a:t>
                      </a:r>
                    </a:p>
                  </a:txBody>
                  <a:tcPr marL="68580" marR="68580" marT="34290" marB="34290">
                    <a:solidFill>
                      <a:srgbClr val="FCDDCF"/>
                    </a:solidFill>
                  </a:tcPr>
                </a:tc>
                <a:tc>
                  <a:txBody>
                    <a:bodyPr/>
                    <a:lstStyle/>
                    <a:p>
                      <a:r>
                        <a:rPr lang="en-US" sz="1200" dirty="0"/>
                        <a:t>$67,400</a:t>
                      </a:r>
                    </a:p>
                  </a:txBody>
                  <a:tcPr marL="68580" marR="68580" marT="34290" marB="34290">
                    <a:solidFill>
                      <a:srgbClr val="FCDDCF"/>
                    </a:solidFill>
                  </a:tcPr>
                </a:tc>
                <a:extLst>
                  <a:ext uri="{0D108BD9-81ED-4DB2-BD59-A6C34878D82A}">
                    <a16:rowId xmlns:a16="http://schemas.microsoft.com/office/drawing/2014/main" val="4265556469"/>
                  </a:ext>
                </a:extLst>
              </a:tr>
            </a:tbl>
          </a:graphicData>
        </a:graphic>
      </p:graphicFrame>
      <p:graphicFrame>
        <p:nvGraphicFramePr>
          <p:cNvPr id="8" name="Chart 7">
            <a:extLst>
              <a:ext uri="{FF2B5EF4-FFF2-40B4-BE49-F238E27FC236}">
                <a16:creationId xmlns:a16="http://schemas.microsoft.com/office/drawing/2014/main" id="{B4306C1C-A571-4718-934F-4FD0B2B1ED6D}"/>
              </a:ext>
            </a:extLst>
          </p:cNvPr>
          <p:cNvGraphicFramePr>
            <a:graphicFrameLocks/>
          </p:cNvGraphicFramePr>
          <p:nvPr>
            <p:extLst>
              <p:ext uri="{D42A27DB-BD31-4B8C-83A1-F6EECF244321}">
                <p14:modId xmlns:p14="http://schemas.microsoft.com/office/powerpoint/2010/main" val="2973594763"/>
              </p:ext>
            </p:extLst>
          </p:nvPr>
        </p:nvGraphicFramePr>
        <p:xfrm>
          <a:off x="3669384" y="1303586"/>
          <a:ext cx="5444137" cy="369177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E333B553-1781-4FB8-921C-E0BC0FA27B10}"/>
              </a:ext>
            </a:extLst>
          </p:cNvPr>
          <p:cNvGrpSpPr/>
          <p:nvPr/>
        </p:nvGrpSpPr>
        <p:grpSpPr>
          <a:xfrm>
            <a:off x="5828122" y="4968327"/>
            <a:ext cx="3315878" cy="1711904"/>
            <a:chOff x="7720030" y="5544585"/>
            <a:chExt cx="4421171" cy="2282541"/>
          </a:xfrm>
        </p:grpSpPr>
        <p:sp>
          <p:nvSpPr>
            <p:cNvPr id="13" name="TextBox 2">
              <a:extLst>
                <a:ext uri="{FF2B5EF4-FFF2-40B4-BE49-F238E27FC236}">
                  <a16:creationId xmlns:a16="http://schemas.microsoft.com/office/drawing/2014/main" id="{5E802E77-FFDD-4CF6-9236-449FEC5A33CF}"/>
                </a:ext>
              </a:extLst>
            </p:cNvPr>
            <p:cNvSpPr txBox="1"/>
            <p:nvPr/>
          </p:nvSpPr>
          <p:spPr>
            <a:xfrm>
              <a:off x="7720030" y="5734244"/>
              <a:ext cx="4421171" cy="2092882"/>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numCol="2"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28588" indent="-128588">
                <a:buFont typeface="Arial" panose="020B0604020202020204" pitchFamily="34" charset="0"/>
                <a:buChar char="•"/>
              </a:pPr>
              <a:r>
                <a:rPr lang="en-US" sz="800" dirty="0">
                  <a:solidFill>
                    <a:schemeClr val="bg2">
                      <a:lumMod val="50000"/>
                    </a:schemeClr>
                  </a:solidFill>
                </a:rPr>
                <a:t>Base Price: $2.75/W</a:t>
              </a:r>
            </a:p>
            <a:p>
              <a:pPr marL="128588" indent="-128588">
                <a:buFont typeface="Arial" panose="020B0604020202020204" pitchFamily="34" charset="0"/>
                <a:buChar char="•"/>
              </a:pPr>
              <a:r>
                <a:rPr lang="en-US" sz="800" dirty="0">
                  <a:solidFill>
                    <a:schemeClr val="bg2">
                      <a:lumMod val="50000"/>
                    </a:schemeClr>
                  </a:solidFill>
                </a:rPr>
                <a:t>Electricity Cost: $0.12/kWh (very conservative estimate for Duquesne territory)</a:t>
              </a:r>
            </a:p>
            <a:p>
              <a:pPr marL="128588" indent="-128588">
                <a:buFont typeface="Arial" panose="020B0604020202020204" pitchFamily="34" charset="0"/>
                <a:buChar char="•"/>
              </a:pPr>
              <a:r>
                <a:rPr lang="en-US" sz="800" dirty="0">
                  <a:solidFill>
                    <a:schemeClr val="bg2">
                      <a:lumMod val="50000"/>
                    </a:schemeClr>
                  </a:solidFill>
                </a:rPr>
                <a:t>Yearly increase in electricity cost: 2%</a:t>
              </a:r>
            </a:p>
            <a:p>
              <a:pPr marL="128588" indent="-128588">
                <a:buFont typeface="Arial" panose="020B0604020202020204" pitchFamily="34" charset="0"/>
                <a:buChar char="•"/>
              </a:pPr>
              <a:r>
                <a:rPr lang="en-US" sz="800" dirty="0">
                  <a:solidFill>
                    <a:schemeClr val="bg2">
                      <a:lumMod val="50000"/>
                    </a:schemeClr>
                  </a:solidFill>
                </a:rPr>
                <a:t>Yearly production of 1kW of solar: 1,217 kWh</a:t>
              </a:r>
            </a:p>
            <a:p>
              <a:pPr marL="128588" indent="-128588">
                <a:buFont typeface="Arial" panose="020B0604020202020204" pitchFamily="34" charset="0"/>
                <a:buChar char="•"/>
              </a:pPr>
              <a:r>
                <a:rPr lang="en-US" sz="800" dirty="0">
                  <a:solidFill>
                    <a:schemeClr val="bg2">
                      <a:lumMod val="50000"/>
                    </a:schemeClr>
                  </a:solidFill>
                </a:rPr>
                <a:t>30% ITC not incorporated into these calculations</a:t>
              </a:r>
            </a:p>
            <a:p>
              <a:pPr marL="128588" indent="-128588">
                <a:buFont typeface="Arial" panose="020B0604020202020204" pitchFamily="34" charset="0"/>
                <a:buChar char="•"/>
              </a:pPr>
              <a:r>
                <a:rPr lang="en-US" sz="800" dirty="0">
                  <a:solidFill>
                    <a:schemeClr val="bg2">
                      <a:lumMod val="50000"/>
                    </a:schemeClr>
                  </a:solidFill>
                </a:rPr>
                <a:t>Loan terms: up to $25,000 loaned, 0% interest over 20 years</a:t>
              </a:r>
            </a:p>
            <a:p>
              <a:pPr marL="128588" indent="-128588">
                <a:buFont typeface="Arial" panose="020B0604020202020204" pitchFamily="34" charset="0"/>
                <a:buChar char="•"/>
              </a:pPr>
              <a:endParaRPr lang="en-US" sz="800" dirty="0">
                <a:solidFill>
                  <a:schemeClr val="bg2">
                    <a:lumMod val="50000"/>
                  </a:schemeClr>
                </a:solidFill>
              </a:endParaRPr>
            </a:p>
            <a:p>
              <a:pPr marL="128588" indent="-128588">
                <a:buFont typeface="Arial" panose="020B0604020202020204" pitchFamily="34" charset="0"/>
                <a:buChar char="•"/>
              </a:pPr>
              <a:r>
                <a:rPr lang="en-US" sz="800" dirty="0">
                  <a:solidFill>
                    <a:schemeClr val="bg2">
                      <a:lumMod val="50000"/>
                    </a:schemeClr>
                  </a:solidFill>
                </a:rPr>
                <a:t>4kW Solar: $11,000 loaned for solar installation at $2.75/W</a:t>
              </a:r>
            </a:p>
            <a:p>
              <a:pPr marL="128588" indent="-128588">
                <a:buFont typeface="Arial" panose="020B0604020202020204" pitchFamily="34" charset="0"/>
                <a:buChar char="•"/>
              </a:pPr>
              <a:r>
                <a:rPr lang="en-US" sz="800" dirty="0">
                  <a:solidFill>
                    <a:schemeClr val="bg2">
                      <a:lumMod val="50000"/>
                    </a:schemeClr>
                  </a:solidFill>
                </a:rPr>
                <a:t>7kW Solar: $19,250 loaned for solar installation at $2.75/W</a:t>
              </a:r>
            </a:p>
            <a:p>
              <a:pPr marL="128588" indent="-128588">
                <a:buFont typeface="Arial" panose="020B0604020202020204" pitchFamily="34" charset="0"/>
                <a:buChar char="•"/>
              </a:pPr>
              <a:r>
                <a:rPr lang="en-US" sz="800" dirty="0">
                  <a:solidFill>
                    <a:schemeClr val="bg2">
                      <a:lumMod val="50000"/>
                    </a:schemeClr>
                  </a:solidFill>
                </a:rPr>
                <a:t>Estimated Monthly Savings calculated by finding difference between amount owed for loan term and amount saved in electricity offset</a:t>
              </a:r>
            </a:p>
            <a:p>
              <a:pPr marL="128588" indent="-128588">
                <a:buFont typeface="Arial" panose="020B0604020202020204" pitchFamily="34" charset="0"/>
                <a:buChar char="•"/>
              </a:pPr>
              <a:r>
                <a:rPr lang="en-US" sz="800" dirty="0">
                  <a:solidFill>
                    <a:schemeClr val="bg2">
                      <a:lumMod val="50000"/>
                    </a:schemeClr>
                  </a:solidFill>
                </a:rPr>
                <a:t>0.5% yearly panel degradation</a:t>
              </a:r>
            </a:p>
          </p:txBody>
        </p:sp>
        <p:sp>
          <p:nvSpPr>
            <p:cNvPr id="4" name="TextBox 3">
              <a:extLst>
                <a:ext uri="{FF2B5EF4-FFF2-40B4-BE49-F238E27FC236}">
                  <a16:creationId xmlns:a16="http://schemas.microsoft.com/office/drawing/2014/main" id="{72C9EBD3-1B85-44FF-81BE-B6F12B7D2854}"/>
                </a:ext>
              </a:extLst>
            </p:cNvPr>
            <p:cNvSpPr txBox="1"/>
            <p:nvPr/>
          </p:nvSpPr>
          <p:spPr>
            <a:xfrm>
              <a:off x="7848863" y="5544585"/>
              <a:ext cx="917345" cy="276999"/>
            </a:xfrm>
            <a:prstGeom prst="rect">
              <a:avLst/>
            </a:prstGeom>
            <a:noFill/>
          </p:spPr>
          <p:txBody>
            <a:bodyPr wrap="none" rtlCol="0">
              <a:spAutoFit/>
            </a:bodyPr>
            <a:lstStyle/>
            <a:p>
              <a:r>
                <a:rPr lang="en-US" sz="750" dirty="0"/>
                <a:t>Assumptions</a:t>
              </a:r>
            </a:p>
          </p:txBody>
        </p:sp>
      </p:grpSp>
      <p:sp>
        <p:nvSpPr>
          <p:cNvPr id="9" name="TextBox 8">
            <a:extLst>
              <a:ext uri="{FF2B5EF4-FFF2-40B4-BE49-F238E27FC236}">
                <a16:creationId xmlns:a16="http://schemas.microsoft.com/office/drawing/2014/main" id="{DEFEB9FD-2931-48E4-B856-C6CC82AE6561}"/>
              </a:ext>
            </a:extLst>
          </p:cNvPr>
          <p:cNvSpPr txBox="1"/>
          <p:nvPr/>
        </p:nvSpPr>
        <p:spPr>
          <a:xfrm>
            <a:off x="3700380" y="5033785"/>
            <a:ext cx="2016619" cy="1569660"/>
          </a:xfrm>
          <a:prstGeom prst="rect">
            <a:avLst/>
          </a:prstGeom>
          <a:noFill/>
          <a:ln>
            <a:solidFill>
              <a:srgbClr val="F08A0E"/>
            </a:solidFill>
          </a:ln>
        </p:spPr>
        <p:txBody>
          <a:bodyPr wrap="square" rtlCol="0">
            <a:spAutoFit/>
          </a:bodyPr>
          <a:lstStyle/>
          <a:p>
            <a:r>
              <a:rPr lang="en-US" sz="1100" u="sng" dirty="0"/>
              <a:t>Estimated 25 Year Cumulative Savings:</a:t>
            </a:r>
          </a:p>
          <a:p>
            <a:endParaRPr lang="en-US" sz="600" dirty="0"/>
          </a:p>
          <a:p>
            <a:r>
              <a:rPr lang="en-US" sz="1100" b="1" dirty="0"/>
              <a:t>4kW: $6,500</a:t>
            </a:r>
          </a:p>
          <a:p>
            <a:r>
              <a:rPr lang="en-US" sz="1100" b="1" dirty="0"/>
              <a:t>7kW: $11,000</a:t>
            </a:r>
          </a:p>
          <a:p>
            <a:endParaRPr lang="en-US" sz="600" dirty="0"/>
          </a:p>
          <a:p>
            <a:r>
              <a:rPr lang="en-US" sz="1000" u="sng" dirty="0"/>
              <a:t>30% ITC not included in savings calculation!</a:t>
            </a:r>
            <a:endParaRPr lang="en-US" sz="1000" dirty="0"/>
          </a:p>
          <a:p>
            <a:r>
              <a:rPr lang="en-US" sz="1000" b="1" dirty="0"/>
              <a:t>4kW (30% of upfront cost): $3,300</a:t>
            </a:r>
          </a:p>
          <a:p>
            <a:r>
              <a:rPr lang="en-US" sz="1000" b="1" dirty="0"/>
              <a:t>7kW (30% of upfront cost): $5,775</a:t>
            </a:r>
          </a:p>
        </p:txBody>
      </p:sp>
    </p:spTree>
    <p:extLst>
      <p:ext uri="{BB962C8B-B14F-4D97-AF65-F5344CB8AC3E}">
        <p14:creationId xmlns:p14="http://schemas.microsoft.com/office/powerpoint/2010/main" val="1904094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D11D2D2-2F0D-47A2-9FFC-70E9F4FEF6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2732F76C-074B-4112-8A07-31A55C80BA29}"/>
              </a:ext>
            </a:extLst>
          </p:cNvPr>
          <p:cNvSpPr/>
          <p:nvPr/>
        </p:nvSpPr>
        <p:spPr>
          <a:xfrm>
            <a:off x="330200" y="1379621"/>
            <a:ext cx="8483600" cy="522972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57647" y="1703863"/>
            <a:ext cx="8228707" cy="4581242"/>
          </a:xfrm>
        </p:spPr>
        <p:txBody>
          <a:bodyPr/>
          <a:lstStyle/>
          <a:p>
            <a:pPr marL="0" indent="0">
              <a:buNone/>
            </a:pPr>
            <a:r>
              <a:rPr lang="en-US" b="1" dirty="0">
                <a:solidFill>
                  <a:schemeClr val="bg1"/>
                </a:solidFill>
                <a:latin typeface="Franklin Gothic Medium" panose="020B0603020102020204" pitchFamily="34" charset="0"/>
              </a:rPr>
              <a:t>Financing</a:t>
            </a:r>
          </a:p>
          <a:p>
            <a:r>
              <a:rPr lang="en-US" dirty="0">
                <a:solidFill>
                  <a:schemeClr val="bg1"/>
                </a:solidFill>
                <a:latin typeface="Franklin Gothic Medium" panose="020B0603020102020204" pitchFamily="34" charset="0"/>
              </a:rPr>
              <a:t>Loans</a:t>
            </a:r>
          </a:p>
          <a:p>
            <a:pPr lvl="1"/>
            <a:r>
              <a:rPr lang="en-US" dirty="0">
                <a:solidFill>
                  <a:schemeClr val="bg1"/>
                </a:solidFill>
                <a:latin typeface="Franklin Gothic Medium" panose="020B0603020102020204" pitchFamily="34" charset="0"/>
              </a:rPr>
              <a:t>Standard loans</a:t>
            </a:r>
          </a:p>
          <a:p>
            <a:pPr lvl="1"/>
            <a:r>
              <a:rPr lang="en-US" dirty="0">
                <a:solidFill>
                  <a:schemeClr val="bg1"/>
                </a:solidFill>
                <a:latin typeface="Franklin Gothic Medium" panose="020B0603020102020204" pitchFamily="34" charset="0"/>
              </a:rPr>
              <a:t>Solar loans &amp; bridge loans</a:t>
            </a:r>
          </a:p>
          <a:p>
            <a:pPr lvl="1"/>
            <a:r>
              <a:rPr lang="en-US" dirty="0">
                <a:solidFill>
                  <a:schemeClr val="bg1"/>
                </a:solidFill>
                <a:latin typeface="Franklin Gothic Medium" panose="020B0603020102020204" pitchFamily="34" charset="0"/>
              </a:rPr>
              <a:t>HELOC</a:t>
            </a:r>
          </a:p>
          <a:p>
            <a:r>
              <a:rPr lang="en-US" dirty="0">
                <a:solidFill>
                  <a:schemeClr val="bg1"/>
                </a:solidFill>
                <a:latin typeface="Franklin Gothic Medium" panose="020B0603020102020204" pitchFamily="34" charset="0"/>
              </a:rPr>
              <a:t>Third party ownership</a:t>
            </a:r>
          </a:p>
          <a:p>
            <a:pPr lvl="1"/>
            <a:r>
              <a:rPr lang="en-US" dirty="0">
                <a:solidFill>
                  <a:schemeClr val="bg1"/>
                </a:solidFill>
                <a:latin typeface="Franklin Gothic Medium" panose="020B0603020102020204" pitchFamily="34" charset="0"/>
              </a:rPr>
              <a:t>Leases</a:t>
            </a:r>
          </a:p>
          <a:p>
            <a:pPr lvl="1"/>
            <a:r>
              <a:rPr lang="en-US" dirty="0">
                <a:solidFill>
                  <a:schemeClr val="bg1"/>
                </a:solidFill>
                <a:latin typeface="Franklin Gothic Medium" panose="020B0603020102020204" pitchFamily="34" charset="0"/>
              </a:rPr>
              <a:t>Power Purchase Agreements</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94765EE8-6548-480C-8CDB-A721233FACD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3: Solar economics</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9043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0" y="1736016"/>
            <a:ext cx="8483600" cy="4465691"/>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399588" y="1736016"/>
            <a:ext cx="8228707" cy="2282531"/>
          </a:xfrm>
        </p:spPr>
        <p:txBody>
          <a:bodyPr/>
          <a:lstStyle/>
          <a:p>
            <a:pPr marL="0" indent="0" algn="ctr">
              <a:buNone/>
            </a:pPr>
            <a:r>
              <a:rPr lang="en-US" sz="2800" dirty="0">
                <a:solidFill>
                  <a:schemeClr val="tx1"/>
                </a:solidFill>
                <a:latin typeface="Franklin Gothic Medium" panose="020B0603020102020204" pitchFamily="34" charset="0"/>
              </a:rPr>
              <a:t>Join our </a:t>
            </a:r>
            <a:r>
              <a:rPr lang="en-US" sz="2800" dirty="0" err="1">
                <a:solidFill>
                  <a:schemeClr val="tx1"/>
                </a:solidFill>
                <a:latin typeface="Franklin Gothic Medium" panose="020B0603020102020204" pitchFamily="34" charset="0"/>
              </a:rPr>
              <a:t>ListServ</a:t>
            </a:r>
            <a:r>
              <a:rPr lang="en-US" sz="2800" dirty="0">
                <a:solidFill>
                  <a:schemeClr val="tx1"/>
                </a:solidFill>
                <a:latin typeface="Franklin Gothic Medium" panose="020B0603020102020204" pitchFamily="34" charset="0"/>
              </a:rPr>
              <a:t>:</a:t>
            </a:r>
          </a:p>
          <a:p>
            <a:pPr marL="0" indent="0" algn="ctr">
              <a:buNone/>
            </a:pPr>
            <a:r>
              <a:rPr lang="en-US" sz="2000" dirty="0">
                <a:solidFill>
                  <a:schemeClr val="bg1"/>
                </a:solidFill>
                <a:latin typeface="Franklin Gothic Medium" panose="020B0603020102020204" pitchFamily="34" charset="0"/>
                <a:hlinkClick r:id="rId4"/>
              </a:rPr>
              <a:t>www.solarunitedneighbors.org/join-our-active-listservs/</a:t>
            </a:r>
            <a:endParaRPr lang="en-US" sz="2000" dirty="0">
              <a:solidFill>
                <a:schemeClr val="bg1"/>
              </a:solidFill>
              <a:latin typeface="Franklin Gothic Medium" panose="020B0603020102020204" pitchFamily="34" charset="0"/>
            </a:endParaRPr>
          </a:p>
          <a:p>
            <a:pPr marL="0" indent="0" algn="ctr">
              <a:buNone/>
            </a:pPr>
            <a:endParaRPr lang="en-US" sz="1100" dirty="0">
              <a:solidFill>
                <a:schemeClr val="bg1"/>
              </a:solidFill>
              <a:latin typeface="Franklin Gothic Medium" panose="020B0603020102020204" pitchFamily="34" charset="0"/>
            </a:endParaRPr>
          </a:p>
          <a:p>
            <a:pPr marL="0" indent="0" algn="ctr">
              <a:buNone/>
            </a:pPr>
            <a:r>
              <a:rPr lang="en-US" sz="2800" dirty="0">
                <a:solidFill>
                  <a:schemeClr val="tx1"/>
                </a:solidFill>
                <a:latin typeface="Franklin Gothic Medium" panose="020B0603020102020204" pitchFamily="34" charset="0"/>
              </a:rPr>
              <a:t>Like our Facebook Group:</a:t>
            </a:r>
          </a:p>
          <a:p>
            <a:pPr marL="0" indent="0" algn="ctr">
              <a:buNone/>
            </a:pPr>
            <a:r>
              <a:rPr lang="en-US" sz="2000" dirty="0">
                <a:solidFill>
                  <a:schemeClr val="bg1"/>
                </a:solidFill>
                <a:latin typeface="Franklin Gothic Medium" panose="020B0603020102020204" pitchFamily="34" charset="0"/>
                <a:hlinkClick r:id="rId5"/>
              </a:rPr>
              <a:t>www.facebook.com/groups/SolarUnitedNeighborsofPennsylvania/</a:t>
            </a:r>
            <a:endParaRPr lang="en-US" sz="2000" dirty="0">
              <a:solidFill>
                <a:schemeClr val="bg1"/>
              </a:solidFill>
              <a:latin typeface="Franklin Gothic Medium" panose="020B0603020102020204" pitchFamily="34" charset="0"/>
            </a:endParaRPr>
          </a:p>
          <a:p>
            <a:pPr marL="0" indent="0" algn="ctr">
              <a:buNone/>
            </a:pPr>
            <a:endParaRPr lang="en-US" sz="1100" dirty="0">
              <a:solidFill>
                <a:schemeClr val="bg1"/>
              </a:solidFill>
              <a:latin typeface="Franklin Gothic Medium" panose="020B0603020102020204" pitchFamily="34" charset="0"/>
            </a:endParaRPr>
          </a:p>
          <a:p>
            <a:pPr marL="0" indent="0" algn="ctr">
              <a:buNone/>
            </a:pPr>
            <a:r>
              <a:rPr lang="en-US" sz="2800" dirty="0">
                <a:solidFill>
                  <a:schemeClr val="tx1"/>
                </a:solidFill>
                <a:latin typeface="Franklin Gothic Medium" panose="020B0603020102020204" pitchFamily="34" charset="0"/>
              </a:rPr>
              <a:t>Join a Solar Co-op:</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0E2EBA03-EEC7-4E1E-99F4-111563BF90CB}"/>
              </a:ext>
            </a:extLst>
          </p:cNvPr>
          <p:cNvSpPr txBox="1">
            <a:spLocks/>
          </p:cNvSpPr>
          <p:nvPr/>
        </p:nvSpPr>
        <p:spPr>
          <a:xfrm>
            <a:off x="0" y="17898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What’s Next?</a:t>
            </a:r>
          </a:p>
        </p:txBody>
      </p:sp>
      <p:sp>
        <p:nvSpPr>
          <p:cNvPr id="2" name="TextBox 1">
            <a:extLst>
              <a:ext uri="{FF2B5EF4-FFF2-40B4-BE49-F238E27FC236}">
                <a16:creationId xmlns:a16="http://schemas.microsoft.com/office/drawing/2014/main" id="{4A76BD4B-B1F6-439C-BCAB-CED4E2073103}"/>
              </a:ext>
            </a:extLst>
          </p:cNvPr>
          <p:cNvSpPr txBox="1"/>
          <p:nvPr/>
        </p:nvSpPr>
        <p:spPr>
          <a:xfrm>
            <a:off x="399588" y="4427624"/>
            <a:ext cx="8228707" cy="1631216"/>
          </a:xfrm>
          <a:prstGeom prst="rect">
            <a:avLst/>
          </a:prstGeom>
          <a:noFill/>
        </p:spPr>
        <p:txBody>
          <a:bodyPr wrap="square" numCol="2" rtlCol="0">
            <a:spAutoFit/>
          </a:bodyPr>
          <a:lstStyle/>
          <a:p>
            <a:r>
              <a:rPr lang="en-US" sz="2000" dirty="0">
                <a:solidFill>
                  <a:schemeClr val="bg1"/>
                </a:solidFill>
                <a:latin typeface="Franklin Gothic Medium" panose="020B0603020102020204" pitchFamily="34" charset="0"/>
              </a:rPr>
              <a:t>Open for Sign Ups: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Indiana County Solar Co-op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Crawford-Mercer Solar Co-op</a:t>
            </a:r>
          </a:p>
          <a:p>
            <a:pPr marL="285750" indent="-285750">
              <a:buFont typeface="Arial" panose="020B0604020202020204" pitchFamily="34" charset="0"/>
              <a:buChar char="•"/>
            </a:pPr>
            <a:endParaRPr lang="en-US" sz="2000" dirty="0">
              <a:solidFill>
                <a:schemeClr val="bg1"/>
              </a:solidFill>
              <a:latin typeface="Franklin Gothic Medium" panose="020B0603020102020204" pitchFamily="34" charset="0"/>
            </a:endParaRPr>
          </a:p>
          <a:p>
            <a:endParaRPr lang="en-US" sz="2000" dirty="0">
              <a:solidFill>
                <a:schemeClr val="bg1"/>
              </a:solidFill>
              <a:latin typeface="Franklin Gothic Medium" panose="020B0603020102020204" pitchFamily="34" charset="0"/>
            </a:endParaRPr>
          </a:p>
          <a:p>
            <a:r>
              <a:rPr lang="en-US" sz="2000" dirty="0">
                <a:solidFill>
                  <a:schemeClr val="bg1"/>
                </a:solidFill>
                <a:latin typeface="Franklin Gothic Medium" panose="020B0603020102020204" pitchFamily="34" charset="0"/>
              </a:rPr>
              <a:t>Launching this Year:</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Allegheny County Solar Co-op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Beaver-Butler Solar Co-op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Monongahela River Solar Co-op</a:t>
            </a:r>
          </a:p>
        </p:txBody>
      </p:sp>
    </p:spTree>
    <p:extLst>
      <p:ext uri="{BB962C8B-B14F-4D97-AF65-F5344CB8AC3E}">
        <p14:creationId xmlns:p14="http://schemas.microsoft.com/office/powerpoint/2010/main" val="25795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5254880.jpe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4294967295"/>
          </p:nvPr>
        </p:nvSpPr>
        <p:spPr>
          <a:xfrm>
            <a:off x="388471" y="2914184"/>
            <a:ext cx="8483600" cy="955581"/>
          </a:xfrm>
          <a:prstGeom prst="rect">
            <a:avLst/>
          </a:prstGeom>
        </p:spPr>
        <p:txBody>
          <a:bodyPr>
            <a:noAutofit/>
          </a:bodyPr>
          <a:lstStyle/>
          <a:p>
            <a:pPr marL="0" indent="0" algn="ctr">
              <a:buNone/>
            </a:pPr>
            <a:r>
              <a:rPr lang="en-US" sz="6000" b="1" dirty="0">
                <a:solidFill>
                  <a:schemeClr val="bg1"/>
                </a:solidFill>
                <a:latin typeface="Franklin Gothic Medium" panose="020B0603020102020204" pitchFamily="34" charset="0"/>
                <a:cs typeface="Calibri"/>
              </a:rPr>
              <a:t>Thank you!</a:t>
            </a:r>
          </a:p>
          <a:p>
            <a:pPr marL="0" indent="0" algn="ctr">
              <a:buNone/>
            </a:pPr>
            <a:endParaRPr lang="en-US" sz="4000" b="1" dirty="0">
              <a:solidFill>
                <a:schemeClr val="bg1"/>
              </a:solidFill>
              <a:latin typeface="Calibri"/>
              <a:cs typeface="Calibri"/>
            </a:endParaRPr>
          </a:p>
          <a:p>
            <a:pPr marL="0" indent="0" algn="ctr">
              <a:buNone/>
            </a:pPr>
            <a:endParaRPr lang="en-US" sz="4000" b="1" dirty="0">
              <a:solidFill>
                <a:schemeClr val="bg1"/>
              </a:solidFill>
              <a:latin typeface="Calibri"/>
              <a:cs typeface="Calibri"/>
            </a:endParaRPr>
          </a:p>
          <a:p>
            <a:pPr marL="0" indent="0" algn="r">
              <a:buNone/>
            </a:pPr>
            <a:r>
              <a:rPr lang="en-US" sz="3000" b="1" dirty="0">
                <a:solidFill>
                  <a:schemeClr val="bg1"/>
                </a:solidFill>
                <a:latin typeface="Franklin Gothic Medium" panose="020B0603020102020204" pitchFamily="34" charset="0"/>
                <a:cs typeface="Calibri"/>
              </a:rPr>
              <a:t>Andrea Hylant</a:t>
            </a:r>
          </a:p>
          <a:p>
            <a:pPr marL="0" indent="0" algn="r">
              <a:buNone/>
            </a:pPr>
            <a:r>
              <a:rPr lang="en-US" sz="3000" b="1" dirty="0">
                <a:solidFill>
                  <a:schemeClr val="bg1"/>
                </a:solidFill>
                <a:latin typeface="Franklin Gothic Medium" panose="020B0603020102020204" pitchFamily="34" charset="0"/>
                <a:cs typeface="Calibri"/>
              </a:rPr>
              <a:t>Solar United Neighbors of Pennsylvania</a:t>
            </a:r>
          </a:p>
        </p:txBody>
      </p:sp>
    </p:spTree>
    <p:extLst>
      <p:ext uri="{BB962C8B-B14F-4D97-AF65-F5344CB8AC3E}">
        <p14:creationId xmlns:p14="http://schemas.microsoft.com/office/powerpoint/2010/main" val="310610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oof photos and crazy cakes 023.JPG"/>
          <p:cNvPicPr>
            <a:picLocks noChangeAspect="1"/>
          </p:cNvPicPr>
          <p:nvPr/>
        </p:nvPicPr>
        <p:blipFill rotWithShape="1">
          <a:blip r:embed="rId3" cstate="screen">
            <a:extLst>
              <a:ext uri="{28A0092B-C50C-407E-A947-70E740481C1C}">
                <a14:useLocalDpi xmlns:a14="http://schemas.microsoft.com/office/drawing/2010/main"/>
              </a:ext>
            </a:extLst>
          </a:blip>
          <a:srcRect r="3718"/>
          <a:stretch/>
        </p:blipFill>
        <p:spPr>
          <a:xfrm>
            <a:off x="-1" y="1125552"/>
            <a:ext cx="9144001" cy="5732448"/>
          </a:xfrm>
          <a:prstGeom prst="rect">
            <a:avLst/>
          </a:prstGeom>
          <a:ln>
            <a:noFill/>
          </a:ln>
          <a:effectLst/>
        </p:spPr>
      </p:pic>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10" name="Picture 9" descr="AdobeStock_65254880.jpeg">
            <a:extLst>
              <a:ext uri="{FF2B5EF4-FFF2-40B4-BE49-F238E27FC236}">
                <a16:creationId xmlns:a16="http://schemas.microsoft.com/office/drawing/2014/main" id="{CAB006D3-1A06-4417-9A94-FA736E8EBCF7}"/>
              </a:ext>
            </a:extLst>
          </p:cNvPr>
          <p:cNvPicPr>
            <a:picLocks noChangeAspect="1"/>
          </p:cNvPicPr>
          <p:nvPr/>
        </p:nvPicPr>
        <p:blipFill>
          <a:blip r:embed="rId4" cstate="screen">
            <a:alphaModFix amt="68000"/>
            <a:extLst>
              <a:ext uri="{28A0092B-C50C-407E-A947-70E740481C1C}">
                <a14:useLocalDpi xmlns:a14="http://schemas.microsoft.com/office/drawing/2010/main"/>
              </a:ext>
            </a:extLst>
          </a:blip>
          <a:stretch>
            <a:fillRect/>
          </a:stretch>
        </p:blipFill>
        <p:spPr>
          <a:xfrm>
            <a:off x="6160452" y="2375408"/>
            <a:ext cx="2983547" cy="2107185"/>
          </a:xfrm>
          <a:prstGeom prst="rect">
            <a:avLst/>
          </a:prstGeom>
          <a:solidFill>
            <a:srgbClr val="FF9300">
              <a:alpha val="75000"/>
            </a:srgbClr>
          </a:solidFill>
        </p:spPr>
      </p:pic>
      <p:sp>
        <p:nvSpPr>
          <p:cNvPr id="8" name="Subtitle 2"/>
          <p:cNvSpPr txBox="1">
            <a:spLocks/>
          </p:cNvSpPr>
          <p:nvPr/>
        </p:nvSpPr>
        <p:spPr>
          <a:xfrm>
            <a:off x="6486294" y="2693499"/>
            <a:ext cx="2339892" cy="14710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bg1"/>
                </a:solidFill>
                <a:latin typeface="Franklin Gothic Medium" panose="020B0603020102020204" pitchFamily="34" charset="0"/>
                <a:cs typeface="Calibri"/>
              </a:rPr>
              <a:t>Started in 2007 and i</a:t>
            </a:r>
            <a:r>
              <a:rPr lang="en-US" sz="3000" dirty="0">
                <a:solidFill>
                  <a:schemeClr val="bg1"/>
                </a:solidFill>
                <a:latin typeface="Franklin Gothic Medium" panose="020B0603020102020204" pitchFamily="34" charset="0"/>
              </a:rPr>
              <a:t>t wasn’t easy!</a:t>
            </a:r>
          </a:p>
        </p:txBody>
      </p:sp>
      <p:pic>
        <p:nvPicPr>
          <p:cNvPr id="4" name="Picture 3"/>
          <p:cNvPicPr>
            <a:picLocks noChangeAspect="1"/>
          </p:cNvPicPr>
          <p:nvPr/>
        </p:nvPicPr>
        <p:blipFill>
          <a:blip r:embed="rId5"/>
          <a:stretch>
            <a:fillRect/>
          </a:stretch>
        </p:blipFill>
        <p:spPr>
          <a:xfrm>
            <a:off x="-6067" y="4765284"/>
            <a:ext cx="3917463" cy="2092716"/>
          </a:xfrm>
          <a:prstGeom prst="rect">
            <a:avLst/>
          </a:prstGeom>
          <a:effectLst/>
        </p:spPr>
      </p:pic>
      <p:sp>
        <p:nvSpPr>
          <p:cNvPr id="9" name="Subtitle 2">
            <a:extLst>
              <a:ext uri="{FF2B5EF4-FFF2-40B4-BE49-F238E27FC236}">
                <a16:creationId xmlns:a16="http://schemas.microsoft.com/office/drawing/2014/main" id="{BB398218-FEB0-4DFF-BA62-B014673787FC}"/>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How we got started</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5663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4950" y="266700"/>
            <a:ext cx="8269288" cy="696913"/>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Helping communities go solar</a:t>
            </a:r>
            <a:endParaRPr lang="en-US" sz="4000" dirty="0">
              <a:solidFill>
                <a:schemeClr val="bg1"/>
              </a:solidFill>
              <a:latin typeface="Calibri"/>
              <a:cs typeface="Calibri"/>
            </a:endParaRPr>
          </a:p>
        </p:txBody>
      </p:sp>
      <p:pic>
        <p:nvPicPr>
          <p:cNvPr id="4" name="Picture 3">
            <a:extLst>
              <a:ext uri="{FF2B5EF4-FFF2-40B4-BE49-F238E27FC236}">
                <a16:creationId xmlns:a16="http://schemas.microsoft.com/office/drawing/2014/main" id="{87693B15-5951-4FB3-8122-0EDA4CB39CC2}"/>
              </a:ext>
            </a:extLst>
          </p:cNvPr>
          <p:cNvPicPr>
            <a:picLocks noChangeAspect="1"/>
          </p:cNvPicPr>
          <p:nvPr/>
        </p:nvPicPr>
        <p:blipFill rotWithShape="1">
          <a:blip r:embed="rId3"/>
          <a:srcRect t="3025"/>
          <a:stretch/>
        </p:blipFill>
        <p:spPr>
          <a:xfrm>
            <a:off x="0" y="1149609"/>
            <a:ext cx="9144000" cy="5708392"/>
          </a:xfrm>
          <a:prstGeom prst="rect">
            <a:avLst/>
          </a:prstGeom>
        </p:spPr>
      </p:pic>
    </p:spTree>
    <p:extLst>
      <p:ext uri="{BB962C8B-B14F-4D97-AF65-F5344CB8AC3E}">
        <p14:creationId xmlns:p14="http://schemas.microsoft.com/office/powerpoint/2010/main" val="109434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Subtitle 2"/>
          <p:cNvSpPr txBox="1">
            <a:spLocks/>
          </p:cNvSpPr>
          <p:nvPr/>
        </p:nvSpPr>
        <p:spPr>
          <a:xfrm>
            <a:off x="272142" y="1869409"/>
            <a:ext cx="8483600" cy="87947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Presentation in three parts:</a:t>
            </a:r>
          </a:p>
          <a:p>
            <a:pPr algn="ctr">
              <a:lnSpc>
                <a:spcPct val="80000"/>
              </a:lnSpc>
            </a:pPr>
            <a:endParaRPr lang="en-US" sz="4000" b="1" dirty="0">
              <a:solidFill>
                <a:schemeClr val="bg1"/>
              </a:solidFill>
              <a:latin typeface="Calibri"/>
              <a:cs typeface="Calibri"/>
            </a:endParaRPr>
          </a:p>
        </p:txBody>
      </p:sp>
      <p:sp>
        <p:nvSpPr>
          <p:cNvPr id="3" name="TextBox 2"/>
          <p:cNvSpPr txBox="1"/>
          <p:nvPr/>
        </p:nvSpPr>
        <p:spPr>
          <a:xfrm>
            <a:off x="1895622" y="2719520"/>
            <a:ext cx="5673348" cy="3026470"/>
          </a:xfrm>
          <a:prstGeom prst="rect">
            <a:avLst/>
          </a:prstGeom>
          <a:noFill/>
        </p:spPr>
        <p:txBody>
          <a:bodyPr wrap="none" rtlCol="0">
            <a:spAutoFit/>
          </a:bodyPr>
          <a:lstStyle/>
          <a:p>
            <a:pPr marL="742950" indent="-742950">
              <a:lnSpc>
                <a:spcPct val="120000"/>
              </a:lnSpc>
              <a:buFont typeface="+mj-lt"/>
              <a:buAutoNum type="arabicPeriod"/>
            </a:pPr>
            <a:r>
              <a:rPr lang="en-US" sz="4000" dirty="0">
                <a:solidFill>
                  <a:schemeClr val="bg1"/>
                </a:solidFill>
                <a:cs typeface="Calibri"/>
              </a:rPr>
              <a:t>Solar technology</a:t>
            </a:r>
          </a:p>
          <a:p>
            <a:pPr marL="742950" indent="-742950">
              <a:lnSpc>
                <a:spcPct val="120000"/>
              </a:lnSpc>
              <a:buFont typeface="+mj-lt"/>
              <a:buAutoNum type="arabicPeriod"/>
            </a:pPr>
            <a:r>
              <a:rPr lang="en-US" sz="4000" dirty="0">
                <a:solidFill>
                  <a:schemeClr val="bg1"/>
                </a:solidFill>
                <a:cs typeface="Calibri"/>
              </a:rPr>
              <a:t>How solar co-ops work</a:t>
            </a:r>
          </a:p>
          <a:p>
            <a:pPr marL="742950" indent="-742950">
              <a:lnSpc>
                <a:spcPct val="120000"/>
              </a:lnSpc>
              <a:buFont typeface="+mj-lt"/>
              <a:buAutoNum type="arabicPeriod"/>
            </a:pPr>
            <a:r>
              <a:rPr lang="en-US" sz="4000" dirty="0">
                <a:solidFill>
                  <a:schemeClr val="bg1"/>
                </a:solidFill>
                <a:cs typeface="Calibri"/>
              </a:rPr>
              <a:t>Solar economics</a:t>
            </a:r>
          </a:p>
          <a:p>
            <a:pPr>
              <a:lnSpc>
                <a:spcPct val="120000"/>
              </a:lnSpc>
            </a:pPr>
            <a:endParaRPr lang="en-US" sz="4000" dirty="0"/>
          </a:p>
        </p:txBody>
      </p:sp>
    </p:spTree>
    <p:extLst>
      <p:ext uri="{BB962C8B-B14F-4D97-AF65-F5344CB8AC3E}">
        <p14:creationId xmlns:p14="http://schemas.microsoft.com/office/powerpoint/2010/main" val="2197002855"/>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435993" y="2787725"/>
            <a:ext cx="8483600" cy="898525"/>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Part 1: Solar technology</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358481798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040" t="8717" b="4778"/>
          <a:stretch/>
        </p:blipFill>
        <p:spPr bwMode="auto">
          <a:xfrm>
            <a:off x="1049732" y="1152848"/>
            <a:ext cx="7044537" cy="5137584"/>
          </a:xfrm>
          <a:prstGeom prst="rect">
            <a:avLst/>
          </a:prstGeom>
          <a:ln>
            <a:noFill/>
          </a:ln>
          <a:effectLst/>
        </p:spPr>
      </p:pic>
      <p:sp>
        <p:nvSpPr>
          <p:cNvPr id="9" name="Subtitle 2">
            <a:extLst>
              <a:ext uri="{FF2B5EF4-FFF2-40B4-BE49-F238E27FC236}">
                <a16:creationId xmlns:a16="http://schemas.microsoft.com/office/drawing/2014/main" id="{82F725E8-E8F9-4576-BAEE-92F51389FC19}"/>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
        <p:nvSpPr>
          <p:cNvPr id="4" name="Rectangle 3">
            <a:extLst>
              <a:ext uri="{FF2B5EF4-FFF2-40B4-BE49-F238E27FC236}">
                <a16:creationId xmlns:a16="http://schemas.microsoft.com/office/drawing/2014/main" id="{F7183863-BDF4-45B0-AC11-23EF57BA1224}"/>
              </a:ext>
            </a:extLst>
          </p:cNvPr>
          <p:cNvSpPr/>
          <p:nvPr/>
        </p:nvSpPr>
        <p:spPr>
          <a:xfrm>
            <a:off x="1046756" y="4375565"/>
            <a:ext cx="7047514" cy="1916053"/>
          </a:xfrm>
          <a:prstGeom prst="rect">
            <a:avLst/>
          </a:prstGeom>
          <a:solidFill>
            <a:srgbClr val="FF93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3E6B69EA-C7FF-434F-99E6-7D594C689E29}"/>
              </a:ext>
            </a:extLst>
          </p:cNvPr>
          <p:cNvSpPr>
            <a:spLocks noGrp="1"/>
          </p:cNvSpPr>
          <p:nvPr>
            <p:ph idx="1"/>
          </p:nvPr>
        </p:nvSpPr>
        <p:spPr>
          <a:xfrm>
            <a:off x="1404631" y="4402861"/>
            <a:ext cx="6352674" cy="1816373"/>
          </a:xfrm>
        </p:spPr>
        <p:txBody>
          <a:bodyPr/>
          <a:lstStyle/>
          <a:p>
            <a:pPr marL="0" indent="0">
              <a:buNone/>
            </a:pPr>
            <a:r>
              <a:rPr lang="en-US" b="1" dirty="0">
                <a:solidFill>
                  <a:schemeClr val="bg1"/>
                </a:solidFill>
                <a:latin typeface="Franklin Gothic Medium" panose="020B0603020102020204" pitchFamily="34" charset="0"/>
              </a:rPr>
              <a:t>How does a solar panel work?</a:t>
            </a:r>
          </a:p>
          <a:p>
            <a:pPr marL="0" indent="0">
              <a:buNone/>
            </a:pPr>
            <a:r>
              <a:rPr lang="en-US" dirty="0">
                <a:solidFill>
                  <a:schemeClr val="bg1"/>
                </a:solidFill>
                <a:latin typeface="Franklin Gothic Medium" panose="020B0603020102020204" pitchFamily="34" charset="0"/>
              </a:rPr>
              <a:t>Solar photovoltaic (PV)</a:t>
            </a:r>
          </a:p>
          <a:p>
            <a:pPr marL="0" indent="0">
              <a:buNone/>
            </a:pPr>
            <a:r>
              <a:rPr lang="en-US" dirty="0">
                <a:solidFill>
                  <a:schemeClr val="bg1"/>
                </a:solidFill>
                <a:latin typeface="Franklin Gothic Medium" panose="020B0603020102020204" pitchFamily="34" charset="0"/>
              </a:rPr>
              <a:t>Converts solar energy to electricity</a:t>
            </a:r>
          </a:p>
        </p:txBody>
      </p:sp>
    </p:spTree>
    <p:extLst>
      <p:ext uri="{BB962C8B-B14F-4D97-AF65-F5344CB8AC3E}">
        <p14:creationId xmlns:p14="http://schemas.microsoft.com/office/powerpoint/2010/main" val="4980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76912" y="4132871"/>
            <a:ext cx="99915" cy="369332"/>
          </a:xfrm>
          <a:prstGeom prst="rect">
            <a:avLst/>
          </a:prstGeom>
          <a:noFill/>
        </p:spPr>
        <p:txBody>
          <a:bodyPr wrap="square" rtlCol="0">
            <a:spAutoFit/>
          </a:bodyPr>
          <a:lstStyle/>
          <a:p>
            <a:endParaRPr lang="en-US" dirty="0"/>
          </a:p>
        </p:txBody>
      </p:sp>
      <p:sp>
        <p:nvSpPr>
          <p:cNvPr id="15" name="Subtitle 2"/>
          <p:cNvSpPr txBox="1">
            <a:spLocks/>
          </p:cNvSpPr>
          <p:nvPr/>
        </p:nvSpPr>
        <p:spPr>
          <a:xfrm>
            <a:off x="663607" y="1399285"/>
            <a:ext cx="4703752" cy="157709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tx1">
                    <a:lumMod val="50000"/>
                    <a:lumOff val="50000"/>
                  </a:schemeClr>
                </a:solidFill>
                <a:latin typeface="Calibri"/>
                <a:cs typeface="Calibri"/>
              </a:rPr>
              <a:t>System components</a:t>
            </a:r>
          </a:p>
          <a:p>
            <a:pPr marL="342900" indent="-342900" algn="l">
              <a:buFont typeface="Arial"/>
              <a:buChar char="•"/>
            </a:pPr>
            <a:r>
              <a:rPr lang="en-US" sz="3000" dirty="0"/>
              <a:t>Panels</a:t>
            </a:r>
          </a:p>
        </p:txBody>
      </p:sp>
      <p:sp>
        <p:nvSpPr>
          <p:cNvPr id="14" name="Subtitle 2"/>
          <p:cNvSpPr>
            <a:spLocks noGrp="1"/>
          </p:cNvSpPr>
          <p:nvPr>
            <p:ph type="subTitle" idx="4294967295"/>
          </p:nvPr>
        </p:nvSpPr>
        <p:spPr>
          <a:xfrm>
            <a:off x="14748" y="280215"/>
            <a:ext cx="9144000" cy="1129036"/>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pic>
        <p:nvPicPr>
          <p:cNvPr id="13" name="Picture 12">
            <a:extLst>
              <a:ext uri="{FF2B5EF4-FFF2-40B4-BE49-F238E27FC236}">
                <a16:creationId xmlns:a16="http://schemas.microsoft.com/office/drawing/2014/main" id="{E30F4A8A-5086-417A-8C1A-5037E77E5C5C}"/>
              </a:ext>
            </a:extLst>
          </p:cNvPr>
          <p:cNvPicPr>
            <a:picLocks noChangeAspect="1"/>
          </p:cNvPicPr>
          <p:nvPr/>
        </p:nvPicPr>
        <p:blipFill>
          <a:blip r:embed="rId2"/>
          <a:stretch>
            <a:fillRect/>
          </a:stretch>
        </p:blipFill>
        <p:spPr>
          <a:xfrm>
            <a:off x="139476" y="2453207"/>
            <a:ext cx="4970952" cy="3345801"/>
          </a:xfrm>
          <a:prstGeom prst="rect">
            <a:avLst/>
          </a:prstGeom>
        </p:spPr>
      </p:pic>
      <p:sp>
        <p:nvSpPr>
          <p:cNvPr id="16" name="TextBox 15">
            <a:extLst>
              <a:ext uri="{FF2B5EF4-FFF2-40B4-BE49-F238E27FC236}">
                <a16:creationId xmlns:a16="http://schemas.microsoft.com/office/drawing/2014/main" id="{8E21C137-4BF0-4B8D-A087-5BDAEB690E8D}"/>
              </a:ext>
            </a:extLst>
          </p:cNvPr>
          <p:cNvSpPr txBox="1"/>
          <p:nvPr/>
        </p:nvSpPr>
        <p:spPr>
          <a:xfrm>
            <a:off x="663607" y="6001275"/>
            <a:ext cx="2791772" cy="553998"/>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Panel / Module</a:t>
            </a:r>
          </a:p>
          <a:p>
            <a:pPr algn="ctr"/>
            <a:r>
              <a:rPr lang="en-US" sz="1200" b="1" i="1" dirty="0">
                <a:solidFill>
                  <a:schemeClr val="tx2">
                    <a:lumMod val="75000"/>
                  </a:schemeClr>
                </a:solidFill>
                <a:latin typeface="Gill Sans MT" pitchFamily="34" charset="0"/>
              </a:rPr>
              <a:t>Image Source: DuPont</a:t>
            </a:r>
            <a:endParaRPr lang="en-US" sz="1200" i="1" dirty="0">
              <a:solidFill>
                <a:schemeClr val="tx2">
                  <a:lumMod val="75000"/>
                </a:schemeClr>
              </a:solidFill>
              <a:latin typeface="Gill Sans MT" pitchFamily="34" charset="0"/>
            </a:endParaRPr>
          </a:p>
        </p:txBody>
      </p:sp>
      <p:pic>
        <p:nvPicPr>
          <p:cNvPr id="17" name="Picture 16" descr="http://www.solarpanel-manufacturer.com/picture/monocrystalline-solar-panels/solar-module.jpg">
            <a:extLst>
              <a:ext uri="{FF2B5EF4-FFF2-40B4-BE49-F238E27FC236}">
                <a16:creationId xmlns:a16="http://schemas.microsoft.com/office/drawing/2014/main" id="{B4E45518-1162-455E-9705-B302DB6879D9}"/>
              </a:ext>
            </a:extLst>
          </p:cNvPr>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6196639" y="2900949"/>
            <a:ext cx="1639753" cy="1639753"/>
          </a:xfrm>
          <a:prstGeom prst="rect">
            <a:avLst/>
          </a:prstGeom>
          <a:noFill/>
          <a:scene3d>
            <a:camera prst="perspectiveRelaxedModerately"/>
            <a:lightRig rig="threePt" dir="t"/>
          </a:scene3d>
        </p:spPr>
      </p:pic>
      <p:pic>
        <p:nvPicPr>
          <p:cNvPr id="18" name="Picture 17" descr="http://www.solarpanel-manufacturer.com/picture/monocrystalline-solar-panels/solar-module.jpg">
            <a:extLst>
              <a:ext uri="{FF2B5EF4-FFF2-40B4-BE49-F238E27FC236}">
                <a16:creationId xmlns:a16="http://schemas.microsoft.com/office/drawing/2014/main" id="{B6F7A2C1-70C8-4493-99BD-1F8408A6A52C}"/>
              </a:ext>
            </a:extLst>
          </p:cNvPr>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4876827" y="2900949"/>
            <a:ext cx="1639753" cy="1639753"/>
          </a:xfrm>
          <a:prstGeom prst="rect">
            <a:avLst/>
          </a:prstGeom>
          <a:noFill/>
          <a:scene3d>
            <a:camera prst="perspectiveRelaxedModerately"/>
            <a:lightRig rig="threePt" dir="t"/>
          </a:scene3d>
        </p:spPr>
      </p:pic>
      <p:pic>
        <p:nvPicPr>
          <p:cNvPr id="19" name="Picture 18" descr="http://www.solarpanel-manufacturer.com/picture/monocrystalline-solar-panels/solar-module.jpg">
            <a:extLst>
              <a:ext uri="{FF2B5EF4-FFF2-40B4-BE49-F238E27FC236}">
                <a16:creationId xmlns:a16="http://schemas.microsoft.com/office/drawing/2014/main" id="{11B70D13-0477-4AAA-B15B-09D7E18D45F7}"/>
              </a:ext>
            </a:extLst>
          </p:cNvPr>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7504247" y="2900949"/>
            <a:ext cx="1639753" cy="1639753"/>
          </a:xfrm>
          <a:prstGeom prst="rect">
            <a:avLst/>
          </a:prstGeom>
          <a:noFill/>
          <a:scene3d>
            <a:camera prst="perspectiveRelaxedModerately"/>
            <a:lightRig rig="threePt" dir="t"/>
          </a:scene3d>
        </p:spPr>
      </p:pic>
      <p:sp>
        <p:nvSpPr>
          <p:cNvPr id="20" name="TextBox 19">
            <a:extLst>
              <a:ext uri="{FF2B5EF4-FFF2-40B4-BE49-F238E27FC236}">
                <a16:creationId xmlns:a16="http://schemas.microsoft.com/office/drawing/2014/main" id="{12CA7BF8-6FD2-4886-8B02-45FE6DD75ADA}"/>
              </a:ext>
            </a:extLst>
          </p:cNvPr>
          <p:cNvSpPr txBox="1"/>
          <p:nvPr/>
        </p:nvSpPr>
        <p:spPr>
          <a:xfrm>
            <a:off x="4901202" y="4490889"/>
            <a:ext cx="4057140"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Solar Array</a:t>
            </a:r>
            <a:endParaRPr lang="en-US" i="1" dirty="0">
              <a:solidFill>
                <a:schemeClr val="tx2">
                  <a:lumMod val="75000"/>
                </a:schemeClr>
              </a:solidFill>
              <a:latin typeface="Gill Sans MT" pitchFamily="34" charset="0"/>
            </a:endParaRPr>
          </a:p>
        </p:txBody>
      </p:sp>
    </p:spTree>
    <p:extLst>
      <p:ext uri="{BB962C8B-B14F-4D97-AF65-F5344CB8AC3E}">
        <p14:creationId xmlns:p14="http://schemas.microsoft.com/office/powerpoint/2010/main" val="397064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olarquotes.com.au/img/solar-panel-area-3kw.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1854516"/>
            <a:ext cx="6019800" cy="313037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4"/>
          <p:cNvSpPr>
            <a:spLocks noGrp="1"/>
          </p:cNvSpPr>
          <p:nvPr>
            <p:ph idx="1"/>
          </p:nvPr>
        </p:nvSpPr>
        <p:spPr>
          <a:xfrm>
            <a:off x="0" y="1264630"/>
            <a:ext cx="9143999" cy="860376"/>
          </a:xfrm>
        </p:spPr>
        <p:txBody>
          <a:bodyPr/>
          <a:lstStyle/>
          <a:p>
            <a:pPr marL="0" indent="0" algn="ctr">
              <a:buNone/>
            </a:pPr>
            <a:r>
              <a:rPr lang="en-US" sz="3000" b="1" dirty="0">
                <a:latin typeface="Franklin Gothic Medium" panose="020B0603020102020204" pitchFamily="34" charset="0"/>
              </a:rPr>
              <a:t>Terminology: </a:t>
            </a:r>
            <a:r>
              <a:rPr lang="en-US" sz="3000" dirty="0">
                <a:latin typeface="Franklin Gothic Medium" panose="020B0603020102020204" pitchFamily="34" charset="0"/>
              </a:rPr>
              <a:t>Kilowatts (kW) &amp; kilowatt-hours (kWh)</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10" name="Subtitle 2"/>
          <p:cNvSpPr txBox="1">
            <a:spLocks/>
          </p:cNvSpPr>
          <p:nvPr/>
        </p:nvSpPr>
        <p:spPr>
          <a:xfrm>
            <a:off x="573527" y="4670290"/>
            <a:ext cx="8570472" cy="17491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dirty="0">
                <a:latin typeface="Franklin Gothic Medium" panose="020B0603020102020204" pitchFamily="34" charset="0"/>
              </a:rPr>
              <a:t>System measured in kW</a:t>
            </a:r>
          </a:p>
          <a:p>
            <a:pPr algn="l"/>
            <a:r>
              <a:rPr lang="en-US" sz="3000" dirty="0">
                <a:latin typeface="Franklin Gothic Medium" panose="020B0603020102020204" pitchFamily="34" charset="0"/>
              </a:rPr>
              <a:t>Electricity production in kWh</a:t>
            </a:r>
          </a:p>
          <a:p>
            <a:pPr algn="l"/>
            <a:r>
              <a:rPr lang="en-US" sz="3000" dirty="0">
                <a:latin typeface="Franklin Gothic Medium" panose="020B0603020102020204" pitchFamily="34" charset="0"/>
              </a:rPr>
              <a:t>Most homeowners install between 2 kW – 12 kW</a:t>
            </a:r>
          </a:p>
        </p:txBody>
      </p:sp>
      <p:sp>
        <p:nvSpPr>
          <p:cNvPr id="11" name="Subtitle 2">
            <a:extLst>
              <a:ext uri="{FF2B5EF4-FFF2-40B4-BE49-F238E27FC236}">
                <a16:creationId xmlns:a16="http://schemas.microsoft.com/office/drawing/2014/main" id="{5B291A44-1D60-4137-A4D7-C5A3702E71A3}"/>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1: Solar technology</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28299530"/>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4000</TotalTime>
  <Words>1438</Words>
  <Application>Microsoft Office PowerPoint</Application>
  <PresentationFormat>On-screen Show (4:3)</PresentationFormat>
  <Paragraphs>217</Paragraphs>
  <Slides>29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ＭＳ Ｐゴシック</vt:lpstr>
      <vt:lpstr>Arial</vt:lpstr>
      <vt:lpstr>Calibri</vt:lpstr>
      <vt:lpstr>Courier New</vt:lpstr>
      <vt:lpstr>Franklin Gothic Medium</vt:lpstr>
      <vt:lpstr>Gill Sans MT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TGG Brand Marketing +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Munchmeyer</dc:creator>
  <cp:lastModifiedBy>Andrea Hylant</cp:lastModifiedBy>
  <cp:revision>209</cp:revision>
  <cp:lastPrinted>2019-02-22T20:22:09Z</cp:lastPrinted>
  <dcterms:created xsi:type="dcterms:W3CDTF">2016-10-14T17:05:10Z</dcterms:created>
  <dcterms:modified xsi:type="dcterms:W3CDTF">2019-02-22T23:32:26Z</dcterms:modified>
</cp:coreProperties>
</file>