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6"/>
  </p:notesMasterIdLst>
  <p:sldIdLst>
    <p:sldId id="256" r:id="rId2"/>
    <p:sldId id="298" r:id="rId3"/>
    <p:sldId id="296" r:id="rId4"/>
    <p:sldId id="336" r:id="rId5"/>
    <p:sldId id="284" r:id="rId6"/>
    <p:sldId id="285" r:id="rId7"/>
    <p:sldId id="257" r:id="rId8"/>
    <p:sldId id="352" r:id="rId9"/>
    <p:sldId id="259" r:id="rId10"/>
    <p:sldId id="260" r:id="rId11"/>
    <p:sldId id="361" r:id="rId12"/>
    <p:sldId id="337" r:id="rId13"/>
    <p:sldId id="353" r:id="rId14"/>
    <p:sldId id="354" r:id="rId15"/>
    <p:sldId id="355" r:id="rId16"/>
    <p:sldId id="356" r:id="rId17"/>
    <p:sldId id="357" r:id="rId18"/>
    <p:sldId id="358" r:id="rId19"/>
    <p:sldId id="275" r:id="rId20"/>
    <p:sldId id="286" r:id="rId21"/>
    <p:sldId id="269" r:id="rId22"/>
    <p:sldId id="270" r:id="rId23"/>
    <p:sldId id="351" r:id="rId24"/>
    <p:sldId id="271" r:id="rId25"/>
    <p:sldId id="272" r:id="rId26"/>
    <p:sldId id="359" r:id="rId27"/>
    <p:sldId id="360" r:id="rId28"/>
    <p:sldId id="297" r:id="rId29"/>
    <p:sldId id="346" r:id="rId30"/>
    <p:sldId id="350" r:id="rId31"/>
    <p:sldId id="287" r:id="rId32"/>
    <p:sldId id="304" r:id="rId33"/>
    <p:sldId id="292" r:id="rId34"/>
    <p:sldId id="310" r:id="rId3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980">
          <p15:clr>
            <a:srgbClr val="A4A3A4"/>
          </p15:clr>
        </p15:guide>
        <p15:guide id="4" pos="2873">
          <p15:clr>
            <a:srgbClr val="A4A3A4"/>
          </p15:clr>
        </p15:guide>
        <p15:guide id="5" orient="horz" pos="1580">
          <p15:clr>
            <a:srgbClr val="A4A3A4"/>
          </p15:clr>
        </p15:guide>
        <p15:guide id="6" pos="29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71043" autoAdjust="0"/>
  </p:normalViewPr>
  <p:slideViewPr>
    <p:cSldViewPr snapToGrid="0" snapToObjects="1">
      <p:cViewPr varScale="1">
        <p:scale>
          <a:sx n="48" d="100"/>
          <a:sy n="48" d="100"/>
        </p:scale>
        <p:origin x="1812" y="32"/>
      </p:cViewPr>
      <p:guideLst>
        <p:guide orient="horz" pos="2160"/>
        <p:guide pos="2880"/>
        <p:guide orient="horz" pos="1980"/>
        <p:guide pos="2873"/>
        <p:guide orient="horz" pos="1580"/>
        <p:guide pos="290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8B6C324-C659-C344-86D3-A9389ADC79BE}" type="datetimeFigureOut">
              <a:rPr lang="en-US" smtClean="0"/>
              <a:t>2/24/2019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E3BD34C-A195-3C44-B33F-6F3EA53F9666}" type="slidenum">
              <a:rPr lang="en-US" smtClean="0"/>
              <a:t>‹#›</a:t>
            </a:fld>
            <a:endParaRPr lang="en-US"/>
          </a:p>
        </p:txBody>
      </p:sp>
    </p:spTree>
    <p:extLst>
      <p:ext uri="{BB962C8B-B14F-4D97-AF65-F5344CB8AC3E}">
        <p14:creationId xmlns:p14="http://schemas.microsoft.com/office/powerpoint/2010/main" val="16532417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Notes: 15 seconds</a:t>
            </a:r>
          </a:p>
          <a:p>
            <a:pPr marL="174708" indent="-174708">
              <a:buFont typeface="Arial" panose="020B0604020202020204" pitchFamily="34" charset="0"/>
              <a:buChar char="•"/>
            </a:pPr>
            <a:r>
              <a:rPr lang="en-US" dirty="0"/>
              <a:t>In this session we will be talking about batter backup storage systems and how they interact with solar panels</a:t>
            </a:r>
          </a:p>
        </p:txBody>
      </p:sp>
      <p:sp>
        <p:nvSpPr>
          <p:cNvPr id="4" name="Slide Number Placeholder 3"/>
          <p:cNvSpPr>
            <a:spLocks noGrp="1"/>
          </p:cNvSpPr>
          <p:nvPr>
            <p:ph type="sldNum" sz="quarter" idx="5"/>
          </p:nvPr>
        </p:nvSpPr>
        <p:spPr/>
        <p:txBody>
          <a:bodyPr/>
          <a:lstStyle/>
          <a:p>
            <a:fld id="{DE3BD34C-A195-3C44-B33F-6F3EA53F9666}" type="slidenum">
              <a:rPr lang="en-US" smtClean="0"/>
              <a:t>1</a:t>
            </a:fld>
            <a:endParaRPr lang="en-US"/>
          </a:p>
        </p:txBody>
      </p:sp>
    </p:spTree>
    <p:extLst>
      <p:ext uri="{BB962C8B-B14F-4D97-AF65-F5344CB8AC3E}">
        <p14:creationId xmlns:p14="http://schemas.microsoft.com/office/powerpoint/2010/main" val="3625214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2-3 minutes</a:t>
            </a:r>
          </a:p>
          <a:p>
            <a:pPr defTabSz="465887">
              <a:defRPr/>
            </a:pPr>
            <a:endParaRPr lang="en-US" dirty="0"/>
          </a:p>
          <a:p>
            <a:pPr defTabSz="465887">
              <a:defRPr/>
            </a:pPr>
            <a:r>
              <a:rPr lang="en-US" dirty="0"/>
              <a:t>Main messages:</a:t>
            </a:r>
          </a:p>
          <a:p>
            <a:pPr marL="174708" indent="-174708" defTabSz="465887">
              <a:buFontTx/>
              <a:buChar char="•"/>
              <a:defRPr/>
            </a:pPr>
            <a:r>
              <a:rPr lang="en-US" baseline="0" dirty="0"/>
              <a:t>When the power goes out the batteries kick in seamlessly</a:t>
            </a:r>
          </a:p>
          <a:p>
            <a:pPr marL="174708" indent="-174708" defTabSz="465887">
              <a:buFontTx/>
              <a:buChar char="•"/>
              <a:defRPr/>
            </a:pPr>
            <a:r>
              <a:rPr lang="en-US" baseline="0" dirty="0"/>
              <a:t>It’s uneconomical for people to power their entire home on batteries right now so you will likely need to choose what to run in an outage</a:t>
            </a:r>
          </a:p>
          <a:p>
            <a:pPr marL="174708" indent="-174708" defTabSz="465887">
              <a:buFontTx/>
              <a:buChar char="•"/>
              <a:defRPr/>
            </a:pPr>
            <a:r>
              <a:rPr lang="en-US" baseline="0" dirty="0"/>
              <a:t>A “backed up or critical loads” sub-panel is installed and circuits you want to power in your home during the outage are put there</a:t>
            </a:r>
          </a:p>
          <a:p>
            <a:pPr marL="174708" indent="-174708" defTabSz="465887">
              <a:buFontTx/>
              <a:buChar char="•"/>
              <a:defRPr/>
            </a:pPr>
            <a:r>
              <a:rPr lang="en-US" baseline="0" dirty="0"/>
              <a:t>When the grid goes out the battery backup system disconnects that sub-panel from the grid and powers it until the grid comes back up</a:t>
            </a:r>
          </a:p>
          <a:p>
            <a:pPr defTabSz="465887">
              <a:defRPr/>
            </a:pPr>
            <a:endParaRPr lang="en-US" dirty="0"/>
          </a:p>
          <a:p>
            <a:pPr defTabSz="465887">
              <a:defRPr/>
            </a:pPr>
            <a:r>
              <a:rPr lang="en-US" dirty="0"/>
              <a:t>Audience engagement: </a:t>
            </a:r>
          </a:p>
          <a:p>
            <a:pPr marL="174708" indent="-174708" defTabSz="465887">
              <a:buFont typeface="Arial" panose="020B0604020202020204" pitchFamily="34" charset="0"/>
              <a:buChar char="•"/>
              <a:defRPr/>
            </a:pPr>
            <a:r>
              <a:rPr lang="en-US" dirty="0"/>
              <a:t>What would you back up if you had a storage system?</a:t>
            </a:r>
          </a:p>
          <a:p>
            <a:pPr defTabSz="465887">
              <a:defRPr/>
            </a:pPr>
            <a:endParaRPr lang="en-US" dirty="0"/>
          </a:p>
          <a:p>
            <a:pPr defTabSz="465887">
              <a:defRPr/>
            </a:pPr>
            <a:endParaRPr lang="en-US" dirty="0"/>
          </a:p>
          <a:p>
            <a:pPr defTabSz="465887">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10</a:t>
            </a:fld>
            <a:endParaRPr lang="en-US"/>
          </a:p>
        </p:txBody>
      </p:sp>
    </p:spTree>
    <p:extLst>
      <p:ext uri="{BB962C8B-B14F-4D97-AF65-F5344CB8AC3E}">
        <p14:creationId xmlns:p14="http://schemas.microsoft.com/office/powerpoint/2010/main" val="3824640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2-3 minutes</a:t>
            </a:r>
          </a:p>
          <a:p>
            <a:pPr defTabSz="465887">
              <a:defRPr/>
            </a:pPr>
            <a:endParaRPr lang="en-US" dirty="0"/>
          </a:p>
          <a:p>
            <a:pPr defTabSz="465887">
              <a:defRPr/>
            </a:pPr>
            <a:r>
              <a:rPr lang="en-US" dirty="0"/>
              <a:t>Main messages:</a:t>
            </a:r>
          </a:p>
          <a:p>
            <a:pPr marL="174708" indent="-174708" defTabSz="465887">
              <a:buFontTx/>
              <a:buChar char="•"/>
              <a:defRPr/>
            </a:pPr>
            <a:r>
              <a:rPr lang="en-US" baseline="0" dirty="0"/>
              <a:t>When the power goes out the batteries kick in seamlessly</a:t>
            </a:r>
          </a:p>
          <a:p>
            <a:pPr marL="174708" indent="-174708" defTabSz="465887">
              <a:buFontTx/>
              <a:buChar char="•"/>
              <a:defRPr/>
            </a:pPr>
            <a:r>
              <a:rPr lang="en-US" baseline="0" dirty="0"/>
              <a:t>It’s uneconomical for people to power their entire home on batteries right now so you will likely need to choose what to run in an outage</a:t>
            </a:r>
          </a:p>
          <a:p>
            <a:pPr marL="174708" indent="-174708" defTabSz="465887">
              <a:buFontTx/>
              <a:buChar char="•"/>
              <a:defRPr/>
            </a:pPr>
            <a:r>
              <a:rPr lang="en-US" baseline="0" dirty="0"/>
              <a:t>A “backed up or critical loads” sub-panel is installed and circuits you want to power in your home during the outage are put there</a:t>
            </a:r>
          </a:p>
          <a:p>
            <a:pPr marL="174708" indent="-174708" defTabSz="465887">
              <a:buFontTx/>
              <a:buChar char="•"/>
              <a:defRPr/>
            </a:pPr>
            <a:r>
              <a:rPr lang="en-US" baseline="0" dirty="0"/>
              <a:t>When the grid goes out the battery backup system disconnects that sub-panel from the grid and powers it until the grid comes back up</a:t>
            </a:r>
          </a:p>
          <a:p>
            <a:pPr defTabSz="465887">
              <a:defRPr/>
            </a:pPr>
            <a:endParaRPr lang="en-US" dirty="0"/>
          </a:p>
          <a:p>
            <a:pPr defTabSz="465887">
              <a:defRPr/>
            </a:pPr>
            <a:r>
              <a:rPr lang="en-US" dirty="0"/>
              <a:t>Audience engagement: </a:t>
            </a:r>
          </a:p>
          <a:p>
            <a:pPr marL="174708" indent="-174708" defTabSz="465887">
              <a:buFont typeface="Arial" panose="020B0604020202020204" pitchFamily="34" charset="0"/>
              <a:buChar char="•"/>
              <a:defRPr/>
            </a:pPr>
            <a:r>
              <a:rPr lang="en-US" dirty="0"/>
              <a:t>What would you back up if you had a storage system?</a:t>
            </a:r>
          </a:p>
          <a:p>
            <a:pPr defTabSz="465887">
              <a:defRPr/>
            </a:pPr>
            <a:endParaRPr lang="en-US" dirty="0"/>
          </a:p>
          <a:p>
            <a:pPr defTabSz="465887">
              <a:defRPr/>
            </a:pPr>
            <a:endParaRPr lang="en-US" dirty="0"/>
          </a:p>
          <a:p>
            <a:pPr defTabSz="465887">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11</a:t>
            </a:fld>
            <a:endParaRPr lang="en-US"/>
          </a:p>
        </p:txBody>
      </p:sp>
    </p:spTree>
    <p:extLst>
      <p:ext uri="{BB962C8B-B14F-4D97-AF65-F5344CB8AC3E}">
        <p14:creationId xmlns:p14="http://schemas.microsoft.com/office/powerpoint/2010/main" val="2018429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Main messages: </a:t>
            </a:r>
          </a:p>
          <a:p>
            <a:pPr marL="174708" indent="-174708" defTabSz="465887">
              <a:buFontTx/>
              <a:buChar char="•"/>
              <a:defRPr/>
            </a:pPr>
            <a:r>
              <a:rPr lang="en-US" b="1" dirty="0"/>
              <a:t>It’s important to limit your expectations on how much your energy storage can cover while the power is out</a:t>
            </a:r>
          </a:p>
          <a:p>
            <a:pPr marL="174708" indent="-174708" defTabSz="465887">
              <a:buFontTx/>
              <a:buChar char="•"/>
              <a:defRPr/>
            </a:pPr>
            <a:r>
              <a:rPr lang="en-US" b="1" dirty="0"/>
              <a:t>What you power depends on your budget and the space you have for batteries</a:t>
            </a:r>
          </a:p>
          <a:p>
            <a:pPr marL="174708" indent="-174708" defTabSz="465887">
              <a:buFontTx/>
              <a:buChar char="•"/>
              <a:defRPr/>
            </a:pPr>
            <a:r>
              <a:rPr lang="en-US" b="1" dirty="0"/>
              <a:t>Your installer will help you figure out the right solution for you</a:t>
            </a:r>
          </a:p>
          <a:p>
            <a:pPr defTabSz="465887">
              <a:defRPr/>
            </a:pPr>
            <a:endParaRPr lang="en-US" dirty="0"/>
          </a:p>
          <a:p>
            <a:pPr defTabSz="465887">
              <a:defRPr/>
            </a:pPr>
            <a:r>
              <a:rPr lang="en-US" dirty="0"/>
              <a:t>Narrative:</a:t>
            </a:r>
          </a:p>
          <a:p>
            <a:endParaRPr lang="en-US" dirty="0"/>
          </a:p>
          <a:p>
            <a:pPr defTabSz="931774">
              <a:defRPr/>
            </a:pPr>
            <a:r>
              <a:rPr lang="en-US" dirty="0"/>
              <a:t>Energy</a:t>
            </a:r>
            <a:r>
              <a:rPr lang="en-US" baseline="0" dirty="0"/>
              <a:t> storage in the home is right now all about backup power. That means when the power from the utility goes out the energy storage will kick on and run part or all of your home until the utility power returns. How much of your home can run on batteries? That depends on how much you want to spend. It’s very common for homeowners to over-expect how much they can run on their energy storage system. Because energy storage like batteries is still expensive you’re probably going to only power the really important stuff while the grid power is out. Here’s an example of the kinds of things someone might typically power in an emergency power outage.</a:t>
            </a:r>
            <a:endParaRPr lang="en-US" dirty="0"/>
          </a:p>
          <a:p>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12</a:t>
            </a:fld>
            <a:endParaRPr lang="en-US"/>
          </a:p>
        </p:txBody>
      </p:sp>
    </p:spTree>
    <p:extLst>
      <p:ext uri="{BB962C8B-B14F-4D97-AF65-F5344CB8AC3E}">
        <p14:creationId xmlns:p14="http://schemas.microsoft.com/office/powerpoint/2010/main" val="2832843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1-2 minutes</a:t>
            </a:r>
          </a:p>
          <a:p>
            <a:pPr defTabSz="465887">
              <a:defRPr/>
            </a:pPr>
            <a:endParaRPr lang="en-US" dirty="0"/>
          </a:p>
          <a:p>
            <a:pPr defTabSz="465887">
              <a:defRPr/>
            </a:pPr>
            <a:r>
              <a:rPr lang="en-US" dirty="0"/>
              <a:t>Main Messages:</a:t>
            </a:r>
          </a:p>
          <a:p>
            <a:pPr marL="174708" indent="-174708" defTabSz="465887">
              <a:buFontTx/>
              <a:buChar char="•"/>
              <a:defRPr/>
            </a:pPr>
            <a:r>
              <a:rPr lang="en-US" b="1" baseline="0" dirty="0"/>
              <a:t>Solar is the fuel to keep batteries charged up when the power is out</a:t>
            </a:r>
          </a:p>
          <a:p>
            <a:pPr defTabSz="465887">
              <a:defRPr/>
            </a:pPr>
            <a:endParaRPr lang="en-US" dirty="0"/>
          </a:p>
          <a:p>
            <a:pPr defTabSz="465887">
              <a:defRPr/>
            </a:pPr>
            <a:r>
              <a:rPr lang="en-US" dirty="0"/>
              <a:t>Narrative:</a:t>
            </a:r>
          </a:p>
          <a:p>
            <a:pPr defTabSz="465887">
              <a:defRPr/>
            </a:pPr>
            <a:endParaRPr lang="en-US" dirty="0"/>
          </a:p>
          <a:p>
            <a:pPr defTabSz="465887">
              <a:defRPr/>
            </a:pPr>
            <a:r>
              <a:rPr lang="en-US" dirty="0"/>
              <a:t>Just</a:t>
            </a:r>
            <a:r>
              <a:rPr lang="en-US" baseline="0" dirty="0"/>
              <a:t> like a generator, when the power goes out your batteries kick in. There’s no need to flip switches. The power just comes on instantaneously and powers the parts of your house you chose to run off your batteries. The solar charges your batteries by day and powers your house too when there’s excess energy. The batteries power your house by night and when there’s not enough solar power to meet your energy needs while the grid is down. When the grid comes back up the batteries shut off and you back to using the grid and solar automatically.</a:t>
            </a:r>
          </a:p>
          <a:p>
            <a:pPr defTabSz="465887">
              <a:defRPr/>
            </a:pPr>
            <a:endParaRPr lang="en-US" baseline="0" dirty="0"/>
          </a:p>
          <a:p>
            <a:pPr defTabSz="465887">
              <a:defRPr/>
            </a:pPr>
            <a:r>
              <a:rPr lang="en-US" baseline="0" dirty="0"/>
              <a:t>Notes:</a:t>
            </a:r>
          </a:p>
          <a:p>
            <a:pPr marL="174708" indent="-174708" defTabSz="465887">
              <a:buFont typeface="Arial" panose="020B0604020202020204" pitchFamily="34" charset="0"/>
              <a:buChar char="•"/>
              <a:defRPr/>
            </a:pPr>
            <a:r>
              <a:rPr lang="en-US" dirty="0"/>
              <a:t>Batteries can be installed at the time of solar installation or retrofitted</a:t>
            </a:r>
            <a:r>
              <a:rPr lang="en-US" baseline="0" dirty="0"/>
              <a:t> later. </a:t>
            </a:r>
          </a:p>
          <a:p>
            <a:pPr marL="174708" indent="-174708" defTabSz="465887">
              <a:buFont typeface="Arial" panose="020B0604020202020204" pitchFamily="34" charset="0"/>
              <a:buChar char="•"/>
              <a:defRPr/>
            </a:pPr>
            <a:r>
              <a:rPr lang="en-US" baseline="0" dirty="0"/>
              <a:t>If storage is of interest for later talk to your installer about a battery-ready solar system. </a:t>
            </a:r>
          </a:p>
          <a:p>
            <a:pPr marL="174708" indent="-174708" defTabSz="465887">
              <a:buFont typeface="Arial" panose="020B0604020202020204" pitchFamily="34" charset="0"/>
              <a:buChar char="•"/>
              <a:defRPr/>
            </a:pPr>
            <a:r>
              <a:rPr lang="en-US" baseline="0" dirty="0"/>
              <a:t>There may be some considerations in the design of your solar system to make installing batteries easier later down the road.</a:t>
            </a:r>
          </a:p>
          <a:p>
            <a:pPr marL="174708" indent="-174708" defTabSz="465887">
              <a:buFontTx/>
              <a:buChar char="•"/>
              <a:defRPr/>
            </a:pPr>
            <a:r>
              <a:rPr lang="en-US" baseline="0" dirty="0"/>
              <a:t>{Only mention for multi-state audiences}</a:t>
            </a:r>
          </a:p>
          <a:p>
            <a:pPr marL="640594" lvl="1" indent="-174708" defTabSz="465887">
              <a:buFontTx/>
              <a:buChar char="•"/>
              <a:defRPr/>
            </a:pPr>
            <a:r>
              <a:rPr lang="en-US" baseline="0" dirty="0"/>
              <a:t>In places where it makes sense economically, solar can charge energy during the day and you can use it at night</a:t>
            </a:r>
          </a:p>
          <a:p>
            <a:pPr marL="174708" indent="-174708" defTabSz="465887">
              <a:buFont typeface="Arial" panose="020B0604020202020204" pitchFamily="34" charset="0"/>
              <a:buChar char="•"/>
              <a:defRPr/>
            </a:pPr>
            <a:endParaRPr lang="en-US" baseline="0" dirty="0"/>
          </a:p>
          <a:p>
            <a:pPr defTabSz="465887">
              <a:defRPr/>
            </a:pPr>
            <a:endParaRPr lang="en-US" dirty="0"/>
          </a:p>
          <a:p>
            <a:pPr defTabSz="465887">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13</a:t>
            </a:fld>
            <a:endParaRPr lang="en-US"/>
          </a:p>
        </p:txBody>
      </p:sp>
    </p:spTree>
    <p:extLst>
      <p:ext uri="{BB962C8B-B14F-4D97-AF65-F5344CB8AC3E}">
        <p14:creationId xmlns:p14="http://schemas.microsoft.com/office/powerpoint/2010/main" val="4208777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2 minutes</a:t>
            </a:r>
          </a:p>
          <a:p>
            <a:pPr defTabSz="465887">
              <a:defRPr/>
            </a:pPr>
            <a:endParaRPr lang="en-US" dirty="0"/>
          </a:p>
          <a:p>
            <a:pPr defTabSz="465887">
              <a:defRPr/>
            </a:pPr>
            <a:r>
              <a:rPr lang="en-US" dirty="0"/>
              <a:t>Main Messages:</a:t>
            </a:r>
          </a:p>
          <a:p>
            <a:pPr marL="174708" indent="-174708" defTabSz="465887">
              <a:buFontTx/>
              <a:buChar char="•"/>
              <a:defRPr/>
            </a:pPr>
            <a:r>
              <a:rPr lang="en-US" baseline="0" dirty="0"/>
              <a:t>There are two ways batteries are connected to solar arrays and to the main electrical system of the home</a:t>
            </a:r>
          </a:p>
          <a:p>
            <a:pPr marL="174708" indent="-174708" defTabSz="465887">
              <a:buFontTx/>
              <a:buChar char="•"/>
              <a:defRPr/>
            </a:pPr>
            <a:r>
              <a:rPr lang="en-US" dirty="0"/>
              <a:t>‘Which is better?’ both configurations are standard practice and the installer will work with you to decide which one is best</a:t>
            </a:r>
            <a:endParaRPr lang="en-US" baseline="0" dirty="0"/>
          </a:p>
          <a:p>
            <a:pPr marL="174708" indent="-174708" defTabSz="465887">
              <a:buFont typeface="Arial" panose="020B0604020202020204" pitchFamily="34" charset="0"/>
              <a:buChar char="•"/>
              <a:defRPr/>
            </a:pPr>
            <a:r>
              <a:rPr lang="en-US" dirty="0"/>
              <a:t>What</a:t>
            </a:r>
            <a:r>
              <a:rPr lang="en-US" baseline="0" dirty="0"/>
              <a:t> you end up with depends on a number of factors including:</a:t>
            </a:r>
          </a:p>
          <a:p>
            <a:pPr marL="640594" lvl="1" indent="-174708" defTabSz="465887">
              <a:buFont typeface="Arial" panose="020B0604020202020204" pitchFamily="34" charset="0"/>
              <a:buChar char="•"/>
              <a:defRPr/>
            </a:pPr>
            <a:r>
              <a:rPr lang="en-US" baseline="0" dirty="0"/>
              <a:t>If you install it with solar</a:t>
            </a:r>
          </a:p>
          <a:p>
            <a:pPr marL="640594" lvl="1" indent="-174708" defTabSz="465887">
              <a:buFont typeface="Arial" panose="020B0604020202020204" pitchFamily="34" charset="0"/>
              <a:buChar char="•"/>
              <a:defRPr/>
            </a:pPr>
            <a:r>
              <a:rPr lang="en-US" dirty="0"/>
              <a:t>The location of your batteries</a:t>
            </a:r>
            <a:r>
              <a:rPr lang="en-US" baseline="0" dirty="0"/>
              <a:t> and solar array</a:t>
            </a:r>
          </a:p>
          <a:p>
            <a:pPr marL="174708" indent="-174708" defTabSz="465887">
              <a:buFont typeface="Arial" panose="020B0604020202020204" pitchFamily="34" charset="0"/>
              <a:buChar char="•"/>
              <a:defRPr/>
            </a:pPr>
            <a:r>
              <a:rPr lang="en-US" b="1" baseline="0" dirty="0"/>
              <a:t>Your installer will help you figure it out.</a:t>
            </a:r>
            <a:r>
              <a:rPr lang="en-US" baseline="0" dirty="0"/>
              <a:t> We just want you to be aware of the terminology and the basic differences.</a:t>
            </a:r>
          </a:p>
          <a:p>
            <a:pPr defTabSz="465887">
              <a:defRPr/>
            </a:pPr>
            <a:endParaRPr lang="en-US" dirty="0"/>
          </a:p>
          <a:p>
            <a:pPr defTabSz="465887">
              <a:defRPr/>
            </a:pPr>
            <a:r>
              <a:rPr lang="en-US" dirty="0"/>
              <a:t>Example to share;</a:t>
            </a:r>
          </a:p>
          <a:p>
            <a:pPr defTabSz="465887">
              <a:defRPr/>
            </a:pPr>
            <a:r>
              <a:rPr lang="en-US" dirty="0"/>
              <a:t>"With DC coupled the batteries are more directly connected to the solar panels. With AC coupled the solar is separated from the batteries by your house electric system. Or, put another way, with DC coupled, your solar and your batteries hold hands. With AC coupled, they just wave at each other from across the hall".</a:t>
            </a:r>
          </a:p>
          <a:p>
            <a:pPr defTabSz="465887">
              <a:defRPr/>
            </a:pPr>
            <a:endParaRPr lang="en-US" dirty="0"/>
          </a:p>
          <a:p>
            <a:pPr defTabSz="465887">
              <a:defRPr/>
            </a:pPr>
            <a:r>
              <a:rPr lang="en-US" dirty="0"/>
              <a:t>Narrative:</a:t>
            </a:r>
          </a:p>
          <a:p>
            <a:pPr defTabSz="465887">
              <a:defRPr/>
            </a:pPr>
            <a:r>
              <a:rPr lang="en-US" baseline="0" dirty="0"/>
              <a:t>This gets technical very quickly but high level, know there are two main ways battery storage can be connected to your solar array. The solar installer will help you determine which one makes the most sense for you and your circumstances.</a:t>
            </a:r>
          </a:p>
          <a:p>
            <a:pPr defTabSz="465887">
              <a:defRPr/>
            </a:pPr>
            <a:endParaRPr lang="en-US" baseline="0" dirty="0"/>
          </a:p>
          <a:p>
            <a:pPr defTabSz="465887">
              <a:defRPr/>
            </a:pPr>
            <a:r>
              <a:rPr lang="en-US" baseline="0" dirty="0"/>
              <a:t>Notes:</a:t>
            </a:r>
          </a:p>
          <a:p>
            <a:pPr marL="174708" indent="-174708" defTabSz="465887">
              <a:buFont typeface="Arial" panose="020B0604020202020204" pitchFamily="34" charset="0"/>
              <a:buChar char="•"/>
              <a:defRPr/>
            </a:pPr>
            <a:r>
              <a:rPr lang="en-US" baseline="0" dirty="0"/>
              <a:t>It’s not worth mentioning the financial implications at all during this slide</a:t>
            </a:r>
          </a:p>
          <a:p>
            <a:pPr marL="174708" indent="-174708" defTabSz="465887">
              <a:buFont typeface="Arial" panose="020B0604020202020204" pitchFamily="34" charset="0"/>
              <a:buChar char="•"/>
              <a:defRPr/>
            </a:pPr>
            <a:r>
              <a:rPr lang="en-US" baseline="0" dirty="0"/>
              <a:t>We have installers who will only do AC coupling for retrofits and others who will only do DC coupling for retrofits and they will go with what their practice is (great variety within the industry)</a:t>
            </a:r>
          </a:p>
          <a:p>
            <a:pPr marL="174708" indent="-174708" defTabSz="465887">
              <a:buFont typeface="Arial" panose="020B0604020202020204" pitchFamily="34" charset="0"/>
              <a:buChar char="•"/>
              <a:defRPr/>
            </a:pPr>
            <a:r>
              <a:rPr lang="en-US" baseline="0" dirty="0"/>
              <a:t>We just want the homeowners to know that there are variations in configurations and there will be differences industry wide (one isn’t necessarily better than the other) and we just want the homeowner to be aware of the terminology.</a:t>
            </a:r>
            <a:endParaRPr lang="en-US" dirty="0"/>
          </a:p>
          <a:p>
            <a:pPr defTabSz="465887">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14</a:t>
            </a:fld>
            <a:endParaRPr lang="en-US"/>
          </a:p>
        </p:txBody>
      </p:sp>
    </p:spTree>
    <p:extLst>
      <p:ext uri="{BB962C8B-B14F-4D97-AF65-F5344CB8AC3E}">
        <p14:creationId xmlns:p14="http://schemas.microsoft.com/office/powerpoint/2010/main" val="373940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1-2 minutes</a:t>
            </a:r>
          </a:p>
          <a:p>
            <a:pPr defTabSz="465887">
              <a:defRPr/>
            </a:pPr>
            <a:endParaRPr lang="en-US" dirty="0"/>
          </a:p>
          <a:p>
            <a:pPr defTabSz="465887">
              <a:defRPr/>
            </a:pPr>
            <a:r>
              <a:rPr lang="en-US" dirty="0"/>
              <a:t>Main Messages:</a:t>
            </a:r>
            <a:endParaRPr lang="en-US" baseline="0" dirty="0"/>
          </a:p>
          <a:p>
            <a:pPr marL="174708" indent="-174708" defTabSz="465887">
              <a:buFontTx/>
              <a:buChar char="•"/>
              <a:defRPr/>
            </a:pPr>
            <a:r>
              <a:rPr lang="en-US" baseline="0" dirty="0"/>
              <a:t>Technological innovation is happening and cost savings will be seen more with Lithium Ion batteries than Lead-acid (industry is trending towards </a:t>
            </a:r>
            <a:r>
              <a:rPr lang="en-US" baseline="0" dirty="0" err="1"/>
              <a:t>LiOn</a:t>
            </a:r>
            <a:r>
              <a:rPr lang="en-US" baseline="0" dirty="0"/>
              <a:t>)</a:t>
            </a:r>
          </a:p>
          <a:p>
            <a:pPr marL="174708" indent="-174708" defTabSz="465887">
              <a:buFontTx/>
              <a:buChar char="•"/>
              <a:defRPr/>
            </a:pPr>
            <a:r>
              <a:rPr lang="en-US" baseline="0" dirty="0"/>
              <a:t>Lead acid has been around a while, costs less and can be a great form of backup power</a:t>
            </a:r>
          </a:p>
          <a:p>
            <a:pPr marL="174708" indent="-174708" defTabSz="465887">
              <a:buFontTx/>
              <a:buChar char="•"/>
              <a:defRPr/>
            </a:pPr>
            <a:r>
              <a:rPr lang="en-US" baseline="0" dirty="0"/>
              <a:t>Lithium ion is newer but lasts longer, comes with better warranties and costs more upfront. Can discharge more power without being recharged than the lead-acid (higher depth of discharge).</a:t>
            </a:r>
          </a:p>
          <a:p>
            <a:pPr marL="174708" indent="-174708" defTabSz="465887">
              <a:buFontTx/>
              <a:buChar char="•"/>
              <a:defRPr/>
            </a:pPr>
            <a:r>
              <a:rPr lang="en-US" dirty="0"/>
              <a:t>There are other battery chemistries out there but so far the ones that have been</a:t>
            </a:r>
            <a:r>
              <a:rPr lang="en-US" baseline="0" dirty="0"/>
              <a:t> around the longest and/or are being produced at scale are Lead-acid and </a:t>
            </a:r>
            <a:r>
              <a:rPr lang="en-US" baseline="0" dirty="0" err="1"/>
              <a:t>LiOn</a:t>
            </a:r>
            <a:endParaRPr lang="en-US" baseline="0" dirty="0"/>
          </a:p>
          <a:p>
            <a:pPr marL="640594" lvl="1" indent="-174708" defTabSz="465887">
              <a:buFontTx/>
              <a:buChar char="•"/>
              <a:defRPr/>
            </a:pPr>
            <a:r>
              <a:rPr lang="en-US" baseline="0" dirty="0"/>
              <a:t>Examples of others (flow batteries, Nickel-Iron (</a:t>
            </a:r>
            <a:r>
              <a:rPr lang="en-US" baseline="0" dirty="0" err="1"/>
              <a:t>NiFe</a:t>
            </a:r>
            <a:r>
              <a:rPr lang="en-US" baseline="0" dirty="0"/>
              <a:t>), others?) </a:t>
            </a:r>
          </a:p>
          <a:p>
            <a:pPr marL="174708" indent="-174708" defTabSz="465887">
              <a:buFontTx/>
              <a:buChar char="•"/>
              <a:defRPr/>
            </a:pPr>
            <a:r>
              <a:rPr lang="en-US" baseline="0" dirty="0"/>
              <a:t>Also mention here that Lithium Ion can be re-programmed later for other purposes if needed/wanted.</a:t>
            </a:r>
          </a:p>
          <a:p>
            <a:pPr defTabSz="465887">
              <a:defRPr/>
            </a:pPr>
            <a:endParaRPr lang="en-US" baseline="0" dirty="0"/>
          </a:p>
          <a:p>
            <a:pPr defTabSz="465887">
              <a:defRPr/>
            </a:pPr>
            <a:r>
              <a:rPr lang="en-US" baseline="0" dirty="0"/>
              <a:t>Narrative:</a:t>
            </a:r>
          </a:p>
          <a:p>
            <a:pPr defTabSz="465887">
              <a:defRPr/>
            </a:pPr>
            <a:r>
              <a:rPr lang="en-US" baseline="0" dirty="0"/>
              <a:t>We want you to know the different options out there but don’t worry about becoming an expert in them. It’s important to know what options your installer offers, some basic differences between them and the benefits/drawbacks of each.</a:t>
            </a:r>
          </a:p>
          <a:p>
            <a:pPr defTabSz="465887">
              <a:defRPr/>
            </a:pPr>
            <a:endParaRPr lang="en-US" baseline="0" dirty="0"/>
          </a:p>
          <a:p>
            <a:pPr defTabSz="465887">
              <a:defRPr/>
            </a:pPr>
            <a:r>
              <a:rPr lang="en-US" baseline="0" dirty="0"/>
              <a:t>NOTES:</a:t>
            </a:r>
            <a:endParaRPr lang="en-US" dirty="0"/>
          </a:p>
          <a:p>
            <a:pPr marL="174708" indent="-174708" defTabSz="465887">
              <a:buFontTx/>
              <a:buChar char="•"/>
              <a:defRPr/>
            </a:pPr>
            <a:r>
              <a:rPr lang="en-US" dirty="0"/>
              <a:t>Usable</a:t>
            </a:r>
            <a:r>
              <a:rPr lang="en-US" baseline="0" dirty="0"/>
              <a:t> Energy = Depth of Discharge</a:t>
            </a:r>
          </a:p>
          <a:p>
            <a:pPr marL="174708" indent="-174708" defTabSz="465887">
              <a:buFontTx/>
              <a:buChar char="•"/>
              <a:defRPr/>
            </a:pPr>
            <a:r>
              <a:rPr lang="en-US" dirty="0"/>
              <a:t>Can both batteries be “recycled”? </a:t>
            </a:r>
            <a:r>
              <a:rPr lang="mr-IN" dirty="0"/>
              <a:t>–</a:t>
            </a:r>
            <a:r>
              <a:rPr lang="en-US" dirty="0"/>
              <a:t> yes</a:t>
            </a:r>
            <a:r>
              <a:rPr lang="en-US" baseline="0" dirty="0"/>
              <a:t> but lead acid recycling is much more commonly available due to automotive batteries</a:t>
            </a:r>
          </a:p>
          <a:p>
            <a:pPr marL="174708" indent="-174708" defTabSz="465887">
              <a:buFont typeface="Arial"/>
              <a:buChar char="•"/>
              <a:defRPr/>
            </a:pPr>
            <a:r>
              <a:rPr lang="en-US" baseline="0" dirty="0"/>
              <a:t>If someone asks about the two different kinds of Lithium Ion available:</a:t>
            </a:r>
          </a:p>
          <a:p>
            <a:pPr defTabSz="465887">
              <a:defRPr/>
            </a:pPr>
            <a:r>
              <a:rPr lang="en-US" dirty="0"/>
              <a:t>	</a:t>
            </a:r>
            <a:r>
              <a:rPr lang="en-US" b="1" dirty="0"/>
              <a:t>Li-ion-NMC </a:t>
            </a:r>
            <a:r>
              <a:rPr lang="en-US" dirty="0"/>
              <a:t>= Lithium Nickel Manganese Cobalt Oxide  </a:t>
            </a:r>
          </a:p>
          <a:p>
            <a:pPr defTabSz="465887">
              <a:defRPr/>
            </a:pPr>
            <a:r>
              <a:rPr lang="en-US" dirty="0"/>
              <a:t>	- More common and less expensive but also</a:t>
            </a:r>
            <a:r>
              <a:rPr lang="en-US" baseline="0" dirty="0"/>
              <a:t> the same form that can experience thermal runaway. </a:t>
            </a:r>
            <a:r>
              <a:rPr lang="en-US" b="1" baseline="0" dirty="0"/>
              <a:t>We have no examples of this happening with home storage though</a:t>
            </a:r>
            <a:endParaRPr lang="en-US" b="0" baseline="0" dirty="0"/>
          </a:p>
          <a:p>
            <a:pPr defTabSz="465887">
              <a:defRPr/>
            </a:pPr>
            <a:r>
              <a:rPr lang="en-US" b="0" baseline="0" dirty="0"/>
              <a:t>	- Tesla and LG use this</a:t>
            </a:r>
            <a:endParaRPr lang="en-US" dirty="0"/>
          </a:p>
          <a:p>
            <a:pPr defTabSz="465887">
              <a:defRPr/>
            </a:pPr>
            <a:r>
              <a:rPr lang="en-US" dirty="0"/>
              <a:t>	</a:t>
            </a:r>
            <a:r>
              <a:rPr lang="en-US" b="1" dirty="0"/>
              <a:t>Li-ion-LFP </a:t>
            </a:r>
            <a:r>
              <a:rPr lang="en-US" dirty="0"/>
              <a:t>= Lithium </a:t>
            </a:r>
            <a:r>
              <a:rPr lang="en-US" dirty="0" err="1"/>
              <a:t>Ferrophosphate</a:t>
            </a:r>
            <a:r>
              <a:rPr lang="en-US" dirty="0"/>
              <a:t> (</a:t>
            </a:r>
            <a:r>
              <a:rPr lang="en-US" dirty="0" err="1"/>
              <a:t>LiFePO</a:t>
            </a:r>
            <a:r>
              <a:rPr lang="en-US" dirty="0"/>
              <a:t>)</a:t>
            </a:r>
          </a:p>
          <a:p>
            <a:pPr defTabSz="465887">
              <a:defRPr/>
            </a:pPr>
            <a:r>
              <a:rPr lang="en-US" dirty="0"/>
              <a:t>	- Less common in currently available offerings, more expensive, and more stable</a:t>
            </a:r>
          </a:p>
          <a:p>
            <a:pPr defTabSz="465887">
              <a:defRPr/>
            </a:pPr>
            <a:r>
              <a:rPr lang="en-US" dirty="0"/>
              <a:t>	- </a:t>
            </a:r>
            <a:r>
              <a:rPr lang="en-US" dirty="0" err="1"/>
              <a:t>Sonnen</a:t>
            </a:r>
            <a:r>
              <a:rPr lang="en-US" dirty="0"/>
              <a:t> and </a:t>
            </a:r>
            <a:r>
              <a:rPr lang="en-US" dirty="0" err="1"/>
              <a:t>Enphase</a:t>
            </a:r>
            <a:r>
              <a:rPr lang="en-US" dirty="0"/>
              <a:t> use this</a:t>
            </a:r>
            <a:endParaRPr lang="en-US" baseline="0" dirty="0"/>
          </a:p>
          <a:p>
            <a:pPr defTabSz="465887">
              <a:defRPr/>
            </a:pPr>
            <a:endParaRPr lang="en-US" dirty="0"/>
          </a:p>
          <a:p>
            <a:pPr defTabSz="465887">
              <a:defRPr/>
            </a:pPr>
            <a:endParaRPr lang="en-US" baseline="0" dirty="0"/>
          </a:p>
          <a:p>
            <a:pPr marL="174708" indent="-174708" defTabSz="465887">
              <a:buFontTx/>
              <a:buChar char="•"/>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15</a:t>
            </a:fld>
            <a:endParaRPr lang="en-US"/>
          </a:p>
        </p:txBody>
      </p:sp>
    </p:spTree>
    <p:extLst>
      <p:ext uri="{BB962C8B-B14F-4D97-AF65-F5344CB8AC3E}">
        <p14:creationId xmlns:p14="http://schemas.microsoft.com/office/powerpoint/2010/main" val="1296922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 minute</a:t>
            </a:r>
          </a:p>
          <a:p>
            <a:pPr defTabSz="465887">
              <a:defRPr/>
            </a:pPr>
            <a:endParaRPr lang="en-US" dirty="0"/>
          </a:p>
          <a:p>
            <a:pPr defTabSz="465887">
              <a:defRPr/>
            </a:pPr>
            <a:r>
              <a:rPr lang="en-US" dirty="0"/>
              <a:t>Main Messages:</a:t>
            </a:r>
          </a:p>
          <a:p>
            <a:pPr marL="174708" indent="-174708" defTabSz="465887">
              <a:buFontTx/>
              <a:buChar char="•"/>
              <a:defRPr/>
            </a:pPr>
            <a:r>
              <a:rPr lang="en-US" baseline="0" dirty="0"/>
              <a:t>Lead-acid batteries take up more space and depending on local codes, may require special venting</a:t>
            </a:r>
          </a:p>
          <a:p>
            <a:pPr marL="174708" indent="-174708" defTabSz="465887">
              <a:buFontTx/>
              <a:buChar char="•"/>
              <a:defRPr/>
            </a:pPr>
            <a:r>
              <a:rPr lang="en-US" baseline="0" dirty="0"/>
              <a:t>Installer will help determine best location for the battery and its specific chemistry</a:t>
            </a:r>
          </a:p>
          <a:p>
            <a:pPr defTabSz="465887">
              <a:defRPr/>
            </a:pPr>
            <a:endParaRPr lang="en-US" baseline="0" dirty="0"/>
          </a:p>
        </p:txBody>
      </p:sp>
      <p:sp>
        <p:nvSpPr>
          <p:cNvPr id="4" name="Slide Number Placeholder 3"/>
          <p:cNvSpPr>
            <a:spLocks noGrp="1"/>
          </p:cNvSpPr>
          <p:nvPr>
            <p:ph type="sldNum" sz="quarter" idx="10"/>
          </p:nvPr>
        </p:nvSpPr>
        <p:spPr/>
        <p:txBody>
          <a:bodyPr/>
          <a:lstStyle/>
          <a:p>
            <a:fld id="{7C29715B-EF10-354B-9A88-D9F0D6006210}" type="slidenum">
              <a:rPr lang="en-US" smtClean="0"/>
              <a:t>16</a:t>
            </a:fld>
            <a:endParaRPr lang="en-US"/>
          </a:p>
        </p:txBody>
      </p:sp>
    </p:spTree>
    <p:extLst>
      <p:ext uri="{BB962C8B-B14F-4D97-AF65-F5344CB8AC3E}">
        <p14:creationId xmlns:p14="http://schemas.microsoft.com/office/powerpoint/2010/main" val="1198324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 minute</a:t>
            </a:r>
          </a:p>
          <a:p>
            <a:pPr defTabSz="465887">
              <a:defRPr/>
            </a:pPr>
            <a:endParaRPr lang="en-US" dirty="0"/>
          </a:p>
          <a:p>
            <a:pPr defTabSz="465887">
              <a:defRPr/>
            </a:pPr>
            <a:r>
              <a:rPr lang="en-US" dirty="0"/>
              <a:t>Main Messages:</a:t>
            </a:r>
          </a:p>
          <a:p>
            <a:pPr marL="174708" indent="-174708" defTabSz="465887">
              <a:buFontTx/>
              <a:buChar char="•"/>
              <a:defRPr/>
            </a:pPr>
            <a:r>
              <a:rPr lang="en-US" baseline="0" dirty="0"/>
              <a:t>Your installer will help you decide the best place to put your batteries based on available space, electrical codes, and battery type requirements</a:t>
            </a:r>
          </a:p>
          <a:p>
            <a:pPr marL="174708" indent="-174708" defTabSz="465887">
              <a:buFontTx/>
              <a:buChar char="•"/>
              <a:defRPr/>
            </a:pPr>
            <a:r>
              <a:rPr lang="en-US" dirty="0"/>
              <a:t>Point out temperature restrictions that will dictate where the battery goes and how they perform; installer will help you determine the best place to put them on your property</a:t>
            </a:r>
            <a:endParaRPr lang="en-US" baseline="0" dirty="0"/>
          </a:p>
          <a:p>
            <a:pPr defTabSz="465887">
              <a:defRPr/>
            </a:pPr>
            <a:endParaRPr lang="en-US" dirty="0"/>
          </a:p>
          <a:p>
            <a:pPr defTabSz="465887">
              <a:defRPr/>
            </a:pPr>
            <a:r>
              <a:rPr lang="en-US" dirty="0"/>
              <a:t>NOTES:</a:t>
            </a:r>
          </a:p>
          <a:p>
            <a:pPr marL="174708" indent="-174708" defTabSz="465887">
              <a:buFontTx/>
              <a:buChar char="•"/>
              <a:defRPr/>
            </a:pPr>
            <a:r>
              <a:rPr lang="en-US" dirty="0"/>
              <a:t>Tesla </a:t>
            </a:r>
            <a:r>
              <a:rPr lang="en-US" dirty="0" err="1"/>
              <a:t>Powerwall</a:t>
            </a:r>
            <a:r>
              <a:rPr lang="en-US" baseline="0" dirty="0"/>
              <a:t> and LG </a:t>
            </a:r>
            <a:r>
              <a:rPr lang="en-US" baseline="0" dirty="0" err="1"/>
              <a:t>Chem</a:t>
            </a:r>
            <a:r>
              <a:rPr lang="en-US" dirty="0"/>
              <a:t> can go outside</a:t>
            </a:r>
          </a:p>
          <a:p>
            <a:pPr marL="174708" indent="-174708" defTabSz="465887">
              <a:buFontTx/>
              <a:buChar char="•"/>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17</a:t>
            </a:fld>
            <a:endParaRPr lang="en-US"/>
          </a:p>
        </p:txBody>
      </p:sp>
    </p:spTree>
    <p:extLst>
      <p:ext uri="{BB962C8B-B14F-4D97-AF65-F5344CB8AC3E}">
        <p14:creationId xmlns:p14="http://schemas.microsoft.com/office/powerpoint/2010/main" val="4210202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 minute</a:t>
            </a:r>
          </a:p>
          <a:p>
            <a:pPr defTabSz="465887">
              <a:defRPr/>
            </a:pPr>
            <a:endParaRPr lang="en-US" dirty="0"/>
          </a:p>
          <a:p>
            <a:pPr defTabSz="465887">
              <a:defRPr/>
            </a:pPr>
            <a:r>
              <a:rPr lang="en-US" dirty="0"/>
              <a:t>Main Messages:</a:t>
            </a:r>
          </a:p>
          <a:p>
            <a:pPr marL="174708" indent="-174708" defTabSz="465887">
              <a:buFontTx/>
              <a:buChar char="•"/>
              <a:defRPr/>
            </a:pPr>
            <a:r>
              <a:rPr lang="en-US" baseline="0" dirty="0"/>
              <a:t>Warranties can vary across battery type and manufacturer</a:t>
            </a:r>
          </a:p>
          <a:p>
            <a:pPr marL="174708" indent="-174708" defTabSz="465887">
              <a:buFontTx/>
              <a:buChar char="•"/>
              <a:defRPr/>
            </a:pPr>
            <a:r>
              <a:rPr lang="en-US" baseline="0" dirty="0"/>
              <a:t>10 year warranty is common for Lithium Ion but there are variations (cycles, % of capacity still available by 10 years)</a:t>
            </a:r>
          </a:p>
          <a:p>
            <a:pPr marL="174708" indent="-174708" defTabSz="465887">
              <a:buFontTx/>
              <a:buChar char="•"/>
              <a:defRPr/>
            </a:pPr>
            <a:endParaRPr lang="en-US" baseline="0" dirty="0"/>
          </a:p>
        </p:txBody>
      </p:sp>
      <p:sp>
        <p:nvSpPr>
          <p:cNvPr id="4" name="Slide Number Placeholder 3"/>
          <p:cNvSpPr>
            <a:spLocks noGrp="1"/>
          </p:cNvSpPr>
          <p:nvPr>
            <p:ph type="sldNum" sz="quarter" idx="10"/>
          </p:nvPr>
        </p:nvSpPr>
        <p:spPr/>
        <p:txBody>
          <a:bodyPr/>
          <a:lstStyle/>
          <a:p>
            <a:fld id="{DE3BD34C-A195-3C44-B33F-6F3EA53F9666}" type="slidenum">
              <a:rPr lang="en-US" smtClean="0"/>
              <a:t>18</a:t>
            </a:fld>
            <a:endParaRPr lang="en-US"/>
          </a:p>
        </p:txBody>
      </p:sp>
    </p:spTree>
    <p:extLst>
      <p:ext uri="{BB962C8B-B14F-4D97-AF65-F5344CB8AC3E}">
        <p14:creationId xmlns:p14="http://schemas.microsoft.com/office/powerpoint/2010/main" val="2224674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1-2 minutes</a:t>
            </a:r>
          </a:p>
          <a:p>
            <a:pPr defTabSz="465887">
              <a:defRPr/>
            </a:pPr>
            <a:endParaRPr lang="en-US" dirty="0"/>
          </a:p>
          <a:p>
            <a:pPr defTabSz="465887">
              <a:defRPr/>
            </a:pPr>
            <a:r>
              <a:rPr lang="en-US" dirty="0"/>
              <a:t>Main Messages:</a:t>
            </a:r>
          </a:p>
          <a:p>
            <a:pPr marL="174708" indent="-174708" defTabSz="465887">
              <a:buFont typeface="Arial" panose="020B0604020202020204" pitchFamily="34" charset="0"/>
              <a:buChar char="•"/>
              <a:defRPr/>
            </a:pPr>
            <a:r>
              <a:rPr lang="en-US" dirty="0"/>
              <a:t>Government does play a role through permitting and interconnection and there’s not much known about it because that role is still in flux as batteries become more popular</a:t>
            </a:r>
          </a:p>
          <a:p>
            <a:pPr marL="174708" indent="-174708" defTabSz="465887">
              <a:buFontTx/>
              <a:buChar char="•"/>
              <a:defRPr/>
            </a:pPr>
            <a:r>
              <a:rPr lang="en-US" baseline="0" dirty="0"/>
              <a:t>It’s important to understand the experience level of your installer. Are they new to this too? Are you okay with that?</a:t>
            </a:r>
          </a:p>
          <a:p>
            <a:pPr marL="174708" indent="-174708" defTabSz="465887">
              <a:buFontTx/>
              <a:buChar char="•"/>
              <a:defRPr/>
            </a:pPr>
            <a:r>
              <a:rPr lang="en-US" baseline="0" dirty="0"/>
              <a:t>Equipment availability can be a challenge. Ask your installer to clarify if they can quickly get the equipment you want</a:t>
            </a:r>
          </a:p>
          <a:p>
            <a:pPr defTabSz="465887">
              <a:defRPr/>
            </a:pPr>
            <a:endParaRPr lang="en-US" dirty="0"/>
          </a:p>
          <a:p>
            <a:pPr defTabSz="465887">
              <a:defRPr/>
            </a:pPr>
            <a:r>
              <a:rPr lang="en-US" dirty="0"/>
              <a:t>Additional points to make time permitting:</a:t>
            </a:r>
          </a:p>
          <a:p>
            <a:pPr marL="174708" indent="-174708" defTabSz="465887">
              <a:buFontTx/>
              <a:buChar char="•"/>
              <a:defRPr/>
            </a:pPr>
            <a:r>
              <a:rPr lang="en-US" baseline="0" dirty="0"/>
              <a:t>Batteries are not very common for residential homes so codes have not necessarily caught up.</a:t>
            </a:r>
          </a:p>
          <a:p>
            <a:pPr marL="174708" indent="-174708" defTabSz="465887">
              <a:buFontTx/>
              <a:buChar char="•"/>
              <a:defRPr/>
            </a:pPr>
            <a:r>
              <a:rPr lang="en-US" baseline="0" dirty="0"/>
              <a:t>Be prepared that there may be snags during permitting. Your installer will navigate this with you. </a:t>
            </a:r>
          </a:p>
          <a:p>
            <a:pPr marL="174708" indent="-174708" defTabSz="465887">
              <a:buFontTx/>
              <a:buChar char="•"/>
              <a:defRPr/>
            </a:pPr>
            <a:r>
              <a:rPr lang="en-US" baseline="0" dirty="0"/>
              <a:t>For backup power you shouldn’t need utility approval but that may vary by utility</a:t>
            </a:r>
          </a:p>
          <a:p>
            <a:pPr marL="174708" indent="-174708" defTabSz="465887">
              <a:buFontTx/>
              <a:buChar char="•"/>
              <a:defRPr/>
            </a:pPr>
            <a:r>
              <a:rPr lang="en-US" baseline="0" dirty="0"/>
              <a:t>Do you have an EV? </a:t>
            </a:r>
            <a:r>
              <a:rPr lang="en-US" dirty="0"/>
              <a:t>it may be possible to use your EV storage as a temporary backup generator but</a:t>
            </a:r>
            <a:r>
              <a:rPr lang="en-US" baseline="0" dirty="0"/>
              <a:t> you should research your options carefully to make sure you can do this with your EV safely and without voiding any warranties</a:t>
            </a:r>
          </a:p>
          <a:p>
            <a:pPr marL="174708" indent="-174708" defTabSz="465887">
              <a:buFontTx/>
              <a:buChar char="•"/>
              <a:defRPr/>
            </a:pPr>
            <a:endParaRPr lang="en-US" baseline="0" dirty="0"/>
          </a:p>
          <a:p>
            <a:pPr defTabSz="465887">
              <a:defRPr/>
            </a:pPr>
            <a:r>
              <a:rPr lang="en-US" dirty="0"/>
              <a:t>Notes:</a:t>
            </a:r>
          </a:p>
          <a:p>
            <a:pPr marL="174708" indent="-174708" defTabSz="465887">
              <a:buFont typeface="Arial" panose="020B0604020202020204" pitchFamily="34" charset="0"/>
              <a:buChar char="•"/>
              <a:defRPr/>
            </a:pPr>
            <a:r>
              <a:rPr lang="en-US" dirty="0"/>
              <a:t>Equipment availability: ‘Energy storage only makes up for 3-5% of global battery demand.’ –</a:t>
            </a:r>
            <a:r>
              <a:rPr lang="en-US" dirty="0" err="1"/>
              <a:t>GreenTech</a:t>
            </a:r>
            <a:r>
              <a:rPr lang="en-US" dirty="0"/>
              <a:t> Media</a:t>
            </a:r>
          </a:p>
          <a:p>
            <a:pPr defTabSz="465887">
              <a:defRPr/>
            </a:pPr>
            <a:endParaRPr lang="en-US" baseline="0" dirty="0"/>
          </a:p>
        </p:txBody>
      </p:sp>
      <p:sp>
        <p:nvSpPr>
          <p:cNvPr id="4" name="Slide Number Placeholder 3"/>
          <p:cNvSpPr>
            <a:spLocks noGrp="1"/>
          </p:cNvSpPr>
          <p:nvPr>
            <p:ph type="sldNum" sz="quarter" idx="10"/>
          </p:nvPr>
        </p:nvSpPr>
        <p:spPr/>
        <p:txBody>
          <a:bodyPr/>
          <a:lstStyle/>
          <a:p>
            <a:fld id="{7C29715B-EF10-354B-9A88-D9F0D6006210}" type="slidenum">
              <a:rPr lang="en-US" smtClean="0"/>
              <a:t>19</a:t>
            </a:fld>
            <a:endParaRPr lang="en-US"/>
          </a:p>
        </p:txBody>
      </p:sp>
    </p:spTree>
    <p:extLst>
      <p:ext uri="{BB962C8B-B14F-4D97-AF65-F5344CB8AC3E}">
        <p14:creationId xmlns:p14="http://schemas.microsoft.com/office/powerpoint/2010/main" val="3734035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notes: 30 seconds – setting the stage in the next three slides for the rest of the presentation</a:t>
            </a:r>
          </a:p>
          <a:p>
            <a:pPr marL="174708" indent="-174708">
              <a:buFont typeface="Arial" panose="020B0604020202020204" pitchFamily="34" charset="0"/>
              <a:buChar char="•"/>
            </a:pPr>
            <a:r>
              <a:rPr lang="en-US" dirty="0"/>
              <a:t>Basic overview of what happens to solar system when there is a grid outage.</a:t>
            </a:r>
          </a:p>
          <a:p>
            <a:pPr marL="174708" indent="-174708">
              <a:buFont typeface="Arial" panose="020B0604020202020204" pitchFamily="34" charset="0"/>
              <a:buChar char="•"/>
            </a:pPr>
            <a:r>
              <a:rPr lang="en-US" dirty="0"/>
              <a:t>Solar system will automatically shut off when the grid is down (prevent </a:t>
            </a:r>
            <a:r>
              <a:rPr lang="en-US" dirty="0" err="1"/>
              <a:t>backfeeding</a:t>
            </a:r>
            <a:r>
              <a:rPr lang="en-US" dirty="0"/>
              <a:t> so that workers on the line do not get electrocuted by a live wire that shouldn’t have electrical current running through it)</a:t>
            </a:r>
          </a:p>
          <a:p>
            <a:pPr marL="174708" indent="-174708">
              <a:buFont typeface="Arial" panose="020B0604020202020204" pitchFamily="34" charset="0"/>
              <a:buChar char="•"/>
            </a:pPr>
            <a:r>
              <a:rPr lang="en-US" dirty="0"/>
              <a:t>If you want your system to generate power during a power outage you either need special inverters or battery backup</a:t>
            </a:r>
          </a:p>
        </p:txBody>
      </p:sp>
      <p:sp>
        <p:nvSpPr>
          <p:cNvPr id="4" name="Slide Number Placeholder 3"/>
          <p:cNvSpPr>
            <a:spLocks noGrp="1"/>
          </p:cNvSpPr>
          <p:nvPr>
            <p:ph type="sldNum" sz="quarter" idx="5"/>
          </p:nvPr>
        </p:nvSpPr>
        <p:spPr/>
        <p:txBody>
          <a:bodyPr/>
          <a:lstStyle/>
          <a:p>
            <a:fld id="{DE3BD34C-A195-3C44-B33F-6F3EA53F9666}" type="slidenum">
              <a:rPr lang="en-US" smtClean="0"/>
              <a:t>2</a:t>
            </a:fld>
            <a:endParaRPr lang="en-US"/>
          </a:p>
        </p:txBody>
      </p:sp>
    </p:spTree>
    <p:extLst>
      <p:ext uri="{BB962C8B-B14F-4D97-AF65-F5344CB8AC3E}">
        <p14:creationId xmlns:p14="http://schemas.microsoft.com/office/powerpoint/2010/main" val="3103147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r>
              <a:rPr lang="en-US" dirty="0"/>
              <a:t>That’s the end of technology.</a:t>
            </a:r>
            <a:endParaRPr dirty="0"/>
          </a:p>
        </p:txBody>
      </p:sp>
      <p:sp>
        <p:nvSpPr>
          <p:cNvPr id="99" name="Shape 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3351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2-4 minutes</a:t>
            </a:r>
          </a:p>
          <a:p>
            <a:pPr defTabSz="465887">
              <a:defRPr/>
            </a:pPr>
            <a:endParaRPr lang="en-US" dirty="0"/>
          </a:p>
          <a:p>
            <a:pPr defTabSz="465887">
              <a:defRPr/>
            </a:pPr>
            <a:r>
              <a:rPr lang="en-US" dirty="0"/>
              <a:t>Main Messages:</a:t>
            </a:r>
          </a:p>
          <a:p>
            <a:pPr marL="174708" indent="-174708" defTabSz="465887">
              <a:buFontTx/>
              <a:buChar char="•"/>
              <a:defRPr/>
            </a:pPr>
            <a:r>
              <a:rPr lang="en-US" dirty="0"/>
              <a:t>Battery</a:t>
            </a:r>
            <a:r>
              <a:rPr lang="en-US" baseline="0" dirty="0"/>
              <a:t> prices and technology are changing quickly. If you wait, be aware that your “battery ready” solar array may still require some changes to work with batteries</a:t>
            </a:r>
            <a:endParaRPr lang="en-US" dirty="0"/>
          </a:p>
          <a:p>
            <a:pPr marL="174708" indent="-174708" defTabSz="465887">
              <a:buFontTx/>
              <a:buChar char="•"/>
              <a:defRPr/>
            </a:pPr>
            <a:r>
              <a:rPr lang="en-US" dirty="0"/>
              <a:t>Sometimes “additional inverter” is built into the battery product so be sure you are comparing the full installation price that includes additional equipment</a:t>
            </a:r>
          </a:p>
          <a:p>
            <a:pPr marL="174708" indent="-174708" defTabSz="465887">
              <a:buFontTx/>
              <a:buChar char="•"/>
              <a:defRPr/>
            </a:pPr>
            <a:r>
              <a:rPr lang="en-US" dirty="0"/>
              <a:t>Batteries must be charged 100% by solar to take 100% of solar tax credit</a:t>
            </a:r>
          </a:p>
          <a:p>
            <a:pPr marL="174708" indent="-174708" defTabSz="465887">
              <a:buFontTx/>
              <a:buChar char="•"/>
              <a:defRPr/>
            </a:pPr>
            <a:r>
              <a:rPr lang="en-US" dirty="0"/>
              <a:t>This isn’t tax advice. Confirm with a tax advisor to understand your situation.</a:t>
            </a:r>
          </a:p>
          <a:p>
            <a:pPr marL="174708" indent="-174708" defTabSz="465887">
              <a:buFontTx/>
              <a:buChar char="•"/>
              <a:defRPr/>
            </a:pPr>
            <a:r>
              <a:rPr lang="en-US" dirty="0"/>
              <a:t>Under “later” when talking about retrofit existing solar array, note that having a DC-coupled system has additional hardware costs associated with it</a:t>
            </a:r>
            <a:endParaRPr lang="en-US" baseline="0" dirty="0"/>
          </a:p>
          <a:p>
            <a:pPr defTabSz="465887">
              <a:defRPr/>
            </a:pPr>
            <a:endParaRPr lang="en-US" dirty="0"/>
          </a:p>
          <a:p>
            <a:pPr defTabSz="465887">
              <a:defRPr/>
            </a:pPr>
            <a:r>
              <a:rPr lang="en-US" dirty="0"/>
              <a:t>NOTES:</a:t>
            </a:r>
          </a:p>
          <a:p>
            <a:pPr marL="174708" indent="-174708" defTabSz="465887">
              <a:buFontTx/>
              <a:buChar char="•"/>
              <a:defRPr/>
            </a:pPr>
            <a:r>
              <a:rPr lang="en-US" dirty="0"/>
              <a:t>Tidbit: Electric vehicle batteries may start getting re-purposed for home storage in the future as well which will add to cost declines. They still have life, just aren’t usable for car’s needs</a:t>
            </a:r>
          </a:p>
          <a:p>
            <a:pPr marL="174708" indent="-174708" defTabSz="465887">
              <a:buFontTx/>
              <a:buChar char="•"/>
              <a:defRPr/>
            </a:pPr>
            <a:r>
              <a:rPr lang="en-US" dirty="0"/>
              <a:t>Go through each bullet point specifically. </a:t>
            </a:r>
            <a:r>
              <a:rPr lang="en-US" b="1" dirty="0"/>
              <a:t>You can punt any Federal Tax credit questions to a later slide</a:t>
            </a:r>
          </a:p>
          <a:p>
            <a:pPr marL="174708" indent="-174708" defTabSz="465887">
              <a:buFontTx/>
              <a:buChar char="•"/>
              <a:defRPr/>
            </a:pPr>
            <a:endParaRPr lang="en-US" dirty="0"/>
          </a:p>
          <a:p>
            <a:pPr defTabSz="465887">
              <a:defRPr/>
            </a:pPr>
            <a:endParaRPr lang="en-US" dirty="0"/>
          </a:p>
          <a:p>
            <a:pPr defTabSz="465887">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21</a:t>
            </a:fld>
            <a:endParaRPr lang="en-US"/>
          </a:p>
        </p:txBody>
      </p:sp>
    </p:spTree>
    <p:extLst>
      <p:ext uri="{BB962C8B-B14F-4D97-AF65-F5344CB8AC3E}">
        <p14:creationId xmlns:p14="http://schemas.microsoft.com/office/powerpoint/2010/main" val="2687557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2 minutes</a:t>
            </a:r>
          </a:p>
          <a:p>
            <a:pPr defTabSz="465887">
              <a:defRPr/>
            </a:pPr>
            <a:endParaRPr lang="en-US" dirty="0"/>
          </a:p>
          <a:p>
            <a:pPr defTabSz="465887">
              <a:defRPr/>
            </a:pPr>
            <a:r>
              <a:rPr lang="en-US" dirty="0"/>
              <a:t>Main Messages:</a:t>
            </a:r>
          </a:p>
          <a:p>
            <a:pPr marL="174708" indent="-174708" defTabSz="465887">
              <a:buFontTx/>
              <a:buChar char="•"/>
              <a:defRPr/>
            </a:pPr>
            <a:r>
              <a:rPr lang="en-US" baseline="0" dirty="0"/>
              <a:t>Hardware is the storage only</a:t>
            </a:r>
          </a:p>
          <a:p>
            <a:pPr marL="174708" indent="-174708" defTabSz="465887">
              <a:buFontTx/>
              <a:buChar char="•"/>
              <a:defRPr/>
            </a:pPr>
            <a:r>
              <a:rPr lang="en-US" baseline="0" dirty="0"/>
              <a:t>Installation is additional equipment, design, permits, labor, inspection, and overhead</a:t>
            </a:r>
          </a:p>
          <a:p>
            <a:pPr marL="174708" indent="-174708" defTabSz="465887">
              <a:buFontTx/>
              <a:buChar char="•"/>
              <a:defRPr/>
            </a:pPr>
            <a:r>
              <a:rPr lang="en-US" baseline="0" dirty="0"/>
              <a:t>Maintenance is a catch all that acknowledges you may need to contact your installer for help down the road before the battery life is up</a:t>
            </a:r>
          </a:p>
          <a:p>
            <a:pPr marL="174708" indent="-174708" defTabSz="465887">
              <a:buFontTx/>
              <a:buChar char="•"/>
              <a:defRPr/>
            </a:pPr>
            <a:endParaRPr lang="en-US" baseline="0" dirty="0"/>
          </a:p>
          <a:p>
            <a:pPr defTabSz="465887">
              <a:defRPr/>
            </a:pPr>
            <a:r>
              <a:rPr lang="en-US" baseline="0" dirty="0"/>
              <a:t>Note:</a:t>
            </a:r>
          </a:p>
          <a:p>
            <a:pPr marL="174708" indent="-174708" defTabSz="465887">
              <a:buFont typeface="Arial" panose="020B0604020202020204" pitchFamily="34" charset="0"/>
              <a:buChar char="•"/>
              <a:defRPr/>
            </a:pPr>
            <a:r>
              <a:rPr lang="en-US" b="1" baseline="0" dirty="0"/>
              <a:t>You don’t need to focus on the cost/unit in the hardware section</a:t>
            </a:r>
            <a:r>
              <a:rPr lang="en-US" baseline="0" dirty="0"/>
              <a:t>. Just note that there will be a cost and there is no standard industry cost (in $/kW and $/kWh). It’s helpful to note that for the solar homeowners in the room that the $/W that you used for the solar installation doesn’t translate as neatly to the battery installation.</a:t>
            </a:r>
          </a:p>
          <a:p>
            <a:pPr marL="174708" indent="-174708" defTabSz="465887">
              <a:buFontTx/>
              <a:buChar char="•"/>
              <a:defRPr/>
            </a:pPr>
            <a:endParaRPr lang="en-US" baseline="0" dirty="0"/>
          </a:p>
          <a:p>
            <a:pPr marL="174708" indent="-174708" defTabSz="465887">
              <a:buFontTx/>
              <a:buChar char="•"/>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22</a:t>
            </a:fld>
            <a:endParaRPr lang="en-US"/>
          </a:p>
        </p:txBody>
      </p:sp>
    </p:spTree>
    <p:extLst>
      <p:ext uri="{BB962C8B-B14F-4D97-AF65-F5344CB8AC3E}">
        <p14:creationId xmlns:p14="http://schemas.microsoft.com/office/powerpoint/2010/main" val="4076151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Main messages: </a:t>
            </a:r>
          </a:p>
          <a:p>
            <a:pPr marL="174708" indent="-174708" defTabSz="465887">
              <a:buFontTx/>
              <a:buChar char="•"/>
              <a:defRPr/>
            </a:pPr>
            <a:r>
              <a:rPr lang="en-US" b="1" dirty="0"/>
              <a:t>It’s important to limit your expectations on how much your energy storage can cover while the power is out</a:t>
            </a:r>
          </a:p>
          <a:p>
            <a:pPr marL="174708" indent="-174708" defTabSz="465887">
              <a:buFontTx/>
              <a:buChar char="•"/>
              <a:defRPr/>
            </a:pPr>
            <a:r>
              <a:rPr lang="en-US" b="1" dirty="0"/>
              <a:t>What you power depends on your budget and the space you have for batteries</a:t>
            </a:r>
          </a:p>
          <a:p>
            <a:pPr marL="174708" indent="-174708" defTabSz="465887">
              <a:buFontTx/>
              <a:buChar char="•"/>
              <a:defRPr/>
            </a:pPr>
            <a:r>
              <a:rPr lang="en-US" b="1" dirty="0"/>
              <a:t>Your installer will help you figure out the right solution for you</a:t>
            </a:r>
          </a:p>
          <a:p>
            <a:pPr defTabSz="465887">
              <a:defRPr/>
            </a:pPr>
            <a:endParaRPr lang="en-US" dirty="0"/>
          </a:p>
          <a:p>
            <a:pPr defTabSz="465887">
              <a:defRPr/>
            </a:pPr>
            <a:r>
              <a:rPr lang="en-US" dirty="0"/>
              <a:t>Narrative:</a:t>
            </a:r>
          </a:p>
          <a:p>
            <a:endParaRPr lang="en-US" dirty="0"/>
          </a:p>
          <a:p>
            <a:pPr defTabSz="931774">
              <a:defRPr/>
            </a:pPr>
            <a:r>
              <a:rPr lang="en-US" dirty="0"/>
              <a:t>Energy</a:t>
            </a:r>
            <a:r>
              <a:rPr lang="en-US" baseline="0" dirty="0"/>
              <a:t> storage in the home is right now all about backup power. That means when the power from the utility goes out the energy storage will kick on and run part or all of your home until the utility power returns. How much of your home can run on batteries? That depends on how much you want to spend. It’s very common for homeowners to over-expect how much they can run on their energy storage system. Because energy storage like batteries is still expensive you’re probably going to only power the really important stuff while the grid power is out. Here’s an example of the kinds of things someone might typically power in an emergency power outage.</a:t>
            </a:r>
            <a:endParaRPr lang="en-US" dirty="0"/>
          </a:p>
          <a:p>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23</a:t>
            </a:fld>
            <a:endParaRPr lang="en-US"/>
          </a:p>
        </p:txBody>
      </p:sp>
    </p:spTree>
    <p:extLst>
      <p:ext uri="{BB962C8B-B14F-4D97-AF65-F5344CB8AC3E}">
        <p14:creationId xmlns:p14="http://schemas.microsoft.com/office/powerpoint/2010/main" val="570664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Main messages: </a:t>
            </a:r>
          </a:p>
          <a:p>
            <a:pPr marL="174708" indent="-174708" defTabSz="465887">
              <a:buFontTx/>
              <a:buChar char="•"/>
              <a:defRPr/>
            </a:pPr>
            <a:r>
              <a:rPr lang="en-US" b="1" dirty="0"/>
              <a:t>Your cost is going to vary (possibly significantly) by the technology you choose and by battery capacity</a:t>
            </a:r>
          </a:p>
          <a:p>
            <a:pPr marL="174708" indent="-174708" defTabSz="465887">
              <a:buFontTx/>
              <a:buChar char="•"/>
              <a:defRPr/>
            </a:pPr>
            <a:r>
              <a:rPr lang="en-US" dirty="0"/>
              <a:t>Mention</a:t>
            </a:r>
            <a:r>
              <a:rPr lang="en-US" baseline="0" dirty="0"/>
              <a:t> that some battery offerings come with an inverter built in and some don’t. The total installation cost to consider should include all equipment and install costs</a:t>
            </a:r>
            <a:endParaRPr lang="en-US" dirty="0"/>
          </a:p>
          <a:p>
            <a:pPr defTabSz="465887">
              <a:defRPr/>
            </a:pPr>
            <a:endParaRPr lang="en-US" dirty="0"/>
          </a:p>
          <a:p>
            <a:pPr defTabSz="465887">
              <a:defRPr/>
            </a:pPr>
            <a:endParaRPr lang="en-US" dirty="0"/>
          </a:p>
          <a:p>
            <a:pPr defTabSz="465887">
              <a:defRPr/>
            </a:pPr>
            <a:r>
              <a:rPr lang="en-US" dirty="0"/>
              <a:t>Narrative:</a:t>
            </a:r>
          </a:p>
          <a:p>
            <a:pPr marL="174708" indent="-174708" defTabSz="465887">
              <a:buFont typeface="Arial" panose="020B0604020202020204" pitchFamily="34" charset="0"/>
              <a:buChar char="•"/>
              <a:defRPr/>
            </a:pPr>
            <a:r>
              <a:rPr lang="en-US" dirty="0"/>
              <a:t>Batteries are still cost prohibitive at this point for many people. Costs are falling rapidly as demand increases for this technology. For you, at this point, it’ll depend on how important it is to keep certain loads running during a grid outage (certain medical equipment, do you experience frequent outages, etc.)</a:t>
            </a:r>
          </a:p>
        </p:txBody>
      </p:sp>
      <p:sp>
        <p:nvSpPr>
          <p:cNvPr id="4" name="Slide Number Placeholder 3"/>
          <p:cNvSpPr>
            <a:spLocks noGrp="1"/>
          </p:cNvSpPr>
          <p:nvPr>
            <p:ph type="sldNum" sz="quarter" idx="10"/>
          </p:nvPr>
        </p:nvSpPr>
        <p:spPr/>
        <p:txBody>
          <a:bodyPr/>
          <a:lstStyle/>
          <a:p>
            <a:fld id="{7C29715B-EF10-354B-9A88-D9F0D6006210}" type="slidenum">
              <a:rPr lang="en-US" smtClean="0"/>
              <a:t>24</a:t>
            </a:fld>
            <a:endParaRPr lang="en-US"/>
          </a:p>
        </p:txBody>
      </p:sp>
    </p:spTree>
    <p:extLst>
      <p:ext uri="{BB962C8B-B14F-4D97-AF65-F5344CB8AC3E}">
        <p14:creationId xmlns:p14="http://schemas.microsoft.com/office/powerpoint/2010/main" val="2781239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&lt;1 minute</a:t>
            </a:r>
          </a:p>
          <a:p>
            <a:pPr defTabSz="465887">
              <a:defRPr/>
            </a:pPr>
            <a:endParaRPr lang="en-US" dirty="0"/>
          </a:p>
          <a:p>
            <a:pPr defTabSz="465887">
              <a:defRPr/>
            </a:pPr>
            <a:r>
              <a:rPr lang="en-US" dirty="0"/>
              <a:t>Main Messages:</a:t>
            </a:r>
          </a:p>
          <a:p>
            <a:pPr marL="174708" indent="-174708" defTabSz="465887">
              <a:buFontTx/>
              <a:buChar char="•"/>
              <a:defRPr/>
            </a:pPr>
            <a:r>
              <a:rPr lang="en-US" b="1" dirty="0"/>
              <a:t>Backup is what you can get now and there are different technologies that provide that. </a:t>
            </a:r>
          </a:p>
          <a:p>
            <a:pPr marL="174708" indent="-174708" defTabSz="465887">
              <a:buFontTx/>
              <a:buChar char="•"/>
              <a:defRPr/>
            </a:pPr>
            <a:r>
              <a:rPr lang="en-US" b="1" dirty="0"/>
              <a:t>Backup power does not make you any money. </a:t>
            </a:r>
            <a:r>
              <a:rPr lang="en-US" dirty="0"/>
              <a:t>It will also make your solar array a little less efficient due to energy needed to keep batteries topped off.</a:t>
            </a:r>
          </a:p>
          <a:p>
            <a:pPr defTabSz="465887">
              <a:defRPr/>
            </a:pPr>
            <a:endParaRPr lang="en-US" dirty="0"/>
          </a:p>
          <a:p>
            <a:pPr defTabSz="465887">
              <a:defRPr/>
            </a:pPr>
            <a:r>
              <a:rPr lang="en-US" dirty="0"/>
              <a:t>Notes:</a:t>
            </a:r>
          </a:p>
          <a:p>
            <a:pPr marL="174708" indent="-174708" defTabSz="465887">
              <a:buFont typeface="Arial" panose="020B0604020202020204" pitchFamily="34" charset="0"/>
              <a:buChar char="•"/>
              <a:defRPr/>
            </a:pPr>
            <a:r>
              <a:rPr lang="en-US" dirty="0"/>
              <a:t>Emphasize that there is no cost savings/earnings over time regarding your electric bill. In next slide you will talk about cost savings associated with having power during a power outage.</a:t>
            </a:r>
          </a:p>
        </p:txBody>
      </p:sp>
      <p:sp>
        <p:nvSpPr>
          <p:cNvPr id="4" name="Slide Number Placeholder 3"/>
          <p:cNvSpPr>
            <a:spLocks noGrp="1"/>
          </p:cNvSpPr>
          <p:nvPr>
            <p:ph type="sldNum" sz="quarter" idx="10"/>
          </p:nvPr>
        </p:nvSpPr>
        <p:spPr/>
        <p:txBody>
          <a:bodyPr/>
          <a:lstStyle/>
          <a:p>
            <a:fld id="{7C29715B-EF10-354B-9A88-D9F0D6006210}" type="slidenum">
              <a:rPr lang="en-US" smtClean="0"/>
              <a:t>25</a:t>
            </a:fld>
            <a:endParaRPr lang="en-US"/>
          </a:p>
        </p:txBody>
      </p:sp>
    </p:spTree>
    <p:extLst>
      <p:ext uri="{BB962C8B-B14F-4D97-AF65-F5344CB8AC3E}">
        <p14:creationId xmlns:p14="http://schemas.microsoft.com/office/powerpoint/2010/main" val="1779868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 minute</a:t>
            </a:r>
          </a:p>
          <a:p>
            <a:pPr defTabSz="465887">
              <a:defRPr/>
            </a:pPr>
            <a:endParaRPr lang="en-US" dirty="0"/>
          </a:p>
          <a:p>
            <a:pPr defTabSz="465887">
              <a:defRPr/>
            </a:pPr>
            <a:r>
              <a:rPr lang="en-US" dirty="0"/>
              <a:t>Main Messages:</a:t>
            </a:r>
          </a:p>
          <a:p>
            <a:pPr marL="174708" indent="-174708" defTabSz="465887">
              <a:buFontTx/>
              <a:buChar char="•"/>
              <a:defRPr/>
            </a:pPr>
            <a:r>
              <a:rPr lang="en-US" b="1" dirty="0"/>
              <a:t>Backup is what you can get now and there are different technologies that provide that. </a:t>
            </a:r>
          </a:p>
          <a:p>
            <a:pPr marL="174708" indent="-174708" defTabSz="465887">
              <a:buFontTx/>
              <a:buChar char="•"/>
              <a:defRPr/>
            </a:pPr>
            <a:endParaRPr lang="en-US" dirty="0"/>
          </a:p>
          <a:p>
            <a:pPr defTabSz="465887">
              <a:defRPr/>
            </a:pPr>
            <a:r>
              <a:rPr lang="en-US" dirty="0"/>
              <a:t>Notes:</a:t>
            </a:r>
          </a:p>
          <a:p>
            <a:pPr marL="174708" indent="-174708" defTabSz="465887">
              <a:buFont typeface="Arial" panose="020B0604020202020204" pitchFamily="34" charset="0"/>
              <a:buChar char="•"/>
              <a:defRPr/>
            </a:pPr>
            <a:r>
              <a:rPr lang="en-US" dirty="0"/>
              <a:t>How much would it cost for you to stay in a hotel in your area for 5 nights? Make the potential cost savings during a power outage more relevant and real.</a:t>
            </a:r>
          </a:p>
        </p:txBody>
      </p:sp>
      <p:sp>
        <p:nvSpPr>
          <p:cNvPr id="4" name="Slide Number Placeholder 3"/>
          <p:cNvSpPr>
            <a:spLocks noGrp="1"/>
          </p:cNvSpPr>
          <p:nvPr>
            <p:ph type="sldNum" sz="quarter" idx="10"/>
          </p:nvPr>
        </p:nvSpPr>
        <p:spPr/>
        <p:txBody>
          <a:bodyPr/>
          <a:lstStyle/>
          <a:p>
            <a:fld id="{7C29715B-EF10-354B-9A88-D9F0D6006210}" type="slidenum">
              <a:rPr lang="en-US" smtClean="0"/>
              <a:t>26</a:t>
            </a:fld>
            <a:endParaRPr lang="en-US"/>
          </a:p>
        </p:txBody>
      </p:sp>
    </p:spTree>
    <p:extLst>
      <p:ext uri="{BB962C8B-B14F-4D97-AF65-F5344CB8AC3E}">
        <p14:creationId xmlns:p14="http://schemas.microsoft.com/office/powerpoint/2010/main" val="3007028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1-2 minutes</a:t>
            </a:r>
          </a:p>
          <a:p>
            <a:pPr defTabSz="465887">
              <a:defRPr/>
            </a:pPr>
            <a:endParaRPr lang="en-US" dirty="0"/>
          </a:p>
          <a:p>
            <a:pPr defTabSz="465887">
              <a:defRPr/>
            </a:pPr>
            <a:r>
              <a:rPr lang="en-US" dirty="0"/>
              <a:t>Main Messages:</a:t>
            </a:r>
          </a:p>
          <a:p>
            <a:pPr marL="174708" indent="-174708" defTabSz="465887">
              <a:buFontTx/>
              <a:buChar char="•"/>
              <a:defRPr/>
            </a:pPr>
            <a:r>
              <a:rPr lang="en-US" dirty="0"/>
              <a:t>Batteries must be charged 100% by solar to take 100% of solar tax credit</a:t>
            </a:r>
          </a:p>
          <a:p>
            <a:pPr marL="174708" indent="-174708" defTabSz="465887">
              <a:buFontTx/>
              <a:buChar char="•"/>
              <a:defRPr/>
            </a:pPr>
            <a:r>
              <a:rPr lang="en-US" dirty="0"/>
              <a:t>This</a:t>
            </a:r>
            <a:r>
              <a:rPr lang="en-US" baseline="0" dirty="0"/>
              <a:t> isn’t tax advice. Please consult an account or tax attorney on your particular situation</a:t>
            </a:r>
          </a:p>
          <a:p>
            <a:pPr marL="174708" indent="-174708">
              <a:buFontTx/>
              <a:buChar char="•"/>
            </a:pPr>
            <a:r>
              <a:rPr lang="en-US" baseline="0" dirty="0"/>
              <a:t>Tax credit steps down in 2020 to 26% and then 22% in 2021</a:t>
            </a:r>
          </a:p>
          <a:p>
            <a:pPr marL="174708" indent="-174708">
              <a:buFontTx/>
              <a:buChar char="•"/>
            </a:pPr>
            <a:r>
              <a:rPr lang="en-US" b="1" dirty="0"/>
              <a:t>Your installer should provide you with documentation </a:t>
            </a:r>
            <a:r>
              <a:rPr lang="en-US" dirty="0"/>
              <a:t>that displays how your system qualifies for the tax credit. You should ask them for this documentation upfront. Some configurations may be easier to demonstrate than others.</a:t>
            </a:r>
          </a:p>
          <a:p>
            <a:pPr marL="174708" indent="-174708">
              <a:buFontTx/>
              <a:buChar char="•"/>
            </a:pPr>
            <a:r>
              <a:rPr lang="en-US" dirty="0"/>
              <a:t>Emphasize that you can take advantage of the tax credit for the battery system even if you have already taken advantage of it for the solar system.</a:t>
            </a:r>
            <a:endParaRPr lang="en-US" baseline="0" dirty="0"/>
          </a:p>
          <a:p>
            <a:pPr marL="174708" indent="-174708">
              <a:buFontTx/>
              <a:buChar char="•"/>
            </a:pPr>
            <a:r>
              <a:rPr lang="en-US" dirty="0"/>
              <a:t>https://</a:t>
            </a:r>
            <a:r>
              <a:rPr lang="en-US" dirty="0" err="1"/>
              <a:t>www.greentechmedia.com</a:t>
            </a:r>
            <a:r>
              <a:rPr lang="en-US" dirty="0"/>
              <a:t>/articles/read/irs-says-that-batteries-can-take-the-federal-tax-credit#gs.LiKlJkw</a:t>
            </a:r>
          </a:p>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27</a:t>
            </a:fld>
            <a:endParaRPr lang="en-US"/>
          </a:p>
        </p:txBody>
      </p:sp>
    </p:spTree>
    <p:extLst>
      <p:ext uri="{BB962C8B-B14F-4D97-AF65-F5344CB8AC3E}">
        <p14:creationId xmlns:p14="http://schemas.microsoft.com/office/powerpoint/2010/main" val="2992466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Target time: 1 minute (maybe less)</a:t>
            </a:r>
          </a:p>
          <a:p>
            <a:pPr marL="174708" indent="-174708">
              <a:buFont typeface="Arial"/>
              <a:buChar char="•"/>
            </a:pPr>
            <a:endParaRPr lang="en-US" dirty="0"/>
          </a:p>
          <a:p>
            <a:pPr marL="174708" indent="-174708">
              <a:buFont typeface="Arial"/>
              <a:buChar char="•"/>
            </a:pPr>
            <a:r>
              <a:rPr lang="en-US" dirty="0"/>
              <a:t>Be sure to note that the</a:t>
            </a:r>
            <a:r>
              <a:rPr lang="en-US" baseline="0" dirty="0"/>
              <a:t> private letter ruling can not technically be cited as precedent but it’s a good sign</a:t>
            </a:r>
          </a:p>
          <a:p>
            <a:pPr marL="640594" lvl="1" indent="-174708">
              <a:buFont typeface="Arial"/>
              <a:buChar char="•"/>
            </a:pPr>
            <a:r>
              <a:rPr lang="en-US" baseline="0" dirty="0"/>
              <a:t>This isn’t an amendment to the tax code but this is a single ruling by the IRS that indicates that this is the way they will trend when assessing taxes this year.</a:t>
            </a:r>
          </a:p>
          <a:p>
            <a:pPr marL="174708" indent="-174708" defTabSz="931774">
              <a:buFont typeface="Arial"/>
              <a:buChar char="•"/>
              <a:defRPr/>
            </a:pPr>
            <a:r>
              <a:rPr lang="en-US" baseline="0" dirty="0"/>
              <a:t>Recent private letter rulings confirm that the IRS is okay with retrofits as long as charging from the sun happens</a:t>
            </a:r>
          </a:p>
          <a:p>
            <a:pPr marL="174708" indent="-174708">
              <a:buFont typeface="Arial"/>
              <a:buChar char="•"/>
            </a:pPr>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28</a:t>
            </a:fld>
            <a:endParaRPr lang="en-US"/>
          </a:p>
        </p:txBody>
      </p:sp>
    </p:spTree>
    <p:extLst>
      <p:ext uri="{BB962C8B-B14F-4D97-AF65-F5344CB8AC3E}">
        <p14:creationId xmlns:p14="http://schemas.microsoft.com/office/powerpoint/2010/main" val="1202204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Main messages:</a:t>
            </a:r>
          </a:p>
          <a:p>
            <a:pPr marL="174708" indent="-174708" defTabSz="465887">
              <a:buFont typeface="Arial"/>
              <a:buChar char="•"/>
              <a:defRPr/>
            </a:pPr>
            <a:r>
              <a:rPr lang="en-US" b="1" dirty="0"/>
              <a:t>These are the kind of things that might make you think about backup power</a:t>
            </a:r>
            <a:endParaRPr lang="en-US" dirty="0"/>
          </a:p>
          <a:p>
            <a:pPr marL="174708" indent="-174708" defTabSz="465887">
              <a:buFont typeface="Arial"/>
              <a:buChar char="•"/>
              <a:defRPr/>
            </a:pPr>
            <a:r>
              <a:rPr lang="en-US" dirty="0"/>
              <a:t>There are different chemistries. Lead</a:t>
            </a:r>
            <a:r>
              <a:rPr lang="en-US" baseline="0" dirty="0"/>
              <a:t> acid’s been around for a while. Lithium ion is newer. There are trade offs to each but more detail than we can go into here.</a:t>
            </a:r>
          </a:p>
          <a:p>
            <a:pPr defTabSz="465887">
              <a:defRPr/>
            </a:pPr>
            <a:r>
              <a:rPr lang="en-US" b="1" u="none" baseline="0" dirty="0"/>
              <a:t>(If you want more information than we’re discussing in these slides check out our webinar online)</a:t>
            </a:r>
          </a:p>
          <a:p>
            <a:pPr defTabSz="465887">
              <a:defRPr/>
            </a:pPr>
            <a:endParaRPr lang="en-US" dirty="0"/>
          </a:p>
          <a:p>
            <a:pPr defTabSz="465887">
              <a:defRPr/>
            </a:pPr>
            <a:r>
              <a:rPr lang="en-US" dirty="0"/>
              <a:t>Narrative:</a:t>
            </a:r>
          </a:p>
          <a:p>
            <a:pPr defTabSz="465887">
              <a:defRPr/>
            </a:pPr>
            <a:endParaRPr lang="en-US" dirty="0"/>
          </a:p>
          <a:p>
            <a:pPr defTabSz="465887">
              <a:defRPr/>
            </a:pPr>
            <a:r>
              <a:rPr lang="en-US" dirty="0"/>
              <a:t>Not everyone needs energy</a:t>
            </a:r>
            <a:r>
              <a:rPr lang="en-US" baseline="0" dirty="0"/>
              <a:t> storage for backup power. Most people who are interested are in places where utility service is sometimes unreliable. They might be considering a generator or have a generator and want to replace it or augment it. If you have reliable utility power that rarely if ever goes out then battery backup power is probably not right for you unless you are motivated by disaster preparedness or if you have sensitive and life-saving medical equipment that most always remained powered.</a:t>
            </a: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29</a:t>
            </a:fld>
            <a:endParaRPr lang="en-US"/>
          </a:p>
        </p:txBody>
      </p:sp>
    </p:spTree>
    <p:extLst>
      <p:ext uri="{BB962C8B-B14F-4D97-AF65-F5344CB8AC3E}">
        <p14:creationId xmlns:p14="http://schemas.microsoft.com/office/powerpoint/2010/main" val="3839279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pPr defTabSz="465887">
              <a:defRPr/>
            </a:pPr>
            <a:r>
              <a:rPr lang="en-US" b="1" dirty="0"/>
              <a:t>Target time: 1 minute</a:t>
            </a:r>
          </a:p>
          <a:p>
            <a:pPr defTabSz="931774">
              <a:defRPr/>
            </a:pPr>
            <a:endParaRPr lang="en-US" dirty="0"/>
          </a:p>
          <a:p>
            <a:pPr defTabSz="931774">
              <a:defRPr/>
            </a:pPr>
            <a:r>
              <a:rPr lang="en-US" dirty="0"/>
              <a:t>Main Message:</a:t>
            </a:r>
          </a:p>
          <a:p>
            <a:pPr defTabSz="931774">
              <a:defRPr/>
            </a:pPr>
            <a:r>
              <a:rPr lang="en-US" dirty="0"/>
              <a:t>Storage is in the news and we are working to dig through all of the reports in order to provide the audience practical info about storage (the fundamentals)</a:t>
            </a:r>
          </a:p>
          <a:p>
            <a:endParaRPr dirty="0"/>
          </a:p>
        </p:txBody>
      </p:sp>
      <p:sp>
        <p:nvSpPr>
          <p:cNvPr id="99" name="Shape 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29632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 notes:</a:t>
            </a:r>
          </a:p>
          <a:p>
            <a:r>
              <a:rPr lang="en-US" dirty="0"/>
              <a:t>-You want to be confident and comfortable with whoever you work with. Make sure that these components are included in the proposal and do the right research to make sure you’re making the right choice for you. Ask about an O&amp;M plan for the system – what you need to do to keep the batteries happy and healthy and what should the installer provide to help keep up the system.</a:t>
            </a:r>
          </a:p>
        </p:txBody>
      </p:sp>
      <p:sp>
        <p:nvSpPr>
          <p:cNvPr id="4" name="Slide Number Placeholder 3"/>
          <p:cNvSpPr>
            <a:spLocks noGrp="1"/>
          </p:cNvSpPr>
          <p:nvPr>
            <p:ph type="sldNum" sz="quarter" idx="10"/>
          </p:nvPr>
        </p:nvSpPr>
        <p:spPr/>
        <p:txBody>
          <a:bodyPr/>
          <a:lstStyle/>
          <a:p>
            <a:fld id="{60D6936B-CA8B-40EE-AB62-E129A65D3493}" type="slidenum">
              <a:rPr lang="en-US" smtClean="0"/>
              <a:t>30</a:t>
            </a:fld>
            <a:endParaRPr lang="en-US"/>
          </a:p>
        </p:txBody>
      </p:sp>
    </p:spTree>
    <p:extLst>
      <p:ext uri="{BB962C8B-B14F-4D97-AF65-F5344CB8AC3E}">
        <p14:creationId xmlns:p14="http://schemas.microsoft.com/office/powerpoint/2010/main" val="3349676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99" name="Shape 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Target time: 1 minute</a:t>
            </a:r>
          </a:p>
          <a:p>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32</a:t>
            </a:fld>
            <a:endParaRPr lang="en-US"/>
          </a:p>
        </p:txBody>
      </p:sp>
    </p:spTree>
    <p:extLst>
      <p:ext uri="{BB962C8B-B14F-4D97-AF65-F5344CB8AC3E}">
        <p14:creationId xmlns:p14="http://schemas.microsoft.com/office/powerpoint/2010/main" val="1065395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other available resources we have available should you be interested in learning more about battery storage.</a:t>
            </a:r>
          </a:p>
        </p:txBody>
      </p:sp>
      <p:sp>
        <p:nvSpPr>
          <p:cNvPr id="4" name="Slide Number Placeholder 3"/>
          <p:cNvSpPr>
            <a:spLocks noGrp="1"/>
          </p:cNvSpPr>
          <p:nvPr>
            <p:ph type="sldNum" sz="quarter" idx="10"/>
          </p:nvPr>
        </p:nvSpPr>
        <p:spPr/>
        <p:txBody>
          <a:bodyPr/>
          <a:lstStyle/>
          <a:p>
            <a:fld id="{7C29715B-EF10-354B-9A88-D9F0D6006210}" type="slidenum">
              <a:rPr lang="en-US" smtClean="0"/>
              <a:t>33</a:t>
            </a:fld>
            <a:endParaRPr lang="en-US"/>
          </a:p>
        </p:txBody>
      </p:sp>
    </p:spTree>
    <p:extLst>
      <p:ext uri="{BB962C8B-B14F-4D97-AF65-F5344CB8AC3E}">
        <p14:creationId xmlns:p14="http://schemas.microsoft.com/office/powerpoint/2010/main" val="2694513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ways to continue to engage with us.</a:t>
            </a:r>
          </a:p>
        </p:txBody>
      </p:sp>
      <p:sp>
        <p:nvSpPr>
          <p:cNvPr id="4" name="Slide Number Placeholder 3"/>
          <p:cNvSpPr>
            <a:spLocks noGrp="1"/>
          </p:cNvSpPr>
          <p:nvPr>
            <p:ph type="sldNum" sz="quarter" idx="5"/>
          </p:nvPr>
        </p:nvSpPr>
        <p:spPr/>
        <p:txBody>
          <a:bodyPr/>
          <a:lstStyle/>
          <a:p>
            <a:fld id="{DE3BD34C-A195-3C44-B33F-6F3EA53F9666}" type="slidenum">
              <a:rPr lang="en-US" smtClean="0"/>
              <a:t>34</a:t>
            </a:fld>
            <a:endParaRPr lang="en-US"/>
          </a:p>
        </p:txBody>
      </p:sp>
    </p:spTree>
    <p:extLst>
      <p:ext uri="{BB962C8B-B14F-4D97-AF65-F5344CB8AC3E}">
        <p14:creationId xmlns:p14="http://schemas.microsoft.com/office/powerpoint/2010/main" val="162735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Main messages:</a:t>
            </a:r>
          </a:p>
          <a:p>
            <a:pPr marL="174708" indent="-174708" defTabSz="465887">
              <a:buFont typeface="Arial"/>
              <a:buChar char="•"/>
              <a:defRPr/>
            </a:pPr>
            <a:r>
              <a:rPr lang="en-US" b="1" dirty="0"/>
              <a:t>These are the kind of things that might make you think about backup power</a:t>
            </a:r>
            <a:endParaRPr lang="en-US" dirty="0"/>
          </a:p>
          <a:p>
            <a:pPr marL="174708" indent="-174708" defTabSz="465887">
              <a:buFont typeface="Arial"/>
              <a:buChar char="•"/>
              <a:defRPr/>
            </a:pPr>
            <a:r>
              <a:rPr lang="en-US" dirty="0"/>
              <a:t>There are different chemistries. Lead</a:t>
            </a:r>
            <a:r>
              <a:rPr lang="en-US" baseline="0" dirty="0"/>
              <a:t> acid’s been around for a while. Lithium ion is newer. There are trade offs to each but more detail than we can go into here.</a:t>
            </a:r>
          </a:p>
          <a:p>
            <a:pPr defTabSz="465887">
              <a:defRPr/>
            </a:pPr>
            <a:r>
              <a:rPr lang="en-US" b="1" u="none" baseline="0" dirty="0"/>
              <a:t>(If you want more information than we’re discussing in these slides check out our webinar online)</a:t>
            </a:r>
          </a:p>
          <a:p>
            <a:pPr defTabSz="465887">
              <a:defRPr/>
            </a:pPr>
            <a:endParaRPr lang="en-US" dirty="0"/>
          </a:p>
          <a:p>
            <a:pPr defTabSz="465887">
              <a:defRPr/>
            </a:pPr>
            <a:r>
              <a:rPr lang="en-US" dirty="0"/>
              <a:t>Narrative:</a:t>
            </a:r>
          </a:p>
          <a:p>
            <a:pPr defTabSz="465887">
              <a:defRPr/>
            </a:pPr>
            <a:endParaRPr lang="en-US" dirty="0"/>
          </a:p>
          <a:p>
            <a:pPr defTabSz="465887">
              <a:defRPr/>
            </a:pPr>
            <a:r>
              <a:rPr lang="en-US" dirty="0"/>
              <a:t>Not everyone needs energy</a:t>
            </a:r>
            <a:r>
              <a:rPr lang="en-US" baseline="0" dirty="0"/>
              <a:t> storage for backup power. Most people who are interested are in places where utility service is sometimes unreliable. They might be considering a generator or have a generator and want to replace it or augment it. If you have reliable utility power that rarely if ever goes out then battery backup power is probably not right for you unless you are motivated by disaster preparedness or if you have sensitive and life-saving medical equipment that most always remained powered.</a:t>
            </a: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4</a:t>
            </a:fld>
            <a:endParaRPr lang="en-US"/>
          </a:p>
        </p:txBody>
      </p:sp>
    </p:spTree>
    <p:extLst>
      <p:ext uri="{BB962C8B-B14F-4D97-AF65-F5344CB8AC3E}">
        <p14:creationId xmlns:p14="http://schemas.microsoft.com/office/powerpoint/2010/main" val="2483602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dirty="0"/>
          </a:p>
        </p:txBody>
      </p:sp>
      <p:sp>
        <p:nvSpPr>
          <p:cNvPr id="99" name="Shape 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82639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dirty="0"/>
          </a:p>
        </p:txBody>
      </p:sp>
      <p:sp>
        <p:nvSpPr>
          <p:cNvPr id="99" name="Shape 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65880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 minute</a:t>
            </a:r>
          </a:p>
          <a:p>
            <a:pPr defTabSz="465887">
              <a:defRPr/>
            </a:pPr>
            <a:endParaRPr lang="en-US" dirty="0"/>
          </a:p>
          <a:p>
            <a:pPr defTabSz="465887">
              <a:defRPr/>
            </a:pPr>
            <a:r>
              <a:rPr lang="en-US" dirty="0"/>
              <a:t>Main messages: </a:t>
            </a:r>
          </a:p>
          <a:p>
            <a:pPr marL="174708" indent="-174708" defTabSz="465887">
              <a:buFontTx/>
              <a:buChar char="•"/>
              <a:defRPr/>
            </a:pPr>
            <a:r>
              <a:rPr lang="en-US" b="1" dirty="0"/>
              <a:t>Backup is what you can get now and there are different technologies that provide that. </a:t>
            </a:r>
          </a:p>
          <a:p>
            <a:pPr marL="174708" indent="-174708" defTabSz="465887">
              <a:buFontTx/>
              <a:buChar char="•"/>
              <a:defRPr/>
            </a:pPr>
            <a:r>
              <a:rPr lang="en-US" b="1" dirty="0"/>
              <a:t>Backup power does not make you any money. </a:t>
            </a:r>
            <a:r>
              <a:rPr lang="en-US" dirty="0"/>
              <a:t>It will also make your solar array a little less efficient due to energy needed to keep batteries topped off.</a:t>
            </a:r>
          </a:p>
          <a:p>
            <a:pPr marL="174708" indent="-174708" defTabSz="465887">
              <a:buFontTx/>
              <a:buChar char="•"/>
              <a:defRPr/>
            </a:pPr>
            <a:r>
              <a:rPr lang="en-US" dirty="0"/>
              <a:t>Some storage technologies are resources that are flexible in how they can be used and their value may change if  the rules of the grid change</a:t>
            </a:r>
          </a:p>
          <a:p>
            <a:pPr defTabSz="465887">
              <a:defRPr/>
            </a:pPr>
            <a:endParaRPr lang="en-US" dirty="0"/>
          </a:p>
          <a:p>
            <a:pPr defTabSz="465887">
              <a:defRPr/>
            </a:pPr>
            <a:r>
              <a:rPr lang="en-US" dirty="0"/>
              <a:t>Narrative:</a:t>
            </a:r>
          </a:p>
          <a:p>
            <a:pPr defTabSz="465887">
              <a:defRPr/>
            </a:pPr>
            <a:endParaRPr lang="en-US" dirty="0"/>
          </a:p>
          <a:p>
            <a:pPr defTabSz="465887">
              <a:defRPr/>
            </a:pPr>
            <a:r>
              <a:rPr lang="en-US" dirty="0"/>
              <a:t>Energy</a:t>
            </a:r>
            <a:r>
              <a:rPr lang="en-US" baseline="0" dirty="0"/>
              <a:t> storage can do many things from providing backup power to supporting the expansion of renewable energy on the grid. However, it’s very important for you to understand that right now in {STATE}, the only thing that energy storage like batteries can do for you is to provide backup power and it will not make you any money. In fact, if you have solar it will actually reduce the economic impact of your solar for you because some of that solar energy will be used to top off your batteries and keep them ready for use instead of powering other things in your home or generating kilowatt-hour credits for you.</a:t>
            </a:r>
          </a:p>
        </p:txBody>
      </p:sp>
      <p:sp>
        <p:nvSpPr>
          <p:cNvPr id="4" name="Slide Number Placeholder 3"/>
          <p:cNvSpPr>
            <a:spLocks noGrp="1"/>
          </p:cNvSpPr>
          <p:nvPr>
            <p:ph type="sldNum" sz="quarter" idx="10"/>
          </p:nvPr>
        </p:nvSpPr>
        <p:spPr/>
        <p:txBody>
          <a:bodyPr/>
          <a:lstStyle/>
          <a:p>
            <a:fld id="{DE3BD34C-A195-3C44-B33F-6F3EA53F9666}" type="slidenum">
              <a:rPr lang="en-US" smtClean="0"/>
              <a:t>7</a:t>
            </a:fld>
            <a:endParaRPr lang="en-US"/>
          </a:p>
        </p:txBody>
      </p:sp>
    </p:spTree>
    <p:extLst>
      <p:ext uri="{BB962C8B-B14F-4D97-AF65-F5344CB8AC3E}">
        <p14:creationId xmlns:p14="http://schemas.microsoft.com/office/powerpoint/2010/main" val="4249634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1-2 minutes</a:t>
            </a:r>
          </a:p>
          <a:p>
            <a:pPr defTabSz="465887">
              <a:defRPr/>
            </a:pPr>
            <a:endParaRPr lang="en-US" dirty="0"/>
          </a:p>
          <a:p>
            <a:pPr defTabSz="465887">
              <a:defRPr/>
            </a:pPr>
            <a:r>
              <a:rPr lang="en-US" dirty="0"/>
              <a:t>Main messages: </a:t>
            </a:r>
          </a:p>
          <a:p>
            <a:pPr marL="174708" indent="-174708" defTabSz="465887">
              <a:buFont typeface="Arial" panose="020B0604020202020204" pitchFamily="34" charset="0"/>
              <a:buChar char="•"/>
              <a:defRPr/>
            </a:pPr>
            <a:r>
              <a:rPr lang="en-US" dirty="0"/>
              <a:t>Currently in the states we work in, It’s a </a:t>
            </a:r>
            <a:r>
              <a:rPr lang="en-US" b="1" dirty="0"/>
              <a:t>replacement for a generator, something to be used instead</a:t>
            </a:r>
          </a:p>
          <a:p>
            <a:pPr marL="174708" indent="-174708" defTabSz="465887">
              <a:buFont typeface="Arial" panose="020B0604020202020204" pitchFamily="34" charset="0"/>
              <a:buChar char="•"/>
              <a:defRPr/>
            </a:pPr>
            <a:r>
              <a:rPr lang="en-US" baseline="0" dirty="0"/>
              <a:t>Batteries are </a:t>
            </a:r>
            <a:r>
              <a:rPr lang="en-US" b="1" baseline="0" dirty="0"/>
              <a:t>cleaner and can run with sun as the fuel</a:t>
            </a:r>
            <a:r>
              <a:rPr lang="en-US" baseline="0" dirty="0"/>
              <a:t>.</a:t>
            </a:r>
            <a:endParaRPr lang="en-US" dirty="0"/>
          </a:p>
          <a:p>
            <a:pPr marL="174708" indent="-174708" defTabSz="465887">
              <a:buFont typeface="Arial" panose="020B0604020202020204" pitchFamily="34" charset="0"/>
              <a:buChar char="•"/>
              <a:defRPr/>
            </a:pPr>
            <a:r>
              <a:rPr lang="en-US" dirty="0"/>
              <a:t>Fossil</a:t>
            </a:r>
            <a:r>
              <a:rPr lang="en-US" baseline="0" dirty="0"/>
              <a:t>-fuel powered b</a:t>
            </a:r>
            <a:r>
              <a:rPr lang="en-US" dirty="0"/>
              <a:t>ackup generators can</a:t>
            </a:r>
            <a:r>
              <a:rPr lang="en-US" baseline="0" dirty="0"/>
              <a:t> also be an economic source of backup power.</a:t>
            </a:r>
            <a:endParaRPr lang="en-US" dirty="0"/>
          </a:p>
          <a:p>
            <a:pPr marL="174708" indent="-174708" defTabSz="465887">
              <a:buFont typeface="Arial" panose="020B0604020202020204" pitchFamily="34" charset="0"/>
              <a:buChar char="•"/>
              <a:defRPr/>
            </a:pPr>
            <a:r>
              <a:rPr lang="en-US" dirty="0"/>
              <a:t>We’re talking about </a:t>
            </a:r>
            <a:r>
              <a:rPr lang="en-US" b="1" dirty="0"/>
              <a:t>battery backup for grid-tied homes</a:t>
            </a:r>
            <a:r>
              <a:rPr lang="en-US" dirty="0"/>
              <a:t> and not about homes that do not have utility electricity service</a:t>
            </a:r>
            <a:r>
              <a:rPr lang="en-US" baseline="0" dirty="0"/>
              <a:t> (“Off Grid”)</a:t>
            </a:r>
          </a:p>
          <a:p>
            <a:pPr marL="174708" indent="-174708" defTabSz="465887">
              <a:buFont typeface="Arial" panose="020B0604020202020204" pitchFamily="34" charset="0"/>
              <a:buChar char="•"/>
              <a:defRPr/>
            </a:pPr>
            <a:r>
              <a:rPr lang="en-US" baseline="0" dirty="0"/>
              <a:t>“Off Grid” systems are similar but include other considerations we don’t cover here</a:t>
            </a:r>
          </a:p>
          <a:p>
            <a:pPr defTabSz="465887">
              <a:defRPr/>
            </a:pPr>
            <a:endParaRPr lang="en-US" baseline="0" dirty="0"/>
          </a:p>
          <a:p>
            <a:pPr defTabSz="465887">
              <a:defRPr/>
            </a:pPr>
            <a:r>
              <a:rPr lang="en-US" baseline="0" dirty="0"/>
              <a:t>NOTE: “Off Grid” has to be designed to have your full electric load run completely (day in and day out) on a combination of solar, batteries, generators, and possibly other sources like wind and hydro</a:t>
            </a:r>
          </a:p>
          <a:p>
            <a:pPr defTabSz="465887">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8</a:t>
            </a:fld>
            <a:endParaRPr lang="en-US"/>
          </a:p>
        </p:txBody>
      </p:sp>
    </p:spTree>
    <p:extLst>
      <p:ext uri="{BB962C8B-B14F-4D97-AF65-F5344CB8AC3E}">
        <p14:creationId xmlns:p14="http://schemas.microsoft.com/office/powerpoint/2010/main" val="3725852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Main Messages:</a:t>
            </a:r>
          </a:p>
          <a:p>
            <a:pPr marL="174708" indent="-174708" defTabSz="465887">
              <a:buFontTx/>
              <a:buChar char="•"/>
              <a:defRPr/>
            </a:pPr>
            <a:r>
              <a:rPr lang="en-US" baseline="0" dirty="0"/>
              <a:t>Your installer will help you size your system appropriately based on what you want or need to power when the grid is out and your budget</a:t>
            </a:r>
          </a:p>
          <a:p>
            <a:pPr marL="174708" indent="-174708" defTabSz="465887">
              <a:buFontTx/>
              <a:buChar char="•"/>
              <a:defRPr/>
            </a:pPr>
            <a:r>
              <a:rPr lang="en-US" baseline="0" dirty="0"/>
              <a:t>Systems are measured in how much energy they can hold (kWh) and how much power they can put out at one time (kW)</a:t>
            </a:r>
          </a:p>
          <a:p>
            <a:pPr marL="174708" indent="-174708" defTabSz="465887">
              <a:buFontTx/>
              <a:buChar char="•"/>
              <a:defRPr/>
            </a:pPr>
            <a:r>
              <a:rPr lang="en-US" baseline="0" dirty="0"/>
              <a:t>Your installer will help you size your system appropriately but we’ll give an example of an average system later</a:t>
            </a:r>
          </a:p>
          <a:p>
            <a:pPr defTabSz="465887">
              <a:defRPr/>
            </a:pPr>
            <a:endParaRPr lang="en-US" dirty="0"/>
          </a:p>
          <a:p>
            <a:pPr defTabSz="465887">
              <a:defRPr/>
            </a:pPr>
            <a:r>
              <a:rPr lang="en-US" dirty="0"/>
              <a:t>NOTES:</a:t>
            </a:r>
          </a:p>
          <a:p>
            <a:pPr marL="174708" indent="-174708" defTabSz="465887">
              <a:buFont typeface="Arial" charset="0"/>
              <a:buChar char="•"/>
              <a:defRPr/>
            </a:pPr>
            <a:r>
              <a:rPr lang="en-US" baseline="0" dirty="0"/>
              <a:t>Example to clarify difference between energy and power. Only use this if someone asks and there’s time to provide during the presentation</a:t>
            </a:r>
          </a:p>
          <a:p>
            <a:pPr marL="640594" lvl="1" indent="-174708" defTabSz="465887">
              <a:buFont typeface="Arial" charset="0"/>
              <a:buChar char="•"/>
              <a:defRPr/>
            </a:pPr>
            <a:r>
              <a:rPr lang="en-US" baseline="0" dirty="0"/>
              <a:t>Running a 100 Watt light for 25 minutes and running a 1500 Watt microwave for one minute use the same amount of energy (25 Watt-hours)</a:t>
            </a:r>
          </a:p>
          <a:p>
            <a:pPr marL="640594" lvl="1" indent="-174708" defTabSz="465887">
              <a:buFont typeface="Arial" charset="0"/>
              <a:buChar char="•"/>
              <a:defRPr/>
            </a:pPr>
            <a:r>
              <a:rPr lang="en-US" baseline="0" dirty="0"/>
              <a:t>But the microwave needs 1500 Watts of power all at once and the light bulb only needs 100 Watts at any given moment</a:t>
            </a:r>
          </a:p>
          <a:p>
            <a:pPr marL="640594" lvl="1" indent="-174708" defTabSz="465887">
              <a:buFont typeface="Arial" charset="0"/>
              <a:buChar char="•"/>
              <a:defRPr/>
            </a:pPr>
            <a:r>
              <a:rPr lang="en-US" baseline="0" dirty="0"/>
              <a:t>If your battery could only produce 1500 watts of power at once you couldn’t run the light bulb and the microwave at the same time</a:t>
            </a:r>
          </a:p>
        </p:txBody>
      </p:sp>
      <p:sp>
        <p:nvSpPr>
          <p:cNvPr id="4" name="Slide Number Placeholder 3"/>
          <p:cNvSpPr>
            <a:spLocks noGrp="1"/>
          </p:cNvSpPr>
          <p:nvPr>
            <p:ph type="sldNum" sz="quarter" idx="10"/>
          </p:nvPr>
        </p:nvSpPr>
        <p:spPr/>
        <p:txBody>
          <a:bodyPr/>
          <a:lstStyle/>
          <a:p>
            <a:fld id="{DE3BD34C-A195-3C44-B33F-6F3EA53F9666}" type="slidenum">
              <a:rPr lang="en-US" smtClean="0"/>
              <a:t>9</a:t>
            </a:fld>
            <a:endParaRPr lang="en-US"/>
          </a:p>
        </p:txBody>
      </p:sp>
    </p:spTree>
    <p:extLst>
      <p:ext uri="{BB962C8B-B14F-4D97-AF65-F5344CB8AC3E}">
        <p14:creationId xmlns:p14="http://schemas.microsoft.com/office/powerpoint/2010/main" val="7973300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4046" y="1600201"/>
            <a:ext cx="7772400" cy="1879600"/>
          </a:xfrm>
          <a:prstGeom prst="rect">
            <a:avLst/>
          </a:prstGeom>
        </p:spPr>
        <p:txBody>
          <a:bodyPr/>
          <a:lstStyle>
            <a:lvl1pPr>
              <a:defRPr sz="3200" b="1">
                <a:solidFill>
                  <a:schemeClr val="tx1">
                    <a:lumMod val="50000"/>
                    <a:lumOff val="50000"/>
                  </a:schemeClr>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sz="2400">
                <a:solidFill>
                  <a:schemeClr val="tx1">
                    <a:lumMod val="50000"/>
                    <a:lumOff val="50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dirty="0"/>
              <a:t>Click to edit Master subtitle style</a:t>
            </a:r>
          </a:p>
        </p:txBody>
      </p:sp>
      <p:sp>
        <p:nvSpPr>
          <p:cNvPr id="11"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16" name="Picture 15"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21"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8" name="Picture 7"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3459709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647" y="1431433"/>
            <a:ext cx="8228707" cy="4694333"/>
          </a:xfrm>
          <a:prstGeom prst="rect">
            <a:avLst/>
          </a:prstGeom>
        </p:spPr>
        <p:txBody>
          <a:bodyPr vert="eaVert"/>
          <a:lstStyle>
            <a:lvl1pPr marL="0" indent="0">
              <a:buFontTx/>
              <a:buNone/>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2055987" indent="-226583">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8" name="Picture 7"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2"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0" name="Picture 9"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171077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lvl1pPr>
              <a:defRPr>
                <a:solidFill>
                  <a:schemeClr val="tx1">
                    <a:lumMod val="50000"/>
                    <a:lumOff val="50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lvl1pP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2055987" indent="-226583">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6" name="Picture 5" descr="SUN-logo-horizontal-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3987408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648" y="1600647"/>
            <a:ext cx="8228707" cy="4525119"/>
          </a:xfrm>
          <a:prstGeom prst="rect">
            <a:avLst/>
          </a:prstGeom>
        </p:spPr>
        <p:txBody>
          <a:bodyPr/>
          <a:lstStyle>
            <a:lvl1pPr marL="342900" indent="-342900">
              <a:buFont typeface="Arial" charset="0"/>
              <a:buChar cha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1541990" indent="-169937">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57647" y="6363595"/>
            <a:ext cx="2133079" cy="365001"/>
          </a:xfrm>
        </p:spPr>
        <p:txBody>
          <a:bodyPr/>
          <a:lstStyle>
            <a:lvl1pPr algn="l">
              <a:defRPr/>
            </a:lvl1pPr>
          </a:lstStyle>
          <a:p>
            <a:fld id="{5DE81EDB-9112-E343-BA3E-8AF1D0B4630E}" type="slidenum">
              <a:rPr lang="en-US" smtClean="0"/>
              <a:pPr/>
              <a:t>‹#›</a:t>
            </a:fld>
            <a:endParaRPr lang="en-US" dirty="0"/>
          </a:p>
        </p:txBody>
      </p:sp>
      <p:pic>
        <p:nvPicPr>
          <p:cNvPr id="7" name="Picture 6"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2"/>
            <a:ext cx="9144000" cy="1152275"/>
          </a:xfrm>
          <a:prstGeom prst="rect">
            <a:avLst/>
          </a:prstGeom>
        </p:spPr>
      </p:pic>
      <p:sp>
        <p:nvSpPr>
          <p:cNvPr id="11"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100" b="1">
                <a:solidFill>
                  <a:schemeClr val="bg1"/>
                </a:solidFill>
              </a:defRPr>
            </a:lvl1pPr>
          </a:lstStyle>
          <a:p>
            <a:pPr lvl="0"/>
            <a:r>
              <a:rPr lang="en-US" dirty="0"/>
              <a:t>Header Here</a:t>
            </a:r>
          </a:p>
        </p:txBody>
      </p:sp>
      <p:pic>
        <p:nvPicPr>
          <p:cNvPr id="9" name="Picture 8" descr="SUN-logo-horizontal-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58338" y="6261177"/>
            <a:ext cx="2478902" cy="494407"/>
          </a:xfrm>
          <a:prstGeom prst="rect">
            <a:avLst/>
          </a:prstGeom>
        </p:spPr>
      </p:pic>
    </p:spTree>
    <p:extLst>
      <p:ext uri="{BB962C8B-B14F-4D97-AF65-F5344CB8AC3E}">
        <p14:creationId xmlns:p14="http://schemas.microsoft.com/office/powerpoint/2010/main" val="2105796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7284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648" y="1600647"/>
            <a:ext cx="8228707" cy="4525119"/>
          </a:xfrm>
          <a:prstGeom prst="rect">
            <a:avLst/>
          </a:prstGeom>
        </p:spPr>
        <p:txBody>
          <a:bodyPr/>
          <a:lstStyle>
            <a:lvl1pPr marL="342900" indent="-342900">
              <a:buFont typeface="Arial" charset="0"/>
              <a:buChar cha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1541990" indent="-169937">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57647" y="6363595"/>
            <a:ext cx="2133079" cy="365001"/>
          </a:xfrm>
        </p:spPr>
        <p:txBody>
          <a:bodyPr/>
          <a:lstStyle>
            <a:lvl1pPr algn="l">
              <a:defRPr/>
            </a:lvl1pPr>
          </a:lstStyle>
          <a:p>
            <a:fld id="{5DE81EDB-9112-E343-BA3E-8AF1D0B4630E}" type="slidenum">
              <a:rPr lang="en-US" smtClean="0"/>
              <a:pPr/>
              <a:t>‹#›</a:t>
            </a:fld>
            <a:endParaRPr lang="en-US" dirty="0"/>
          </a:p>
        </p:txBody>
      </p:sp>
      <p:pic>
        <p:nvPicPr>
          <p:cNvPr id="7" name="Picture 6"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2"/>
            <a:ext cx="9144000" cy="1152275"/>
          </a:xfrm>
          <a:prstGeom prst="rect">
            <a:avLst/>
          </a:prstGeom>
        </p:spPr>
      </p:pic>
      <p:sp>
        <p:nvSpPr>
          <p:cNvPr id="11"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100" b="1">
                <a:solidFill>
                  <a:schemeClr val="bg1"/>
                </a:solidFill>
              </a:defRPr>
            </a:lvl1pPr>
          </a:lstStyle>
          <a:p>
            <a:pPr lvl="0"/>
            <a:r>
              <a:rPr lang="en-US" dirty="0"/>
              <a:t>Header Here</a:t>
            </a:r>
          </a:p>
        </p:txBody>
      </p:sp>
      <p:pic>
        <p:nvPicPr>
          <p:cNvPr id="9" name="Picture 8" descr="SUN-logo-horizontal-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58338" y="6261177"/>
            <a:ext cx="2478902" cy="494407"/>
          </a:xfrm>
          <a:prstGeom prst="rect">
            <a:avLst/>
          </a:prstGeom>
        </p:spPr>
      </p:pic>
    </p:spTree>
    <p:extLst>
      <p:ext uri="{BB962C8B-B14F-4D97-AF65-F5344CB8AC3E}">
        <p14:creationId xmlns:p14="http://schemas.microsoft.com/office/powerpoint/2010/main" val="2343880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647" y="1600647"/>
            <a:ext cx="8228707" cy="4525119"/>
          </a:xfrm>
          <a:prstGeom prst="rect">
            <a:avLst/>
          </a:prstGeom>
        </p:spPr>
        <p:txBody>
          <a:bodyPr/>
          <a:lstStyle>
            <a:lvl1pPr marL="457200" indent="-457200">
              <a:buFont typeface="Arial" charset="0"/>
              <a:buChar cha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2055987" indent="-226583">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7" name="Picture 6"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1"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9" name="Picture 8"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2243279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solidFill>
                  <a:schemeClr val="tx1">
                    <a:lumMod val="50000"/>
                    <a:lumOff val="50000"/>
                  </a:schemeClr>
                </a:solidFill>
              </a:defRPr>
            </a:lvl1pPr>
          </a:lstStyle>
          <a:p>
            <a:r>
              <a:rPr lang="en-US" dirty="0"/>
              <a:t>Click to edit Master title style</a:t>
            </a:r>
          </a:p>
        </p:txBody>
      </p:sp>
      <p:sp>
        <p:nvSpPr>
          <p:cNvPr id="3" name="Text Placeholder 2"/>
          <p:cNvSpPr>
            <a:spLocks noGrp="1"/>
          </p:cNvSpPr>
          <p:nvPr>
            <p:ph type="body" idx="1"/>
          </p:nvPr>
        </p:nvSpPr>
        <p:spPr>
          <a:xfrm>
            <a:off x="722313" y="2906715"/>
            <a:ext cx="7772400" cy="1500187"/>
          </a:xfrm>
          <a:prstGeom prst="rect">
            <a:avLst/>
          </a:prstGeom>
        </p:spPr>
        <p:txBody>
          <a:bodyPr anchor="b"/>
          <a:lstStyle>
            <a:lvl1pPr marL="0" indent="0">
              <a:buNone/>
              <a:defRPr sz="2000">
                <a:solidFill>
                  <a:schemeClr val="tx1">
                    <a:lumMod val="50000"/>
                    <a:lumOff val="50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3"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8" name="Picture 7"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2"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4" name="Picture 3"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1541824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a:prstGeom prst="rect">
            <a:avLst/>
          </a:prstGeom>
        </p:spPr>
        <p:txBody>
          <a:bodyPr/>
          <a:lstStyle>
            <a:lvl1pPr marL="0" indent="0">
              <a:buFontTx/>
              <a:buNone/>
              <a:defRPr sz="2800">
                <a:solidFill>
                  <a:schemeClr val="tx1">
                    <a:lumMod val="50000"/>
                    <a:lumOff val="50000"/>
                  </a:schemeClr>
                </a:solidFill>
              </a:defRPr>
            </a:lvl1pPr>
            <a:lvl2pPr>
              <a:defRPr sz="2400">
                <a:solidFill>
                  <a:srgbClr val="FF9300"/>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marL="2055987" indent="-226583">
              <a:buFont typeface="Courier New" charset="0"/>
              <a:buChar char="o"/>
              <a:defRPr sz="1800" i="1">
                <a:solidFill>
                  <a:schemeClr val="tx1">
                    <a:lumMod val="50000"/>
                    <a:lumOff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marL="0" indent="0">
              <a:buFontTx/>
              <a:buNone/>
              <a:defRPr sz="2800">
                <a:solidFill>
                  <a:schemeClr val="tx1">
                    <a:lumMod val="50000"/>
                    <a:lumOff val="50000"/>
                  </a:schemeClr>
                </a:solidFill>
              </a:defRPr>
            </a:lvl1pPr>
            <a:lvl2pPr>
              <a:defRPr sz="2400">
                <a:solidFill>
                  <a:srgbClr val="FF9300"/>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marL="2055987" indent="-226583">
              <a:buFont typeface="Courier New" charset="0"/>
              <a:buChar char="o"/>
              <a:defRPr sz="1800" i="1">
                <a:solidFill>
                  <a:schemeClr val="tx1">
                    <a:lumMod val="50000"/>
                    <a:lumOff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9" name="Picture 8"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4"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1" name="Picture 10"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2759186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tx1">
                    <a:lumMod val="50000"/>
                    <a:lumOff val="50000"/>
                  </a:schemeClr>
                </a:solidFill>
              </a:defRPr>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tx1">
                    <a:lumMod val="50000"/>
                    <a:lumOff val="50000"/>
                  </a:schemeClr>
                </a:solidFill>
              </a:defRPr>
            </a:lvl1pPr>
            <a:lvl2pPr>
              <a:defRPr sz="2000">
                <a:solidFill>
                  <a:srgbClr val="FF9300"/>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marL="2055987" indent="-226583">
              <a:buFont typeface="Courier New" charset="0"/>
              <a:buChar char="o"/>
              <a:defRPr sz="1600" i="1">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solidFill>
                  <a:schemeClr val="tx1">
                    <a:lumMod val="50000"/>
                    <a:lumOff val="50000"/>
                  </a:schemeClr>
                </a:solidFill>
              </a:defRPr>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solidFill>
                  <a:schemeClr val="tx1">
                    <a:lumMod val="50000"/>
                    <a:lumOff val="50000"/>
                  </a:schemeClr>
                </a:solidFill>
              </a:defRPr>
            </a:lvl1pPr>
            <a:lvl2pPr>
              <a:defRPr sz="2000">
                <a:solidFill>
                  <a:srgbClr val="FF9300"/>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marL="2055987" indent="-226583">
              <a:buFont typeface="Courier New" charset="0"/>
              <a:buChar char="o"/>
              <a:defRPr sz="1600" i="1">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11" name="Picture 10"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5"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3" name="Picture 12"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1383244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11" name="Picture 10"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5"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6" name="Picture 5"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2872155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4" name="Picture 3" descr="SUN-logo-horizontal-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321203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431432"/>
            <a:ext cx="3008313" cy="841867"/>
          </a:xfrm>
          <a:prstGeom prst="rect">
            <a:avLst/>
          </a:prstGeom>
        </p:spPr>
        <p:txBody>
          <a:bodyPr anchor="b"/>
          <a:lstStyle>
            <a:lvl1pPr algn="l">
              <a:defRPr sz="2000" b="1">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3575050" y="1431433"/>
            <a:ext cx="5111750" cy="4694732"/>
          </a:xfrm>
          <a:prstGeom prst="rect">
            <a:avLst/>
          </a:prstGeom>
        </p:spPr>
        <p:txBody>
          <a:bodyPr/>
          <a:lstStyle>
            <a:lvl1pPr marL="0" indent="0">
              <a:buFontTx/>
              <a:buNone/>
              <a:defRPr sz="3200">
                <a:solidFill>
                  <a:schemeClr val="tx1">
                    <a:lumMod val="50000"/>
                    <a:lumOff val="50000"/>
                  </a:schemeClr>
                </a:solidFill>
              </a:defRPr>
            </a:lvl1pPr>
            <a:lvl2pPr>
              <a:defRPr sz="2800">
                <a:solidFill>
                  <a:srgbClr val="FF9300"/>
                </a:solidFill>
              </a:defRPr>
            </a:lvl2pPr>
            <a:lvl3pPr>
              <a:defRPr sz="2400">
                <a:solidFill>
                  <a:schemeClr val="tx1">
                    <a:lumMod val="50000"/>
                    <a:lumOff val="50000"/>
                  </a:schemeClr>
                </a:solidFill>
              </a:defRPr>
            </a:lvl3pPr>
            <a:lvl4pPr>
              <a:defRPr sz="2000">
                <a:solidFill>
                  <a:schemeClr val="tx1">
                    <a:lumMod val="50000"/>
                    <a:lumOff val="50000"/>
                  </a:schemeClr>
                </a:solidFill>
              </a:defRPr>
            </a:lvl4pPr>
            <a:lvl5pPr marL="2055987" indent="-226583">
              <a:buFont typeface="Courier New" charset="0"/>
              <a:buChar char="o"/>
              <a:defRPr sz="2000" i="1">
                <a:solidFill>
                  <a:schemeClr val="tx1">
                    <a:lumMod val="50000"/>
                    <a:lumOff val="50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2540000"/>
            <a:ext cx="3008313" cy="3586164"/>
          </a:xfrm>
          <a:prstGeom prst="rect">
            <a:avLst/>
          </a:prstGeom>
        </p:spPr>
        <p:txBody>
          <a:bodyPr/>
          <a:lstStyle>
            <a:lvl1pPr marL="0" indent="0">
              <a:buNone/>
              <a:defRPr sz="1400">
                <a:solidFill>
                  <a:schemeClr val="tx1">
                    <a:lumMod val="50000"/>
                    <a:lumOff val="50000"/>
                  </a:schemeClr>
                </a:solidFill>
              </a:defRPr>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9" name="Picture 8"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3"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1" name="Picture 10"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1029688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tx1">
                    <a:lumMod val="50000"/>
                    <a:lumOff val="50000"/>
                  </a:schemeClr>
                </a:solidFill>
              </a:defRPr>
            </a:lvl1pPr>
          </a:lstStyle>
          <a:p>
            <a:r>
              <a:rPr lang="en-US" dirty="0"/>
              <a:t>Click to edit Master title style</a:t>
            </a:r>
          </a:p>
        </p:txBody>
      </p:sp>
      <p:sp>
        <p:nvSpPr>
          <p:cNvPr id="3" name="Picture Placeholder 2"/>
          <p:cNvSpPr>
            <a:spLocks noGrp="1"/>
          </p:cNvSpPr>
          <p:nvPr>
            <p:ph type="pic" idx="1"/>
          </p:nvPr>
        </p:nvSpPr>
        <p:spPr>
          <a:xfrm>
            <a:off x="1792288" y="1523999"/>
            <a:ext cx="5486400" cy="3203575"/>
          </a:xfrm>
          <a:prstGeom prst="rect">
            <a:avLst/>
          </a:prstGeom>
        </p:spPr>
        <p:txBody>
          <a:bodyPr rtlCol="0">
            <a:normAutofit/>
          </a:bodyPr>
          <a:lstStyle>
            <a:lvl1pPr marL="0" indent="0">
              <a:buNone/>
              <a:defRPr sz="3200">
                <a:solidFill>
                  <a:schemeClr val="tx1">
                    <a:lumMod val="50000"/>
                    <a:lumOff val="50000"/>
                  </a:schemeClr>
                </a:solidFill>
              </a:defRPr>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tx1">
                    <a:lumMod val="50000"/>
                    <a:lumOff val="50000"/>
                  </a:schemeClr>
                </a:solidFill>
              </a:defRPr>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9" name="Picture 8"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3"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1" name="Picture 10"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4002208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75" y="6356821"/>
            <a:ext cx="2133079" cy="365001"/>
          </a:xfrm>
          <a:prstGeom prst="rect">
            <a:avLst/>
          </a:prstGeom>
        </p:spPr>
        <p:txBody>
          <a:bodyPr vert="horz" lIns="91430" tIns="45716" rIns="91430" bIns="45716" rtlCol="0" anchor="ctr"/>
          <a:lstStyle>
            <a:lvl1pPr algn="r">
              <a:defRPr sz="1200">
                <a:solidFill>
                  <a:schemeClr val="tx1">
                    <a:tint val="75000"/>
                  </a:schemeClr>
                </a:solidFill>
              </a:defRPr>
            </a:lvl1pPr>
          </a:lstStyle>
          <a:p>
            <a:fld id="{F51D0236-0E9A-B34F-BDAC-6718234C9DA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9" r:id="rId12"/>
    <p:sldLayoutId id="2147483700" r:id="rId13"/>
    <p:sldLayoutId id="2147483701" r:id="rId14"/>
  </p:sldLayoutIdLst>
  <p:txStyles>
    <p:titleStyle>
      <a:lvl1pPr algn="ctr" defTabSz="455398"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321440"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642882"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964323"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285763"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0.tiff"/></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www.facebook.com/groups/SolarUnitedNeighborsofPennsylvania/" TargetMode="External"/><Relationship Id="rId4" Type="http://schemas.openxmlformats.org/officeDocument/2006/relationships/hyperlink" Target="http://www.solarunitedneighbors.org/join-our-active-listserv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1.tiff"/></Relationships>
</file>

<file path=ppt/slides/_rels/slide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n Susi install.jpeg"/>
          <p:cNvPicPr>
            <a:picLocks noChangeAspect="1"/>
          </p:cNvPicPr>
          <p:nvPr/>
        </p:nvPicPr>
        <p:blipFill rotWithShape="1">
          <a:blip r:embed="rId3">
            <a:extLst>
              <a:ext uri="{28A0092B-C50C-407E-A947-70E740481C1C}">
                <a14:useLocalDpi xmlns:a14="http://schemas.microsoft.com/office/drawing/2010/main" val="0"/>
              </a:ext>
            </a:extLst>
          </a:blip>
          <a:srcRect b="23584"/>
          <a:stretch/>
        </p:blipFill>
        <p:spPr>
          <a:xfrm>
            <a:off x="0" y="2141428"/>
            <a:ext cx="9144000" cy="4716572"/>
          </a:xfrm>
          <a:prstGeom prst="rect">
            <a:avLst/>
          </a:prstGeom>
        </p:spPr>
      </p:pic>
      <p:sp>
        <p:nvSpPr>
          <p:cNvPr id="7" name="Rectangle 6"/>
          <p:cNvSpPr/>
          <p:nvPr/>
        </p:nvSpPr>
        <p:spPr>
          <a:xfrm>
            <a:off x="0" y="0"/>
            <a:ext cx="9144000" cy="214142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dobeStock_65254880.jpeg"/>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0" y="2141428"/>
            <a:ext cx="9144000" cy="1479192"/>
          </a:xfrm>
          <a:prstGeom prst="rect">
            <a:avLst/>
          </a:prstGeom>
        </p:spPr>
      </p:pic>
      <p:sp>
        <p:nvSpPr>
          <p:cNvPr id="3" name="Subtitle 2"/>
          <p:cNvSpPr>
            <a:spLocks noGrp="1"/>
          </p:cNvSpPr>
          <p:nvPr>
            <p:ph type="subTitle" idx="1"/>
          </p:nvPr>
        </p:nvSpPr>
        <p:spPr>
          <a:xfrm>
            <a:off x="0" y="2527005"/>
            <a:ext cx="9144000" cy="697803"/>
          </a:xfrm>
        </p:spPr>
        <p:txBody>
          <a:bodyPr>
            <a:noAutofit/>
          </a:bodyPr>
          <a:lstStyle/>
          <a:p>
            <a:r>
              <a:rPr lang="en-US" sz="5400" b="1" dirty="0">
                <a:solidFill>
                  <a:schemeClr val="bg1"/>
                </a:solidFill>
                <a:latin typeface="Franklin Gothic Medium" panose="020B0603020102020204" pitchFamily="34" charset="0"/>
                <a:cs typeface="Calibri"/>
              </a:rPr>
              <a:t>Solar And Storage</a:t>
            </a:r>
          </a:p>
        </p:txBody>
      </p:sp>
      <p:pic>
        <p:nvPicPr>
          <p:cNvPr id="11" name="Picture 10" descr="SUN-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5253" y="188596"/>
            <a:ext cx="2444763" cy="1705066"/>
          </a:xfrm>
          <a:prstGeom prst="rect">
            <a:avLst/>
          </a:prstGeom>
        </p:spPr>
      </p:pic>
    </p:spTree>
    <p:extLst>
      <p:ext uri="{BB962C8B-B14F-4D97-AF65-F5344CB8AC3E}">
        <p14:creationId xmlns:p14="http://schemas.microsoft.com/office/powerpoint/2010/main" val="2762386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67061" y="343736"/>
            <a:ext cx="5522791" cy="521837"/>
          </a:xfrm>
        </p:spPr>
        <p:txBody>
          <a:bodyPr>
            <a:normAutofit lnSpcReduction="10000"/>
          </a:bodyPr>
          <a:lstStyle/>
          <a:p>
            <a:pPr marL="0" indent="0" algn="ctr">
              <a:buNone/>
            </a:pPr>
            <a:r>
              <a:rPr lang="en-US" sz="3000" dirty="0">
                <a:solidFill>
                  <a:schemeClr val="bg1"/>
                </a:solidFill>
                <a:latin typeface="Franklin Gothic Medium"/>
                <a:cs typeface="Franklin Gothic Medium"/>
              </a:rPr>
              <a:t>What can batteries power?</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4" name="TextBox 3">
            <a:extLst>
              <a:ext uri="{FF2B5EF4-FFF2-40B4-BE49-F238E27FC236}">
                <a16:creationId xmlns:a16="http://schemas.microsoft.com/office/drawing/2014/main" id="{EE0F0560-BCC9-104E-A0B1-03BB14413982}"/>
              </a:ext>
            </a:extLst>
          </p:cNvPr>
          <p:cNvSpPr txBox="1"/>
          <p:nvPr/>
        </p:nvSpPr>
        <p:spPr>
          <a:xfrm>
            <a:off x="281272" y="1958283"/>
            <a:ext cx="2723823" cy="461665"/>
          </a:xfrm>
          <a:prstGeom prst="rect">
            <a:avLst/>
          </a:prstGeom>
          <a:noFill/>
        </p:spPr>
        <p:txBody>
          <a:bodyPr wrap="none" rtlCol="0">
            <a:spAutoFit/>
          </a:bodyPr>
          <a:lstStyle/>
          <a:p>
            <a:r>
              <a:rPr lang="en-US" sz="2400" dirty="0">
                <a:latin typeface="Franklin Gothic Medium"/>
                <a:cs typeface="Franklin Gothic Medium"/>
              </a:rPr>
              <a:t>Critical home loads</a:t>
            </a:r>
          </a:p>
        </p:txBody>
      </p:sp>
      <p:sp>
        <p:nvSpPr>
          <p:cNvPr id="13" name="Rectangle 12">
            <a:extLst>
              <a:ext uri="{FF2B5EF4-FFF2-40B4-BE49-F238E27FC236}">
                <a16:creationId xmlns:a16="http://schemas.microsoft.com/office/drawing/2014/main" id="{3FA7CD96-9E9A-9649-A4EB-B1EFD5262663}"/>
              </a:ext>
            </a:extLst>
          </p:cNvPr>
          <p:cNvSpPr/>
          <p:nvPr/>
        </p:nvSpPr>
        <p:spPr>
          <a:xfrm>
            <a:off x="281272" y="2587754"/>
            <a:ext cx="3830535" cy="2354491"/>
          </a:xfrm>
          <a:prstGeom prst="rect">
            <a:avLst/>
          </a:prstGeom>
        </p:spPr>
        <p:txBody>
          <a:bodyPr wrap="square">
            <a:spAutoFit/>
          </a:bodyPr>
          <a:lstStyle/>
          <a:p>
            <a:r>
              <a:rPr lang="en-US" sz="2100" b="1" dirty="0">
                <a:latin typeface="Franklin Gothic Medium"/>
                <a:cs typeface="Franklin Gothic Medium"/>
              </a:rPr>
              <a:t>Storage during a utility outage</a:t>
            </a:r>
          </a:p>
          <a:p>
            <a:pPr marL="214313" indent="-214313">
              <a:buFont typeface="Arial" charset="0"/>
              <a:buChar char="•"/>
            </a:pPr>
            <a:r>
              <a:rPr lang="en-US" sz="2100" dirty="0">
                <a:latin typeface="Franklin Gothic Medium"/>
                <a:cs typeface="Franklin Gothic Medium"/>
              </a:rPr>
              <a:t>Seamless backup power</a:t>
            </a:r>
          </a:p>
          <a:p>
            <a:pPr marL="214313" indent="-214313">
              <a:buFont typeface="Arial" charset="0"/>
              <a:buChar char="•"/>
            </a:pPr>
            <a:r>
              <a:rPr lang="en-US" sz="2100" dirty="0">
                <a:latin typeface="Franklin Gothic Medium"/>
                <a:cs typeface="Franklin Gothic Medium"/>
              </a:rPr>
              <a:t>Typically only power critical loads</a:t>
            </a:r>
          </a:p>
          <a:p>
            <a:pPr marL="557213" lvl="1" indent="-214313">
              <a:buFont typeface="Arial" charset="0"/>
              <a:buChar char="•"/>
            </a:pPr>
            <a:r>
              <a:rPr lang="en-US" sz="2100" dirty="0">
                <a:latin typeface="Franklin Gothic Medium"/>
                <a:cs typeface="Franklin Gothic Medium"/>
              </a:rPr>
              <a:t>Matched to battery size/amount </a:t>
            </a:r>
          </a:p>
          <a:p>
            <a:pPr marL="557213" lvl="1" indent="-214313">
              <a:buFont typeface="Arial" charset="0"/>
              <a:buChar char="•"/>
            </a:pPr>
            <a:r>
              <a:rPr lang="en-US" sz="2100" dirty="0">
                <a:latin typeface="Franklin Gothic Medium"/>
                <a:cs typeface="Franklin Gothic Medium"/>
              </a:rPr>
              <a:t>“Critical loads sub-panel”</a:t>
            </a:r>
          </a:p>
        </p:txBody>
      </p:sp>
      <p:pic>
        <p:nvPicPr>
          <p:cNvPr id="5" name="Picture 4">
            <a:extLst>
              <a:ext uri="{FF2B5EF4-FFF2-40B4-BE49-F238E27FC236}">
                <a16:creationId xmlns:a16="http://schemas.microsoft.com/office/drawing/2014/main" id="{FA090E45-364F-4D43-A14D-5CC61264A6AC}"/>
              </a:ext>
            </a:extLst>
          </p:cNvPr>
          <p:cNvPicPr>
            <a:picLocks noChangeAspect="1"/>
          </p:cNvPicPr>
          <p:nvPr/>
        </p:nvPicPr>
        <p:blipFill rotWithShape="1">
          <a:blip r:embed="rId3"/>
          <a:srcRect r="9144"/>
          <a:stretch/>
        </p:blipFill>
        <p:spPr>
          <a:xfrm>
            <a:off x="4142237" y="2365528"/>
            <a:ext cx="4720492" cy="2775859"/>
          </a:xfrm>
          <a:prstGeom prst="rect">
            <a:avLst/>
          </a:prstGeom>
        </p:spPr>
      </p:pic>
    </p:spTree>
    <p:extLst>
      <p:ext uri="{BB962C8B-B14F-4D97-AF65-F5344CB8AC3E}">
        <p14:creationId xmlns:p14="http://schemas.microsoft.com/office/powerpoint/2010/main" val="3519266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67061" y="343736"/>
            <a:ext cx="5522791" cy="521837"/>
          </a:xfrm>
        </p:spPr>
        <p:txBody>
          <a:bodyPr>
            <a:normAutofit lnSpcReduction="10000"/>
          </a:bodyPr>
          <a:lstStyle/>
          <a:p>
            <a:pPr marL="0" indent="0" algn="ctr">
              <a:buNone/>
            </a:pPr>
            <a:r>
              <a:rPr lang="en-US" sz="3000" dirty="0">
                <a:solidFill>
                  <a:schemeClr val="bg1"/>
                </a:solidFill>
                <a:latin typeface="Franklin Gothic Medium"/>
                <a:cs typeface="Franklin Gothic Medium"/>
              </a:rPr>
              <a:t>What can batteries power?</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4" name="TextBox 3">
            <a:extLst>
              <a:ext uri="{FF2B5EF4-FFF2-40B4-BE49-F238E27FC236}">
                <a16:creationId xmlns:a16="http://schemas.microsoft.com/office/drawing/2014/main" id="{EE0F0560-BCC9-104E-A0B1-03BB14413982}"/>
              </a:ext>
            </a:extLst>
          </p:cNvPr>
          <p:cNvSpPr txBox="1"/>
          <p:nvPr/>
        </p:nvSpPr>
        <p:spPr>
          <a:xfrm>
            <a:off x="1607788" y="1583696"/>
            <a:ext cx="6597319" cy="461665"/>
          </a:xfrm>
          <a:prstGeom prst="rect">
            <a:avLst/>
          </a:prstGeom>
          <a:noFill/>
        </p:spPr>
        <p:txBody>
          <a:bodyPr wrap="none" rtlCol="0">
            <a:spAutoFit/>
          </a:bodyPr>
          <a:lstStyle/>
          <a:p>
            <a:r>
              <a:rPr lang="en-US" sz="2400" dirty="0">
                <a:latin typeface="Franklin Gothic Medium"/>
                <a:cs typeface="Franklin Gothic Medium"/>
              </a:rPr>
              <a:t>A battery tied to critical home loads /sub-panels </a:t>
            </a:r>
          </a:p>
        </p:txBody>
      </p:sp>
      <p:pic>
        <p:nvPicPr>
          <p:cNvPr id="12" name="Picture 11">
            <a:extLst>
              <a:ext uri="{FF2B5EF4-FFF2-40B4-BE49-F238E27FC236}">
                <a16:creationId xmlns:a16="http://schemas.microsoft.com/office/drawing/2014/main" id="{95235E70-BD1E-C046-B06B-832268E3C4E0}"/>
              </a:ext>
            </a:extLst>
          </p:cNvPr>
          <p:cNvPicPr>
            <a:picLocks noChangeAspect="1"/>
          </p:cNvPicPr>
          <p:nvPr/>
        </p:nvPicPr>
        <p:blipFill>
          <a:blip r:embed="rId3"/>
          <a:stretch>
            <a:fillRect/>
          </a:stretch>
        </p:blipFill>
        <p:spPr>
          <a:xfrm rot="5400000">
            <a:off x="676875" y="2637476"/>
            <a:ext cx="3729000" cy="2796750"/>
          </a:xfrm>
          <a:prstGeom prst="rect">
            <a:avLst/>
          </a:prstGeom>
        </p:spPr>
      </p:pic>
      <p:cxnSp>
        <p:nvCxnSpPr>
          <p:cNvPr id="19" name="Straight Arrow Connector 18">
            <a:extLst>
              <a:ext uri="{FF2B5EF4-FFF2-40B4-BE49-F238E27FC236}">
                <a16:creationId xmlns:a16="http://schemas.microsoft.com/office/drawing/2014/main" id="{DD2D9683-5D41-A045-A3ED-47702F5539D7}"/>
              </a:ext>
            </a:extLst>
          </p:cNvPr>
          <p:cNvCxnSpPr>
            <a:cxnSpLocks/>
          </p:cNvCxnSpPr>
          <p:nvPr/>
        </p:nvCxnSpPr>
        <p:spPr>
          <a:xfrm>
            <a:off x="3471620" y="3890075"/>
            <a:ext cx="1965532"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F6252F60-CEB9-7A4B-9487-F1565E55221F}"/>
              </a:ext>
            </a:extLst>
          </p:cNvPr>
          <p:cNvPicPr>
            <a:picLocks noChangeAspect="1"/>
          </p:cNvPicPr>
          <p:nvPr/>
        </p:nvPicPr>
        <p:blipFill>
          <a:blip r:embed="rId4"/>
          <a:stretch>
            <a:fillRect/>
          </a:stretch>
        </p:blipFill>
        <p:spPr>
          <a:xfrm>
            <a:off x="5437152" y="2373136"/>
            <a:ext cx="2530270" cy="3373693"/>
          </a:xfrm>
          <a:prstGeom prst="rect">
            <a:avLst/>
          </a:prstGeom>
        </p:spPr>
      </p:pic>
    </p:spTree>
    <p:extLst>
      <p:ext uri="{BB962C8B-B14F-4D97-AF65-F5344CB8AC3E}">
        <p14:creationId xmlns:p14="http://schemas.microsoft.com/office/powerpoint/2010/main" val="1868930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61859"/>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9" name="TextBox 8"/>
          <p:cNvSpPr txBox="1"/>
          <p:nvPr/>
        </p:nvSpPr>
        <p:spPr>
          <a:xfrm>
            <a:off x="293006" y="3660673"/>
            <a:ext cx="2789529" cy="1631216"/>
          </a:xfrm>
          <a:prstGeom prst="rect">
            <a:avLst/>
          </a:prstGeom>
          <a:noFill/>
          <a:ln w="12700">
            <a:solidFill>
              <a:schemeClr val="tx1">
                <a:lumMod val="75000"/>
                <a:lumOff val="25000"/>
              </a:schemeClr>
            </a:solidFill>
          </a:ln>
        </p:spPr>
        <p:txBody>
          <a:bodyPr wrap="square" rtlCol="0">
            <a:spAutoFit/>
          </a:bodyPr>
          <a:lstStyle/>
          <a:p>
            <a:pPr algn="ctr"/>
            <a:r>
              <a:rPr lang="en-US" sz="2000" dirty="0">
                <a:solidFill>
                  <a:schemeClr val="tx1">
                    <a:lumMod val="75000"/>
                    <a:lumOff val="25000"/>
                  </a:schemeClr>
                </a:solidFill>
              </a:rPr>
              <a:t>The Johnsons lose power from the utility several times of year. </a:t>
            </a:r>
          </a:p>
          <a:p>
            <a:pPr algn="ctr"/>
            <a:r>
              <a:rPr lang="en-US" sz="2000" dirty="0">
                <a:solidFill>
                  <a:schemeClr val="tx1">
                    <a:lumMod val="75000"/>
                    <a:lumOff val="25000"/>
                  </a:schemeClr>
                </a:solidFill>
              </a:rPr>
              <a:t>Each time the power is out for the entire day.</a:t>
            </a:r>
            <a:endParaRPr lang="en-US" sz="2000" b="1" dirty="0">
              <a:solidFill>
                <a:schemeClr val="tx1">
                  <a:lumMod val="75000"/>
                  <a:lumOff val="25000"/>
                </a:schemeClr>
              </a:solidFill>
            </a:endParaRPr>
          </a:p>
        </p:txBody>
      </p:sp>
      <p:pic>
        <p:nvPicPr>
          <p:cNvPr id="10" name="Picture 9" descr="5cd9316f93807fa188ba612390c454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44" y="2107551"/>
            <a:ext cx="2794383" cy="1573453"/>
          </a:xfrm>
          <a:prstGeom prst="rect">
            <a:avLst/>
          </a:prstGeom>
        </p:spPr>
      </p:pic>
      <p:sp>
        <p:nvSpPr>
          <p:cNvPr id="11" name="TextBox 10"/>
          <p:cNvSpPr txBox="1"/>
          <p:nvPr/>
        </p:nvSpPr>
        <p:spPr>
          <a:xfrm>
            <a:off x="3457971" y="1995448"/>
            <a:ext cx="5334672" cy="3170099"/>
          </a:xfrm>
          <a:prstGeom prst="rect">
            <a:avLst/>
          </a:prstGeom>
          <a:noFill/>
          <a:ln w="12700">
            <a:solidFill>
              <a:schemeClr val="tx1">
                <a:lumMod val="75000"/>
                <a:lumOff val="25000"/>
              </a:schemeClr>
            </a:solidFill>
          </a:ln>
        </p:spPr>
        <p:txBody>
          <a:bodyPr wrap="square" rtlCol="0">
            <a:spAutoFit/>
          </a:bodyPr>
          <a:lstStyle/>
          <a:p>
            <a:r>
              <a:rPr lang="en-US" sz="2000" b="1" dirty="0">
                <a:solidFill>
                  <a:schemeClr val="tx1">
                    <a:lumMod val="75000"/>
                    <a:lumOff val="25000"/>
                  </a:schemeClr>
                </a:solidFill>
              </a:rPr>
              <a:t>A 6  kWh Battery Bank</a:t>
            </a:r>
            <a:endParaRPr lang="en-US" sz="2000" dirty="0">
              <a:solidFill>
                <a:schemeClr val="tx1">
                  <a:lumMod val="75000"/>
                  <a:lumOff val="25000"/>
                </a:schemeClr>
              </a:solidFill>
            </a:endParaRPr>
          </a:p>
          <a:p>
            <a:pPr marL="685800" lvl="1" indent="-342900">
              <a:buFont typeface="Arial"/>
              <a:buChar char="•"/>
            </a:pPr>
            <a:r>
              <a:rPr lang="en-US" sz="2000" dirty="0">
                <a:solidFill>
                  <a:schemeClr val="tx1">
                    <a:lumMod val="75000"/>
                    <a:lumOff val="25000"/>
                  </a:schemeClr>
                </a:solidFill>
              </a:rPr>
              <a:t>Fully re-charged by solar (5.6 kW system) daily</a:t>
            </a:r>
          </a:p>
          <a:p>
            <a:pPr marL="685800" lvl="1" indent="-342900">
              <a:buFont typeface="Arial"/>
              <a:buChar char="•"/>
            </a:pPr>
            <a:r>
              <a:rPr lang="en-US" sz="2000" dirty="0">
                <a:solidFill>
                  <a:schemeClr val="tx1">
                    <a:lumMod val="75000"/>
                    <a:lumOff val="25000"/>
                  </a:schemeClr>
                </a:solidFill>
              </a:rPr>
              <a:t>NOTE: No solar = 1 day only</a:t>
            </a:r>
          </a:p>
          <a:p>
            <a:r>
              <a:rPr lang="en-US" sz="2000" b="1" dirty="0">
                <a:solidFill>
                  <a:schemeClr val="tx1">
                    <a:lumMod val="75000"/>
                    <a:lumOff val="25000"/>
                  </a:schemeClr>
                </a:solidFill>
              </a:rPr>
              <a:t>What will run when the power is out:</a:t>
            </a:r>
            <a:endParaRPr lang="en-US" sz="2000" dirty="0">
              <a:solidFill>
                <a:schemeClr val="tx1">
                  <a:lumMod val="75000"/>
                  <a:lumOff val="25000"/>
                </a:schemeClr>
              </a:solidFill>
            </a:endParaRPr>
          </a:p>
          <a:p>
            <a:pPr marL="685800" lvl="1" indent="-342900">
              <a:buFont typeface="Arial"/>
              <a:buChar char="•"/>
            </a:pPr>
            <a:r>
              <a:rPr lang="en-US" sz="2000" dirty="0">
                <a:solidFill>
                  <a:schemeClr val="tx1">
                    <a:lumMod val="75000"/>
                    <a:lumOff val="25000"/>
                  </a:schemeClr>
                </a:solidFill>
              </a:rPr>
              <a:t>Fridge; small microwave, mini split/</a:t>
            </a:r>
          </a:p>
          <a:p>
            <a:pPr marL="685800" lvl="1" indent="-342900">
              <a:buFont typeface="Arial"/>
              <a:buChar char="•"/>
            </a:pPr>
            <a:r>
              <a:rPr lang="en-US" sz="2000" dirty="0">
                <a:solidFill>
                  <a:schemeClr val="tx1">
                    <a:lumMod val="75000"/>
                    <a:lumOff val="25000"/>
                  </a:schemeClr>
                </a:solidFill>
              </a:rPr>
              <a:t>Some lights; Some outlets</a:t>
            </a:r>
          </a:p>
          <a:p>
            <a:pPr marL="685800" lvl="1" indent="-342900">
              <a:buFont typeface="Arial"/>
              <a:buChar char="•"/>
            </a:pPr>
            <a:r>
              <a:rPr lang="en-US" sz="2000" dirty="0">
                <a:solidFill>
                  <a:schemeClr val="tx1">
                    <a:lumMod val="75000"/>
                    <a:lumOff val="25000"/>
                  </a:schemeClr>
                </a:solidFill>
              </a:rPr>
              <a:t>cable modem</a:t>
            </a:r>
          </a:p>
          <a:p>
            <a:r>
              <a:rPr lang="en-US" sz="2000" b="1" dirty="0">
                <a:solidFill>
                  <a:schemeClr val="tx1">
                    <a:lumMod val="75000"/>
                    <a:lumOff val="25000"/>
                  </a:schemeClr>
                </a:solidFill>
              </a:rPr>
              <a:t>What they chose not to power:</a:t>
            </a:r>
          </a:p>
          <a:p>
            <a:pPr marL="685800" lvl="1" indent="-342900">
              <a:buFont typeface="Arial"/>
              <a:buChar char="•"/>
            </a:pPr>
            <a:r>
              <a:rPr lang="en-US" sz="2000" dirty="0">
                <a:solidFill>
                  <a:schemeClr val="tx1">
                    <a:lumMod val="75000"/>
                    <a:lumOff val="25000"/>
                  </a:schemeClr>
                </a:solidFill>
              </a:rPr>
              <a:t>Central AC; clothes dryer; hot water heater</a:t>
            </a:r>
          </a:p>
        </p:txBody>
      </p:sp>
      <p:sp>
        <p:nvSpPr>
          <p:cNvPr id="12" name="Content Placeholder 1">
            <a:extLst>
              <a:ext uri="{FF2B5EF4-FFF2-40B4-BE49-F238E27FC236}">
                <a16:creationId xmlns:a16="http://schemas.microsoft.com/office/drawing/2014/main" id="{64328E2F-1EED-CB4C-B8E9-3485AA27C6AD}"/>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b="1" dirty="0">
                <a:solidFill>
                  <a:schemeClr val="bg1"/>
                </a:solidFill>
                <a:latin typeface="Franklin Gothic Medium" panose="020B0603020102020204" pitchFamily="34" charset="0"/>
              </a:rPr>
              <a:t>Critical Load Examples</a:t>
            </a:r>
          </a:p>
        </p:txBody>
      </p:sp>
    </p:spTree>
    <p:extLst>
      <p:ext uri="{BB962C8B-B14F-4D97-AF65-F5344CB8AC3E}">
        <p14:creationId xmlns:p14="http://schemas.microsoft.com/office/powerpoint/2010/main" val="826524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6" name="TextBox 5"/>
          <p:cNvSpPr txBox="1"/>
          <p:nvPr/>
        </p:nvSpPr>
        <p:spPr>
          <a:xfrm>
            <a:off x="1958481" y="255706"/>
            <a:ext cx="5895781" cy="553998"/>
          </a:xfrm>
          <a:prstGeom prst="rect">
            <a:avLst/>
          </a:prstGeom>
          <a:noFill/>
        </p:spPr>
        <p:txBody>
          <a:bodyPr wrap="none" rtlCol="0">
            <a:spAutoFit/>
          </a:bodyPr>
          <a:lstStyle/>
          <a:p>
            <a:r>
              <a:rPr lang="en-US" sz="3000" dirty="0">
                <a:solidFill>
                  <a:schemeClr val="bg1"/>
                </a:solidFill>
                <a:latin typeface="Franklin Gothic Medium"/>
                <a:cs typeface="Franklin Gothic Medium"/>
              </a:rPr>
              <a:t>How does storage work with solar?</a:t>
            </a:r>
          </a:p>
        </p:txBody>
      </p:sp>
      <p:sp>
        <p:nvSpPr>
          <p:cNvPr id="10" name="TextBox 9"/>
          <p:cNvSpPr txBox="1"/>
          <p:nvPr/>
        </p:nvSpPr>
        <p:spPr>
          <a:xfrm>
            <a:off x="5409805" y="2624020"/>
            <a:ext cx="3734195" cy="1950534"/>
          </a:xfrm>
          <a:prstGeom prst="rect">
            <a:avLst/>
          </a:prstGeom>
          <a:noFill/>
        </p:spPr>
        <p:txBody>
          <a:bodyPr wrap="square" rtlCol="0">
            <a:spAutoFit/>
          </a:bodyPr>
          <a:lstStyle/>
          <a:p>
            <a:r>
              <a:rPr lang="en-US" sz="1725" b="1" dirty="0">
                <a:latin typeface="Franklin Gothic Medium"/>
                <a:cs typeface="Franklin Gothic Medium"/>
              </a:rPr>
              <a:t>Solar + Storage:</a:t>
            </a:r>
          </a:p>
          <a:p>
            <a:pPr marL="214313" indent="-214313">
              <a:buFont typeface="Arial" charset="0"/>
              <a:buChar char="•"/>
            </a:pPr>
            <a:r>
              <a:rPr lang="en-US" sz="1725" dirty="0">
                <a:latin typeface="Franklin Gothic Medium"/>
                <a:cs typeface="Franklin Gothic Medium"/>
              </a:rPr>
              <a:t>Solar charges batteries for later</a:t>
            </a:r>
          </a:p>
          <a:p>
            <a:pPr marL="214313" indent="-214313">
              <a:buFont typeface="Arial" charset="0"/>
              <a:buChar char="•"/>
            </a:pPr>
            <a:r>
              <a:rPr lang="en-US" sz="1725" dirty="0">
                <a:latin typeface="Franklin Gothic Medium"/>
                <a:cs typeface="Franklin Gothic Medium"/>
              </a:rPr>
              <a:t>Grid can charge batteries too</a:t>
            </a:r>
          </a:p>
          <a:p>
            <a:pPr marL="214313" indent="-214313">
              <a:buFont typeface="Arial" charset="0"/>
              <a:buChar char="•"/>
            </a:pPr>
            <a:r>
              <a:rPr lang="en-US" sz="1725" dirty="0">
                <a:latin typeface="Franklin Gothic Medium"/>
                <a:cs typeface="Franklin Gothic Medium"/>
              </a:rPr>
              <a:t>Small amounts of energy keep batteries “topped off” </a:t>
            </a:r>
          </a:p>
          <a:p>
            <a:pPr marL="214313" indent="-214313">
              <a:buFont typeface="Arial" charset="0"/>
              <a:buChar char="•"/>
            </a:pPr>
            <a:r>
              <a:rPr lang="en-US" sz="1725" dirty="0">
                <a:latin typeface="Franklin Gothic Medium"/>
                <a:cs typeface="Franklin Gothic Medium"/>
              </a:rPr>
              <a:t>Batteries only kick in (automatically!) when power is out</a:t>
            </a:r>
          </a:p>
        </p:txBody>
      </p:sp>
      <p:pic>
        <p:nvPicPr>
          <p:cNvPr id="2" name="Picture 1">
            <a:extLst>
              <a:ext uri="{FF2B5EF4-FFF2-40B4-BE49-F238E27FC236}">
                <a16:creationId xmlns:a16="http://schemas.microsoft.com/office/drawing/2014/main" id="{5F476FA8-4AFF-9F4E-AA58-1EB716B3F2F0}"/>
              </a:ext>
            </a:extLst>
          </p:cNvPr>
          <p:cNvPicPr>
            <a:picLocks noChangeAspect="1"/>
          </p:cNvPicPr>
          <p:nvPr/>
        </p:nvPicPr>
        <p:blipFill>
          <a:blip r:embed="rId3"/>
          <a:stretch>
            <a:fillRect/>
          </a:stretch>
        </p:blipFill>
        <p:spPr>
          <a:xfrm>
            <a:off x="176849" y="2202105"/>
            <a:ext cx="5131751" cy="3291399"/>
          </a:xfrm>
          <a:prstGeom prst="rect">
            <a:avLst/>
          </a:prstGeom>
        </p:spPr>
      </p:pic>
    </p:spTree>
    <p:extLst>
      <p:ext uri="{BB962C8B-B14F-4D97-AF65-F5344CB8AC3E}">
        <p14:creationId xmlns:p14="http://schemas.microsoft.com/office/powerpoint/2010/main" val="3208061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1023" y="277843"/>
            <a:ext cx="6861476" cy="521837"/>
          </a:xfrm>
        </p:spPr>
        <p:txBody>
          <a:bodyPr>
            <a:normAutofit lnSpcReduction="10000"/>
          </a:bodyPr>
          <a:lstStyle/>
          <a:p>
            <a:pPr marL="0" indent="0" algn="ctr">
              <a:buNone/>
            </a:pPr>
            <a:r>
              <a:rPr lang="en-US" sz="3000" dirty="0">
                <a:solidFill>
                  <a:schemeClr val="bg1"/>
                </a:solidFill>
                <a:latin typeface="Franklin Gothic Medium"/>
                <a:cs typeface="Franklin Gothic Medium"/>
              </a:rPr>
              <a:t>Connecting your batteries to your home</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093441" y="293926"/>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pic>
        <p:nvPicPr>
          <p:cNvPr id="4" name="Picture 3">
            <a:extLst>
              <a:ext uri="{FF2B5EF4-FFF2-40B4-BE49-F238E27FC236}">
                <a16:creationId xmlns:a16="http://schemas.microsoft.com/office/drawing/2014/main" id="{0EDD7FCC-C9F2-42CF-8BDA-70388344FB38}"/>
              </a:ext>
            </a:extLst>
          </p:cNvPr>
          <p:cNvPicPr>
            <a:picLocks noChangeAspect="1"/>
          </p:cNvPicPr>
          <p:nvPr/>
        </p:nvPicPr>
        <p:blipFill rotWithShape="1">
          <a:blip r:embed="rId3"/>
          <a:srcRect t="20862"/>
          <a:stretch/>
        </p:blipFill>
        <p:spPr>
          <a:xfrm>
            <a:off x="477343" y="1858331"/>
            <a:ext cx="8090196" cy="3774099"/>
          </a:xfrm>
          <a:prstGeom prst="rect">
            <a:avLst/>
          </a:prstGeom>
        </p:spPr>
      </p:pic>
      <p:sp>
        <p:nvSpPr>
          <p:cNvPr id="10" name="TextBox 9"/>
          <p:cNvSpPr txBox="1"/>
          <p:nvPr/>
        </p:nvSpPr>
        <p:spPr>
          <a:xfrm>
            <a:off x="1143000" y="5104179"/>
            <a:ext cx="2650022" cy="461665"/>
          </a:xfrm>
          <a:prstGeom prst="rect">
            <a:avLst/>
          </a:prstGeom>
          <a:noFill/>
        </p:spPr>
        <p:txBody>
          <a:bodyPr wrap="square" rtlCol="0">
            <a:spAutoFit/>
          </a:bodyPr>
          <a:lstStyle/>
          <a:p>
            <a:pPr algn="ctr"/>
            <a:r>
              <a:rPr lang="en-US" sz="2400" dirty="0">
                <a:latin typeface="Franklin Gothic Medium"/>
                <a:cs typeface="Franklin Gothic Medium"/>
              </a:rPr>
              <a:t>“DC Coupled”</a:t>
            </a:r>
          </a:p>
        </p:txBody>
      </p:sp>
      <p:sp>
        <p:nvSpPr>
          <p:cNvPr id="33" name="TextBox 32">
            <a:extLst>
              <a:ext uri="{FF2B5EF4-FFF2-40B4-BE49-F238E27FC236}">
                <a16:creationId xmlns:a16="http://schemas.microsoft.com/office/drawing/2014/main" id="{79E6E67A-FA74-47D9-A487-22D33804BA7C}"/>
              </a:ext>
            </a:extLst>
          </p:cNvPr>
          <p:cNvSpPr txBox="1"/>
          <p:nvPr/>
        </p:nvSpPr>
        <p:spPr>
          <a:xfrm>
            <a:off x="5222477" y="5110114"/>
            <a:ext cx="2650022" cy="461665"/>
          </a:xfrm>
          <a:prstGeom prst="rect">
            <a:avLst/>
          </a:prstGeom>
          <a:noFill/>
        </p:spPr>
        <p:txBody>
          <a:bodyPr wrap="square" rtlCol="0">
            <a:spAutoFit/>
          </a:bodyPr>
          <a:lstStyle/>
          <a:p>
            <a:pPr algn="ctr"/>
            <a:r>
              <a:rPr lang="en-US" sz="2400" dirty="0">
                <a:latin typeface="Franklin Gothic Medium"/>
                <a:cs typeface="Franklin Gothic Medium"/>
              </a:rPr>
              <a:t>“AC Coupled”</a:t>
            </a:r>
          </a:p>
        </p:txBody>
      </p:sp>
    </p:spTree>
    <p:extLst>
      <p:ext uri="{BB962C8B-B14F-4D97-AF65-F5344CB8AC3E}">
        <p14:creationId xmlns:p14="http://schemas.microsoft.com/office/powerpoint/2010/main" val="1251997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2" name="TextBox 1"/>
          <p:cNvSpPr txBox="1"/>
          <p:nvPr/>
        </p:nvSpPr>
        <p:spPr>
          <a:xfrm>
            <a:off x="2046669" y="299691"/>
            <a:ext cx="5154937" cy="553998"/>
          </a:xfrm>
          <a:prstGeom prst="rect">
            <a:avLst/>
          </a:prstGeom>
          <a:noFill/>
        </p:spPr>
        <p:txBody>
          <a:bodyPr wrap="none" rtlCol="0">
            <a:spAutoFit/>
          </a:bodyPr>
          <a:lstStyle/>
          <a:p>
            <a:r>
              <a:rPr lang="en-US" sz="3000" dirty="0">
                <a:solidFill>
                  <a:schemeClr val="bg1"/>
                </a:solidFill>
                <a:latin typeface="Franklin Gothic Medium"/>
                <a:cs typeface="Franklin Gothic Medium"/>
              </a:rPr>
              <a:t>Most common home batteries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736" y="2171748"/>
            <a:ext cx="1295027" cy="1295027"/>
          </a:xfrm>
          <a:prstGeom prst="rect">
            <a:avLst/>
          </a:prstGeom>
        </p:spPr>
      </p:pic>
      <p:sp>
        <p:nvSpPr>
          <p:cNvPr id="4" name="TextBox 3"/>
          <p:cNvSpPr txBox="1"/>
          <p:nvPr/>
        </p:nvSpPr>
        <p:spPr>
          <a:xfrm>
            <a:off x="802968" y="1815021"/>
            <a:ext cx="1199367" cy="369332"/>
          </a:xfrm>
          <a:prstGeom prst="rect">
            <a:avLst/>
          </a:prstGeom>
          <a:noFill/>
        </p:spPr>
        <p:txBody>
          <a:bodyPr wrap="none" rtlCol="0">
            <a:spAutoFit/>
          </a:bodyPr>
          <a:lstStyle/>
          <a:p>
            <a:r>
              <a:rPr lang="en-US" b="1" dirty="0">
                <a:latin typeface="Franklin Gothic Medium"/>
                <a:cs typeface="Franklin Gothic Medium"/>
              </a:rPr>
              <a:t>Lead-acid </a:t>
            </a:r>
          </a:p>
        </p:txBody>
      </p:sp>
      <p:sp>
        <p:nvSpPr>
          <p:cNvPr id="5" name="TextBox 4"/>
          <p:cNvSpPr txBox="1"/>
          <p:nvPr/>
        </p:nvSpPr>
        <p:spPr>
          <a:xfrm>
            <a:off x="223256" y="3516991"/>
            <a:ext cx="3066092" cy="2273699"/>
          </a:xfrm>
          <a:prstGeom prst="rect">
            <a:avLst/>
          </a:prstGeom>
          <a:noFill/>
        </p:spPr>
        <p:txBody>
          <a:bodyPr wrap="square" rtlCol="0">
            <a:spAutoFit/>
          </a:bodyPr>
          <a:lstStyle/>
          <a:p>
            <a:r>
              <a:rPr lang="en-US" sz="1575" u="sng" dirty="0">
                <a:latin typeface="Franklin Gothic Medium"/>
                <a:cs typeface="Franklin Gothic Medium"/>
              </a:rPr>
              <a:t>Pros:</a:t>
            </a:r>
          </a:p>
          <a:p>
            <a:pPr marL="214313" indent="-214313">
              <a:buFont typeface="Arial" charset="0"/>
              <a:buChar char="•"/>
            </a:pPr>
            <a:r>
              <a:rPr lang="en-US" sz="1575" dirty="0">
                <a:latin typeface="Franklin Gothic Medium"/>
                <a:cs typeface="Franklin Gothic Medium"/>
              </a:rPr>
              <a:t>Lower upfront cost</a:t>
            </a:r>
          </a:p>
          <a:p>
            <a:pPr marL="214313" indent="-214313">
              <a:buFont typeface="Arial" charset="0"/>
              <a:buChar char="•"/>
            </a:pPr>
            <a:r>
              <a:rPr lang="en-US" sz="1575" dirty="0">
                <a:latin typeface="Franklin Gothic Medium"/>
                <a:cs typeface="Franklin Gothic Medium"/>
              </a:rPr>
              <a:t>Tried and true</a:t>
            </a:r>
          </a:p>
          <a:p>
            <a:r>
              <a:rPr lang="en-US" sz="1575" u="sng" dirty="0">
                <a:latin typeface="Franklin Gothic Medium"/>
                <a:cs typeface="Franklin Gothic Medium"/>
              </a:rPr>
              <a:t>Cons:</a:t>
            </a:r>
          </a:p>
          <a:p>
            <a:pPr marL="214313" indent="-214313">
              <a:buFont typeface="Arial" charset="0"/>
              <a:buChar char="•"/>
            </a:pPr>
            <a:r>
              <a:rPr lang="en-US" sz="1575" dirty="0">
                <a:latin typeface="Franklin Gothic Medium"/>
                <a:cs typeface="Franklin Gothic Medium"/>
              </a:rPr>
              <a:t>Maintenance requirement</a:t>
            </a:r>
          </a:p>
          <a:p>
            <a:pPr marL="214313" indent="-214313">
              <a:buFont typeface="Arial" charset="0"/>
              <a:buChar char="•"/>
            </a:pPr>
            <a:r>
              <a:rPr lang="en-US" sz="1575" dirty="0">
                <a:latin typeface="Franklin Gothic Medium"/>
                <a:cs typeface="Franklin Gothic Medium"/>
              </a:rPr>
              <a:t>Slow energy discharge (power)</a:t>
            </a:r>
          </a:p>
          <a:p>
            <a:pPr marL="214313" indent="-214313">
              <a:buFont typeface="Arial" charset="0"/>
              <a:buChar char="•"/>
            </a:pPr>
            <a:r>
              <a:rPr lang="en-US" sz="1575" dirty="0">
                <a:latin typeface="Franklin Gothic Medium"/>
                <a:cs typeface="Franklin Gothic Medium"/>
              </a:rPr>
              <a:t>High space requirement</a:t>
            </a:r>
          </a:p>
          <a:p>
            <a:pPr marL="214313" indent="-214313">
              <a:buFont typeface="Arial" charset="0"/>
              <a:buChar char="•"/>
            </a:pPr>
            <a:r>
              <a:rPr lang="en-US" sz="1575" dirty="0">
                <a:latin typeface="Franklin Gothic Medium"/>
                <a:cs typeface="Franklin Gothic Medium"/>
              </a:rPr>
              <a:t>Shorter lifespan</a:t>
            </a:r>
          </a:p>
          <a:p>
            <a:pPr marL="214313" indent="-214313">
              <a:buFont typeface="Arial" charset="0"/>
              <a:buChar char="•"/>
            </a:pPr>
            <a:r>
              <a:rPr lang="en-US" sz="1575" dirty="0">
                <a:latin typeface="Franklin Gothic Medium"/>
                <a:cs typeface="Franklin Gothic Medium"/>
              </a:rPr>
              <a:t>Less usable energy per cycle</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90351" y="2187761"/>
            <a:ext cx="1551070" cy="1147791"/>
          </a:xfrm>
          <a:prstGeom prst="rect">
            <a:avLst/>
          </a:prstGeom>
        </p:spPr>
      </p:pic>
      <p:sp>
        <p:nvSpPr>
          <p:cNvPr id="10" name="TextBox 9"/>
          <p:cNvSpPr txBox="1"/>
          <p:nvPr/>
        </p:nvSpPr>
        <p:spPr>
          <a:xfrm>
            <a:off x="3973159" y="1815020"/>
            <a:ext cx="1301959" cy="369332"/>
          </a:xfrm>
          <a:prstGeom prst="rect">
            <a:avLst/>
          </a:prstGeom>
          <a:noFill/>
        </p:spPr>
        <p:txBody>
          <a:bodyPr wrap="none" rtlCol="0">
            <a:spAutoFit/>
          </a:bodyPr>
          <a:lstStyle/>
          <a:p>
            <a:r>
              <a:rPr lang="en-US" b="1" dirty="0">
                <a:latin typeface="Franklin Gothic Medium"/>
                <a:cs typeface="Franklin Gothic Medium"/>
              </a:rPr>
              <a:t>Lithium Ion</a:t>
            </a:r>
          </a:p>
        </p:txBody>
      </p:sp>
      <p:sp>
        <p:nvSpPr>
          <p:cNvPr id="11" name="TextBox 10"/>
          <p:cNvSpPr txBox="1"/>
          <p:nvPr/>
        </p:nvSpPr>
        <p:spPr>
          <a:xfrm>
            <a:off x="3552135" y="3516990"/>
            <a:ext cx="3089965" cy="2273699"/>
          </a:xfrm>
          <a:prstGeom prst="rect">
            <a:avLst/>
          </a:prstGeom>
          <a:noFill/>
        </p:spPr>
        <p:txBody>
          <a:bodyPr wrap="square" rtlCol="0">
            <a:spAutoFit/>
          </a:bodyPr>
          <a:lstStyle/>
          <a:p>
            <a:r>
              <a:rPr lang="en-US" sz="1575" u="sng" dirty="0">
                <a:latin typeface="Franklin Gothic Medium"/>
                <a:cs typeface="Franklin Gothic Medium"/>
              </a:rPr>
              <a:t>Pros:</a:t>
            </a:r>
          </a:p>
          <a:p>
            <a:pPr marL="214313" indent="-214313">
              <a:buFont typeface="Arial" charset="0"/>
              <a:buChar char="•"/>
            </a:pPr>
            <a:r>
              <a:rPr lang="en-US" sz="1575" dirty="0">
                <a:latin typeface="Franklin Gothic Medium"/>
                <a:cs typeface="Franklin Gothic Medium"/>
              </a:rPr>
              <a:t>High energy density</a:t>
            </a:r>
          </a:p>
          <a:p>
            <a:pPr marL="214313" indent="-214313">
              <a:buFont typeface="Arial" charset="0"/>
              <a:buChar char="•"/>
            </a:pPr>
            <a:r>
              <a:rPr lang="en-US" sz="1575" dirty="0">
                <a:latin typeface="Franklin Gothic Medium"/>
                <a:cs typeface="Franklin Gothic Medium"/>
              </a:rPr>
              <a:t>Lower lifetime costs</a:t>
            </a:r>
          </a:p>
          <a:p>
            <a:pPr marL="214313" indent="-214313">
              <a:buFont typeface="Arial" charset="0"/>
              <a:buChar char="•"/>
            </a:pPr>
            <a:r>
              <a:rPr lang="en-US" sz="1575" dirty="0">
                <a:latin typeface="Franklin Gothic Medium"/>
                <a:cs typeface="Franklin Gothic Medium"/>
              </a:rPr>
              <a:t>Longer lifespan</a:t>
            </a:r>
          </a:p>
          <a:p>
            <a:pPr marL="214313" indent="-214313">
              <a:buFont typeface="Arial" charset="0"/>
              <a:buChar char="•"/>
            </a:pPr>
            <a:r>
              <a:rPr lang="en-US" sz="1575" dirty="0">
                <a:latin typeface="Franklin Gothic Medium"/>
                <a:cs typeface="Franklin Gothic Medium"/>
              </a:rPr>
              <a:t>Small space requirement</a:t>
            </a:r>
          </a:p>
          <a:p>
            <a:pPr marL="214313" indent="-214313">
              <a:buFont typeface="Arial" charset="0"/>
              <a:buChar char="•"/>
            </a:pPr>
            <a:r>
              <a:rPr lang="en-US" sz="1575" dirty="0">
                <a:latin typeface="Franklin Gothic Medium"/>
                <a:cs typeface="Franklin Gothic Medium"/>
              </a:rPr>
              <a:t>More usable energy per cycle</a:t>
            </a:r>
          </a:p>
          <a:p>
            <a:r>
              <a:rPr lang="en-US" sz="1575" u="sng" dirty="0">
                <a:latin typeface="Franklin Gothic Medium"/>
                <a:cs typeface="Franklin Gothic Medium"/>
              </a:rPr>
              <a:t>Cons:</a:t>
            </a:r>
          </a:p>
          <a:p>
            <a:pPr marL="214313" indent="-214313">
              <a:buFont typeface="Arial" charset="0"/>
              <a:buChar char="•"/>
            </a:pPr>
            <a:r>
              <a:rPr lang="en-US" sz="1575" dirty="0">
                <a:latin typeface="Franklin Gothic Medium"/>
                <a:cs typeface="Franklin Gothic Medium"/>
              </a:rPr>
              <a:t>Higher upfront cost</a:t>
            </a:r>
          </a:p>
          <a:p>
            <a:pPr marL="214313" indent="-214313">
              <a:buFont typeface="Arial" charset="0"/>
              <a:buChar char="•"/>
            </a:pPr>
            <a:r>
              <a:rPr lang="en-US" sz="1575" dirty="0">
                <a:latin typeface="Franklin Gothic Medium"/>
                <a:cs typeface="Franklin Gothic Medium"/>
              </a:rPr>
              <a:t>Newer to market</a:t>
            </a:r>
          </a:p>
        </p:txBody>
      </p:sp>
      <p:sp>
        <p:nvSpPr>
          <p:cNvPr id="6" name="Cloud 5"/>
          <p:cNvSpPr/>
          <p:nvPr/>
        </p:nvSpPr>
        <p:spPr>
          <a:xfrm>
            <a:off x="5998688" y="2104418"/>
            <a:ext cx="2260601" cy="131447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Franklin Gothic Medium"/>
                <a:cs typeface="Franklin Gothic Medium"/>
              </a:rPr>
              <a:t>But wait, there’s more!</a:t>
            </a:r>
          </a:p>
        </p:txBody>
      </p:sp>
      <p:sp>
        <p:nvSpPr>
          <p:cNvPr id="14" name="Oval 13"/>
          <p:cNvSpPr/>
          <p:nvPr/>
        </p:nvSpPr>
        <p:spPr>
          <a:xfrm>
            <a:off x="7511718" y="3418898"/>
            <a:ext cx="489282" cy="4625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Franklin Gothic Medium"/>
              <a:cs typeface="Franklin Gothic Medium"/>
            </a:endParaRPr>
          </a:p>
        </p:txBody>
      </p:sp>
      <p:sp>
        <p:nvSpPr>
          <p:cNvPr id="15" name="Oval 14"/>
          <p:cNvSpPr/>
          <p:nvPr/>
        </p:nvSpPr>
        <p:spPr>
          <a:xfrm>
            <a:off x="7874000" y="3995723"/>
            <a:ext cx="358983" cy="2905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Franklin Gothic Medium"/>
              <a:cs typeface="Franklin Gothic Medium"/>
            </a:endParaRPr>
          </a:p>
        </p:txBody>
      </p:sp>
      <p:sp>
        <p:nvSpPr>
          <p:cNvPr id="16" name="TextBox 15"/>
          <p:cNvSpPr txBox="1"/>
          <p:nvPr/>
        </p:nvSpPr>
        <p:spPr>
          <a:xfrm>
            <a:off x="6642100" y="4489451"/>
            <a:ext cx="2222501" cy="877163"/>
          </a:xfrm>
          <a:prstGeom prst="rect">
            <a:avLst/>
          </a:prstGeom>
          <a:noFill/>
        </p:spPr>
        <p:txBody>
          <a:bodyPr wrap="square" rtlCol="0">
            <a:spAutoFit/>
          </a:bodyPr>
          <a:lstStyle/>
          <a:p>
            <a:r>
              <a:rPr lang="en-US" sz="1275" dirty="0">
                <a:latin typeface="Franklin Gothic Medium"/>
                <a:cs typeface="Franklin Gothic Medium"/>
              </a:rPr>
              <a:t>There are other chemistries used in battery applications, but their deployment is </a:t>
            </a:r>
            <a:r>
              <a:rPr lang="en-US" sz="1275" b="1" dirty="0">
                <a:latin typeface="Franklin Gothic Medium"/>
                <a:cs typeface="Franklin Gothic Medium"/>
              </a:rPr>
              <a:t>much less common</a:t>
            </a:r>
          </a:p>
        </p:txBody>
      </p:sp>
    </p:spTree>
    <p:extLst>
      <p:ext uri="{BB962C8B-B14F-4D97-AF65-F5344CB8AC3E}">
        <p14:creationId xmlns:p14="http://schemas.microsoft.com/office/powerpoint/2010/main" val="2289864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43728" y="368982"/>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Operations and Maintenance</a:t>
            </a:r>
          </a:p>
        </p:txBody>
      </p:sp>
      <p:sp>
        <p:nvSpPr>
          <p:cNvPr id="5" name="TextBox 4"/>
          <p:cNvSpPr txBox="1"/>
          <p:nvPr/>
        </p:nvSpPr>
        <p:spPr>
          <a:xfrm>
            <a:off x="2525937" y="1737776"/>
            <a:ext cx="3884083" cy="507831"/>
          </a:xfrm>
          <a:prstGeom prst="rect">
            <a:avLst/>
          </a:prstGeom>
          <a:noFill/>
        </p:spPr>
        <p:txBody>
          <a:bodyPr wrap="square" rtlCol="0">
            <a:spAutoFit/>
          </a:bodyPr>
          <a:lstStyle/>
          <a:p>
            <a:pPr algn="ctr"/>
            <a:r>
              <a:rPr lang="en-US" sz="2700" dirty="0">
                <a:latin typeface="Franklin Gothic Medium"/>
                <a:cs typeface="Franklin Gothic Medium"/>
              </a:rPr>
              <a:t>Space Requirements </a:t>
            </a:r>
          </a:p>
        </p:txBody>
      </p:sp>
      <p:sp>
        <p:nvSpPr>
          <p:cNvPr id="6" name="TextBox 5"/>
          <p:cNvSpPr txBox="1"/>
          <p:nvPr/>
        </p:nvSpPr>
        <p:spPr>
          <a:xfrm>
            <a:off x="3671132" y="4404140"/>
            <a:ext cx="3450167" cy="1292662"/>
          </a:xfrm>
          <a:prstGeom prst="rect">
            <a:avLst/>
          </a:prstGeom>
          <a:noFill/>
        </p:spPr>
        <p:txBody>
          <a:bodyPr wrap="square" rtlCol="0">
            <a:spAutoFit/>
          </a:bodyPr>
          <a:lstStyle/>
          <a:p>
            <a:r>
              <a:rPr lang="en-US" sz="1725" b="1" dirty="0">
                <a:latin typeface="Franklin Gothic Medium"/>
                <a:cs typeface="Franklin Gothic Medium"/>
              </a:rPr>
              <a:t>Lithium Ion</a:t>
            </a:r>
          </a:p>
          <a:p>
            <a:endParaRPr lang="en-US" sz="1350" dirty="0">
              <a:latin typeface="Franklin Gothic Medium"/>
              <a:cs typeface="Franklin Gothic Medium"/>
            </a:endParaRPr>
          </a:p>
          <a:p>
            <a:pPr marL="214313" indent="-214313">
              <a:buFont typeface="Arial"/>
              <a:buChar char="•"/>
            </a:pPr>
            <a:r>
              <a:rPr lang="en-US" sz="1575" dirty="0">
                <a:latin typeface="Franklin Gothic Medium"/>
                <a:cs typeface="Franklin Gothic Medium"/>
              </a:rPr>
              <a:t>Single, larger box</a:t>
            </a:r>
          </a:p>
          <a:p>
            <a:pPr marL="214313" indent="-214313">
              <a:buFont typeface="Arial"/>
              <a:buChar char="•"/>
            </a:pPr>
            <a:r>
              <a:rPr lang="en-US" sz="1575" dirty="0">
                <a:latin typeface="Franklin Gothic Medium"/>
                <a:cs typeface="Franklin Gothic Medium"/>
              </a:rPr>
              <a:t>Wall-mounted or floor-mounted</a:t>
            </a:r>
          </a:p>
          <a:p>
            <a:pPr marL="214313" indent="-214313">
              <a:buFont typeface="Arial"/>
              <a:buChar char="•"/>
            </a:pPr>
            <a:r>
              <a:rPr lang="en-US" sz="1575" dirty="0">
                <a:latin typeface="Franklin Gothic Medium"/>
                <a:cs typeface="Franklin Gothic Medium"/>
              </a:rPr>
              <a:t>Can often also be wired together</a:t>
            </a:r>
          </a:p>
        </p:txBody>
      </p:sp>
      <p:sp>
        <p:nvSpPr>
          <p:cNvPr id="7" name="TextBox 6"/>
          <p:cNvSpPr txBox="1"/>
          <p:nvPr/>
        </p:nvSpPr>
        <p:spPr>
          <a:xfrm>
            <a:off x="2576731" y="2390144"/>
            <a:ext cx="3763526" cy="1535036"/>
          </a:xfrm>
          <a:prstGeom prst="rect">
            <a:avLst/>
          </a:prstGeom>
          <a:noFill/>
        </p:spPr>
        <p:txBody>
          <a:bodyPr wrap="square" rtlCol="0">
            <a:spAutoFit/>
          </a:bodyPr>
          <a:lstStyle/>
          <a:p>
            <a:r>
              <a:rPr lang="en-US" sz="1725" b="1" dirty="0">
                <a:latin typeface="Franklin Gothic Medium"/>
                <a:cs typeface="Franklin Gothic Medium"/>
              </a:rPr>
              <a:t>Lead Acid</a:t>
            </a:r>
          </a:p>
          <a:p>
            <a:endParaRPr lang="en-US" sz="1350" dirty="0">
              <a:latin typeface="Franklin Gothic Medium"/>
              <a:cs typeface="Franklin Gothic Medium"/>
            </a:endParaRPr>
          </a:p>
          <a:p>
            <a:pPr marL="214313" indent="-214313">
              <a:buFont typeface="Arial"/>
              <a:buChar char="•"/>
            </a:pPr>
            <a:r>
              <a:rPr lang="en-US" sz="1575" dirty="0">
                <a:latin typeface="Franklin Gothic Medium"/>
                <a:cs typeface="Franklin Gothic Medium"/>
              </a:rPr>
              <a:t>Small, shoe box-sized battery</a:t>
            </a:r>
          </a:p>
          <a:p>
            <a:pPr marL="214313" indent="-214313">
              <a:buFont typeface="Arial"/>
              <a:buChar char="•"/>
            </a:pPr>
            <a:r>
              <a:rPr lang="en-US" sz="1575" dirty="0">
                <a:latin typeface="Franklin Gothic Medium"/>
                <a:cs typeface="Franklin Gothic Medium"/>
              </a:rPr>
              <a:t>Wired together in a group</a:t>
            </a:r>
          </a:p>
          <a:p>
            <a:pPr marL="214313" indent="-214313">
              <a:buFont typeface="Arial"/>
              <a:buChar char="•"/>
            </a:pPr>
            <a:r>
              <a:rPr lang="en-US" sz="1575" dirty="0">
                <a:latin typeface="Franklin Gothic Medium"/>
                <a:cs typeface="Franklin Gothic Medium"/>
              </a:rPr>
              <a:t>Can sit directly on floor or shelf</a:t>
            </a:r>
          </a:p>
          <a:p>
            <a:pPr marL="214313" indent="-214313">
              <a:buFont typeface="Arial"/>
              <a:buChar char="•"/>
            </a:pPr>
            <a:r>
              <a:rPr lang="en-US" sz="1575" dirty="0">
                <a:latin typeface="Franklin Gothic Medium"/>
                <a:cs typeface="Franklin Gothic Medium"/>
              </a:rPr>
              <a:t>Requires more space </a:t>
            </a:r>
          </a:p>
        </p:txBody>
      </p:sp>
      <p:sp>
        <p:nvSpPr>
          <p:cNvPr id="11" name="TextBox 10"/>
          <p:cNvSpPr txBox="1"/>
          <p:nvPr/>
        </p:nvSpPr>
        <p:spPr>
          <a:xfrm>
            <a:off x="207149" y="4785496"/>
            <a:ext cx="2318788" cy="253916"/>
          </a:xfrm>
          <a:prstGeom prst="rect">
            <a:avLst/>
          </a:prstGeom>
          <a:noFill/>
        </p:spPr>
        <p:txBody>
          <a:bodyPr wrap="square" rtlCol="0">
            <a:spAutoFit/>
          </a:bodyPr>
          <a:lstStyle/>
          <a:p>
            <a:r>
              <a:rPr lang="en-US" sz="1050" dirty="0">
                <a:latin typeface="Franklin Gothic Medium"/>
                <a:cs typeface="Franklin Gothic Medium"/>
              </a:rPr>
              <a:t>Source: Fire Mountain Solar</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78503" y="2869104"/>
            <a:ext cx="2971533" cy="2117616"/>
          </a:xfrm>
          <a:prstGeom prst="roundRect">
            <a:avLst/>
          </a:prstGeom>
        </p:spPr>
      </p:pic>
      <p:sp>
        <p:nvSpPr>
          <p:cNvPr id="12" name="TextBox 11"/>
          <p:cNvSpPr txBox="1"/>
          <p:nvPr/>
        </p:nvSpPr>
        <p:spPr>
          <a:xfrm>
            <a:off x="7287695" y="5041582"/>
            <a:ext cx="1700598" cy="253916"/>
          </a:xfrm>
          <a:prstGeom prst="rect">
            <a:avLst/>
          </a:prstGeom>
          <a:noFill/>
        </p:spPr>
        <p:txBody>
          <a:bodyPr wrap="square" rtlCol="0">
            <a:spAutoFit/>
          </a:bodyPr>
          <a:lstStyle/>
          <a:p>
            <a:r>
              <a:rPr lang="en-US" sz="1050" dirty="0">
                <a:latin typeface="Franklin Gothic Medium"/>
                <a:cs typeface="Franklin Gothic Medium"/>
              </a:rPr>
              <a:t>Source: Clean </a:t>
            </a:r>
            <a:r>
              <a:rPr lang="en-US" sz="1050" dirty="0" err="1">
                <a:latin typeface="Franklin Gothic Medium"/>
                <a:cs typeface="Franklin Gothic Medium"/>
              </a:rPr>
              <a:t>Technica</a:t>
            </a:r>
            <a:endParaRPr lang="en-US" sz="1050" dirty="0">
              <a:latin typeface="Franklin Gothic Medium"/>
              <a:cs typeface="Franklin Gothic Medium"/>
            </a:endParaRP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4259" y="2598758"/>
            <a:ext cx="2351678" cy="2186738"/>
          </a:xfrm>
          <a:prstGeom prst="roundRect">
            <a:avLst/>
          </a:prstGeom>
        </p:spPr>
      </p:pic>
    </p:spTree>
    <p:extLst>
      <p:ext uri="{BB962C8B-B14F-4D97-AF65-F5344CB8AC3E}">
        <p14:creationId xmlns:p14="http://schemas.microsoft.com/office/powerpoint/2010/main" val="2159781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8920" y="328478"/>
            <a:ext cx="8829532" cy="521837"/>
          </a:xfrm>
        </p:spPr>
        <p:txBody>
          <a:bodyPr>
            <a:normAutofit lnSpcReduction="10000"/>
          </a:bodyPr>
          <a:lstStyle/>
          <a:p>
            <a:pPr marL="0" indent="0" algn="ctr">
              <a:buNone/>
            </a:pPr>
            <a:r>
              <a:rPr lang="en-US" sz="3000" dirty="0">
                <a:solidFill>
                  <a:schemeClr val="bg1"/>
                </a:solidFill>
                <a:latin typeface="Franklin Gothic Medium"/>
                <a:cs typeface="Franklin Gothic Medium"/>
              </a:rPr>
              <a:t>Operations and Maintenance</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5" name="TextBox 4"/>
          <p:cNvSpPr txBox="1"/>
          <p:nvPr/>
        </p:nvSpPr>
        <p:spPr>
          <a:xfrm>
            <a:off x="136349" y="2501874"/>
            <a:ext cx="6494075" cy="2746906"/>
          </a:xfrm>
          <a:prstGeom prst="rect">
            <a:avLst/>
          </a:prstGeom>
          <a:noFill/>
        </p:spPr>
        <p:txBody>
          <a:bodyPr wrap="square" rtlCol="0">
            <a:spAutoFit/>
          </a:bodyPr>
          <a:lstStyle/>
          <a:p>
            <a:pPr marL="214313" indent="-214313">
              <a:buFont typeface="Arial"/>
              <a:buChar char="•"/>
            </a:pPr>
            <a:r>
              <a:rPr lang="en-US" sz="1725" dirty="0">
                <a:latin typeface="Franklin Gothic Medium"/>
                <a:cs typeface="Franklin Gothic Medium"/>
              </a:rPr>
              <a:t>Batteries function best in </a:t>
            </a:r>
            <a:r>
              <a:rPr lang="en-US" sz="1725" b="1" dirty="0">
                <a:latin typeface="Franklin Gothic Medium"/>
                <a:cs typeface="Franklin Gothic Medium"/>
              </a:rPr>
              <a:t>controlled environments</a:t>
            </a:r>
          </a:p>
          <a:p>
            <a:pPr marL="214313" indent="-214313">
              <a:buFont typeface="Arial"/>
              <a:buChar char="•"/>
            </a:pPr>
            <a:r>
              <a:rPr lang="en-US" sz="1725" dirty="0">
                <a:latin typeface="Franklin Gothic Medium"/>
                <a:cs typeface="Franklin Gothic Medium"/>
              </a:rPr>
              <a:t>Specific conditions depends on chemistry:</a:t>
            </a:r>
          </a:p>
          <a:p>
            <a:pPr marL="557213" lvl="1" indent="-214313">
              <a:buFont typeface="Arial"/>
              <a:buChar char="•"/>
            </a:pPr>
            <a:r>
              <a:rPr lang="en-US" sz="1725" dirty="0">
                <a:latin typeface="Franklin Gothic Medium"/>
                <a:cs typeface="Franklin Gothic Medium"/>
              </a:rPr>
              <a:t>Lead-acid</a:t>
            </a:r>
          </a:p>
          <a:p>
            <a:pPr marL="900113" lvl="2" indent="-214313">
              <a:buFont typeface="Arial"/>
              <a:buChar char="•"/>
            </a:pPr>
            <a:r>
              <a:rPr lang="en-US" sz="1725" dirty="0">
                <a:latin typeface="Franklin Gothic Medium"/>
                <a:cs typeface="Franklin Gothic Medium"/>
              </a:rPr>
              <a:t>Stable temperatures (ideal: 50℉ – 80℉)</a:t>
            </a:r>
          </a:p>
          <a:p>
            <a:pPr marL="900113" lvl="2" indent="-214313">
              <a:buFont typeface="Arial"/>
              <a:buChar char="•"/>
            </a:pPr>
            <a:r>
              <a:rPr lang="en-US" sz="1725" dirty="0">
                <a:latin typeface="Franklin Gothic Medium"/>
                <a:cs typeface="Franklin Gothic Medium"/>
              </a:rPr>
              <a:t>No extreme heat or freezing air </a:t>
            </a:r>
          </a:p>
          <a:p>
            <a:pPr marL="900113" lvl="2" indent="-214313">
              <a:buFont typeface="Arial"/>
              <a:buChar char="•"/>
            </a:pPr>
            <a:r>
              <a:rPr lang="en-US" sz="1725" dirty="0">
                <a:latin typeface="Franklin Gothic Medium"/>
                <a:cs typeface="Franklin Gothic Medium"/>
              </a:rPr>
              <a:t>Often installed indoors (garage/basement)</a:t>
            </a:r>
          </a:p>
          <a:p>
            <a:pPr marL="900113" lvl="2" indent="-214313">
              <a:buFont typeface="Arial"/>
              <a:buChar char="•"/>
            </a:pPr>
            <a:r>
              <a:rPr lang="en-US" sz="1725" dirty="0">
                <a:latin typeface="Franklin Gothic Medium"/>
                <a:cs typeface="Franklin Gothic Medium"/>
              </a:rPr>
              <a:t>Special ventilation required for unsealed batteries</a:t>
            </a:r>
          </a:p>
          <a:p>
            <a:pPr marL="557213" lvl="1" indent="-214313">
              <a:buFont typeface="Arial"/>
              <a:buChar char="•"/>
            </a:pPr>
            <a:r>
              <a:rPr lang="en-US" sz="1725" dirty="0">
                <a:latin typeface="Franklin Gothic Medium"/>
                <a:cs typeface="Franklin Gothic Medium"/>
              </a:rPr>
              <a:t>Lithium Ion</a:t>
            </a:r>
          </a:p>
          <a:p>
            <a:pPr marL="900113" lvl="2" indent="-214313">
              <a:buFont typeface="Arial"/>
              <a:buChar char="•"/>
            </a:pPr>
            <a:r>
              <a:rPr lang="en-US" sz="1725" dirty="0">
                <a:latin typeface="Franklin Gothic Medium"/>
                <a:cs typeface="Franklin Gothic Medium"/>
              </a:rPr>
              <a:t>Wider temperature range (~32℉ - 120℉)</a:t>
            </a:r>
          </a:p>
          <a:p>
            <a:pPr marL="900113" lvl="2" indent="-214313">
              <a:buFont typeface="Arial"/>
              <a:buChar char="•"/>
            </a:pPr>
            <a:r>
              <a:rPr lang="en-US" sz="1725" dirty="0">
                <a:latin typeface="Franklin Gothic Medium"/>
                <a:cs typeface="Franklin Gothic Medium"/>
              </a:rPr>
              <a:t>Some can be installed outdoors in stable climates</a:t>
            </a:r>
          </a:p>
        </p:txBody>
      </p:sp>
      <p:sp>
        <p:nvSpPr>
          <p:cNvPr id="6" name="TextBox 5"/>
          <p:cNvSpPr txBox="1"/>
          <p:nvPr/>
        </p:nvSpPr>
        <p:spPr>
          <a:xfrm>
            <a:off x="2915063" y="1760725"/>
            <a:ext cx="3316745" cy="507831"/>
          </a:xfrm>
          <a:prstGeom prst="rect">
            <a:avLst/>
          </a:prstGeom>
          <a:noFill/>
        </p:spPr>
        <p:txBody>
          <a:bodyPr wrap="square" rtlCol="0">
            <a:spAutoFit/>
          </a:bodyPr>
          <a:lstStyle/>
          <a:p>
            <a:r>
              <a:rPr lang="en-US" sz="2700" dirty="0">
                <a:latin typeface="Franklin Gothic Medium"/>
                <a:cs typeface="Franklin Gothic Medium"/>
              </a:rPr>
              <a:t>Siting Considerations </a:t>
            </a:r>
          </a:p>
        </p:txBody>
      </p:sp>
      <p:pic>
        <p:nvPicPr>
          <p:cNvPr id="10" name="Picture 9" descr="image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36833" y="2546898"/>
            <a:ext cx="3151619" cy="2097259"/>
          </a:xfrm>
          <a:prstGeom prst="roundRect">
            <a:avLst/>
          </a:prstGeom>
        </p:spPr>
      </p:pic>
    </p:spTree>
    <p:extLst>
      <p:ext uri="{BB962C8B-B14F-4D97-AF65-F5344CB8AC3E}">
        <p14:creationId xmlns:p14="http://schemas.microsoft.com/office/powerpoint/2010/main" val="1675702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3691" y="435944"/>
            <a:ext cx="8829532" cy="521837"/>
          </a:xfrm>
        </p:spPr>
        <p:txBody>
          <a:bodyPr>
            <a:normAutofit lnSpcReduction="10000"/>
          </a:bodyPr>
          <a:lstStyle/>
          <a:p>
            <a:pPr marL="0" indent="0" algn="ctr">
              <a:buNone/>
            </a:pPr>
            <a:r>
              <a:rPr lang="en-US" sz="3000" dirty="0">
                <a:solidFill>
                  <a:schemeClr val="bg1"/>
                </a:solidFill>
                <a:latin typeface="Franklin Gothic Medium"/>
                <a:cs typeface="Franklin Gothic Medium"/>
              </a:rPr>
              <a:t>Operations and Maintenance</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3" name="TextBox 2"/>
          <p:cNvSpPr txBox="1"/>
          <p:nvPr/>
        </p:nvSpPr>
        <p:spPr>
          <a:xfrm>
            <a:off x="359833" y="5025727"/>
            <a:ext cx="6673104" cy="623248"/>
          </a:xfrm>
          <a:prstGeom prst="rect">
            <a:avLst/>
          </a:prstGeom>
          <a:noFill/>
        </p:spPr>
        <p:txBody>
          <a:bodyPr wrap="square" rtlCol="0">
            <a:spAutoFit/>
          </a:bodyPr>
          <a:lstStyle/>
          <a:p>
            <a:pPr marL="257175" indent="-257175">
              <a:buFont typeface="Arial" panose="020B0604020202020204" pitchFamily="34" charset="0"/>
              <a:buChar char="•"/>
            </a:pPr>
            <a:r>
              <a:rPr lang="en-US" sz="1725" dirty="0">
                <a:latin typeface="Franklin Gothic Medium"/>
                <a:cs typeface="Franklin Gothic Medium"/>
              </a:rPr>
              <a:t>Installer’s labor should be warranted (wiring) </a:t>
            </a:r>
            <a:endParaRPr lang="en-US" dirty="0">
              <a:latin typeface="Franklin Gothic Medium"/>
              <a:cs typeface="Franklin Gothic Medium"/>
            </a:endParaRPr>
          </a:p>
          <a:p>
            <a:pPr marL="257175" indent="-257175">
              <a:buFont typeface="Arial" panose="020B0604020202020204" pitchFamily="34" charset="0"/>
              <a:buChar char="•"/>
            </a:pPr>
            <a:r>
              <a:rPr lang="en-US" sz="1725" dirty="0">
                <a:latin typeface="Franklin Gothic Medium"/>
                <a:cs typeface="Franklin Gothic Medium"/>
              </a:rPr>
              <a:t>Note: Solar panels are warranted for 25 years</a:t>
            </a:r>
          </a:p>
        </p:txBody>
      </p:sp>
      <p:sp>
        <p:nvSpPr>
          <p:cNvPr id="5" name="TextBox 4"/>
          <p:cNvSpPr txBox="1"/>
          <p:nvPr/>
        </p:nvSpPr>
        <p:spPr>
          <a:xfrm>
            <a:off x="359833" y="5639833"/>
            <a:ext cx="5550629" cy="242374"/>
          </a:xfrm>
          <a:prstGeom prst="rect">
            <a:avLst/>
          </a:prstGeom>
          <a:noFill/>
        </p:spPr>
        <p:txBody>
          <a:bodyPr wrap="square" rtlCol="0">
            <a:spAutoFit/>
          </a:bodyPr>
          <a:lstStyle/>
          <a:p>
            <a:r>
              <a:rPr lang="en-US" sz="975" dirty="0">
                <a:latin typeface="Franklin Gothic Medium"/>
                <a:cs typeface="Franklin Gothic Medium"/>
              </a:rPr>
              <a:t>Source: </a:t>
            </a:r>
            <a:r>
              <a:rPr lang="is-IS" sz="975" dirty="0">
                <a:latin typeface="Franklin Gothic Medium"/>
                <a:cs typeface="Franklin Gothic Medium"/>
              </a:rPr>
              <a:t>https://blog.pickmysolar.com/home-battery-backup-comparison-tesla-sonnenbatterie</a:t>
            </a:r>
            <a:r>
              <a:rPr lang="en-US" sz="975" dirty="0">
                <a:latin typeface="Franklin Gothic Medium"/>
                <a:cs typeface="Franklin Gothic Medium"/>
              </a:rPr>
              <a:t> </a:t>
            </a:r>
          </a:p>
        </p:txBody>
      </p:sp>
      <p:pic>
        <p:nvPicPr>
          <p:cNvPr id="4" name="Picture 3">
            <a:extLst>
              <a:ext uri="{FF2B5EF4-FFF2-40B4-BE49-F238E27FC236}">
                <a16:creationId xmlns:a16="http://schemas.microsoft.com/office/drawing/2014/main" id="{9F77E12B-B385-41C6-9E25-84A56411C235}"/>
              </a:ext>
            </a:extLst>
          </p:cNvPr>
          <p:cNvPicPr>
            <a:picLocks noChangeAspect="1"/>
          </p:cNvPicPr>
          <p:nvPr/>
        </p:nvPicPr>
        <p:blipFill>
          <a:blip r:embed="rId3"/>
          <a:stretch>
            <a:fillRect/>
          </a:stretch>
        </p:blipFill>
        <p:spPr>
          <a:xfrm>
            <a:off x="1391529" y="1773867"/>
            <a:ext cx="6362701" cy="3165892"/>
          </a:xfrm>
          <a:prstGeom prst="rect">
            <a:avLst/>
          </a:prstGeom>
        </p:spPr>
      </p:pic>
    </p:spTree>
    <p:extLst>
      <p:ext uri="{BB962C8B-B14F-4D97-AF65-F5344CB8AC3E}">
        <p14:creationId xmlns:p14="http://schemas.microsoft.com/office/powerpoint/2010/main" val="1114567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157234" y="372746"/>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Other considerations</a:t>
            </a:r>
          </a:p>
        </p:txBody>
      </p:sp>
      <p:sp>
        <p:nvSpPr>
          <p:cNvPr id="7" name="TextBox 6"/>
          <p:cNvSpPr txBox="1"/>
          <p:nvPr/>
        </p:nvSpPr>
        <p:spPr>
          <a:xfrm>
            <a:off x="577165" y="2215124"/>
            <a:ext cx="4941020" cy="2472280"/>
          </a:xfrm>
          <a:prstGeom prst="rect">
            <a:avLst/>
          </a:prstGeom>
          <a:noFill/>
        </p:spPr>
        <p:txBody>
          <a:bodyPr wrap="square" rtlCol="0">
            <a:spAutoFit/>
          </a:bodyPr>
          <a:lstStyle/>
          <a:p>
            <a:pPr marL="214313" indent="-214313">
              <a:lnSpc>
                <a:spcPct val="120000"/>
              </a:lnSpc>
              <a:buFont typeface="Arial"/>
              <a:buChar char="•"/>
            </a:pPr>
            <a:r>
              <a:rPr lang="en-US" sz="2625" dirty="0">
                <a:latin typeface="Franklin Gothic Medium"/>
                <a:cs typeface="Franklin Gothic Medium"/>
              </a:rPr>
              <a:t>Insurance</a:t>
            </a:r>
          </a:p>
          <a:p>
            <a:pPr marL="214313" indent="-214313">
              <a:lnSpc>
                <a:spcPct val="120000"/>
              </a:lnSpc>
              <a:buFont typeface="Arial"/>
              <a:buChar char="•"/>
            </a:pPr>
            <a:r>
              <a:rPr lang="en-US" sz="2625" dirty="0">
                <a:latin typeface="Franklin Gothic Medium"/>
                <a:cs typeface="Franklin Gothic Medium"/>
              </a:rPr>
              <a:t>Local permitting requirements</a:t>
            </a:r>
          </a:p>
          <a:p>
            <a:pPr marL="214313" indent="-214313">
              <a:lnSpc>
                <a:spcPct val="120000"/>
              </a:lnSpc>
              <a:buFont typeface="Arial"/>
              <a:buChar char="•"/>
            </a:pPr>
            <a:r>
              <a:rPr lang="en-US" sz="2625" dirty="0">
                <a:latin typeface="Franklin Gothic Medium"/>
                <a:cs typeface="Franklin Gothic Medium"/>
              </a:rPr>
              <a:t>Utility requirements</a:t>
            </a:r>
          </a:p>
          <a:p>
            <a:pPr marL="214313" indent="-214313">
              <a:lnSpc>
                <a:spcPct val="120000"/>
              </a:lnSpc>
              <a:buFont typeface="Arial"/>
              <a:buChar char="•"/>
            </a:pPr>
            <a:r>
              <a:rPr lang="en-US" sz="2625" dirty="0">
                <a:latin typeface="Franklin Gothic Medium"/>
                <a:cs typeface="Franklin Gothic Medium"/>
              </a:rPr>
              <a:t>Installer qualifications</a:t>
            </a:r>
          </a:p>
          <a:p>
            <a:pPr marL="214313" indent="-214313">
              <a:lnSpc>
                <a:spcPct val="120000"/>
              </a:lnSpc>
              <a:buFont typeface="Arial"/>
              <a:buChar char="•"/>
            </a:pPr>
            <a:r>
              <a:rPr lang="en-US" sz="2625" dirty="0">
                <a:latin typeface="Franklin Gothic Medium"/>
                <a:cs typeface="Franklin Gothic Medium"/>
              </a:rPr>
              <a:t>Equipment availability</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3109" y="3249193"/>
            <a:ext cx="3334341" cy="1845176"/>
          </a:xfrm>
          <a:prstGeom prst="roundRect">
            <a:avLst/>
          </a:prstGeom>
        </p:spPr>
      </p:pic>
      <p:sp>
        <p:nvSpPr>
          <p:cNvPr id="8" name="TextBox 7">
            <a:extLst>
              <a:ext uri="{FF2B5EF4-FFF2-40B4-BE49-F238E27FC236}">
                <a16:creationId xmlns:a16="http://schemas.microsoft.com/office/drawing/2014/main" id="{1D5F04DB-DEDA-354A-BA2D-2EFBB71F3C34}"/>
              </a:ext>
            </a:extLst>
          </p:cNvPr>
          <p:cNvSpPr txBox="1"/>
          <p:nvPr/>
        </p:nvSpPr>
        <p:spPr>
          <a:xfrm>
            <a:off x="5706647" y="5182513"/>
            <a:ext cx="2012795" cy="276999"/>
          </a:xfrm>
          <a:prstGeom prst="rect">
            <a:avLst/>
          </a:prstGeom>
          <a:noFill/>
        </p:spPr>
        <p:txBody>
          <a:bodyPr wrap="none" rtlCol="0">
            <a:spAutoFit/>
          </a:bodyPr>
          <a:lstStyle/>
          <a:p>
            <a:r>
              <a:rPr lang="en-US" sz="1200" dirty="0">
                <a:latin typeface="Franklin Gothic Medium"/>
                <a:cs typeface="Franklin Gothic Medium"/>
              </a:rPr>
              <a:t>Source: www.24hplans.com</a:t>
            </a:r>
          </a:p>
        </p:txBody>
      </p:sp>
    </p:spTree>
    <p:extLst>
      <p:ext uri="{BB962C8B-B14F-4D97-AF65-F5344CB8AC3E}">
        <p14:creationId xmlns:p14="http://schemas.microsoft.com/office/powerpoint/2010/main" val="2305189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77827" y="1395663"/>
            <a:ext cx="4777915" cy="4730103"/>
          </a:xfrm>
        </p:spPr>
        <p:txBody>
          <a:bodyPr/>
          <a:lstStyle/>
          <a:p>
            <a:pPr marL="0" indent="0" algn="ctr">
              <a:buNone/>
            </a:pPr>
            <a:r>
              <a:rPr lang="en-US" sz="2800" b="1" dirty="0">
                <a:latin typeface="Franklin Gothic Medium" panose="020B0603020102020204" pitchFamily="34" charset="0"/>
              </a:rPr>
              <a:t>What happens when the power goes out?</a:t>
            </a:r>
            <a:br>
              <a:rPr lang="en-US" sz="2800" b="1" dirty="0">
                <a:latin typeface="Franklin Gothic Medium" panose="020B0603020102020204" pitchFamily="34" charset="0"/>
              </a:rPr>
            </a:br>
            <a:endParaRPr lang="en-US" sz="2800" b="1" dirty="0">
              <a:latin typeface="Franklin Gothic Medium" panose="020B0603020102020204" pitchFamily="34" charset="0"/>
            </a:endParaRPr>
          </a:p>
          <a:p>
            <a:pPr marL="0" indent="0" algn="ctr">
              <a:buNone/>
            </a:pPr>
            <a:r>
              <a:rPr lang="en-US" sz="2800" dirty="0">
                <a:latin typeface="Franklin Gothic Medium" panose="020B0603020102020204" pitchFamily="34" charset="0"/>
              </a:rPr>
              <a:t>When grid is down, solar shuts off (safety mechanism)</a:t>
            </a:r>
            <a:br>
              <a:rPr lang="en-US" sz="2800" dirty="0">
                <a:latin typeface="Franklin Gothic Medium" panose="020B0603020102020204" pitchFamily="34" charset="0"/>
              </a:rPr>
            </a:br>
            <a:endParaRPr lang="en-US" sz="2800" dirty="0">
              <a:latin typeface="Franklin Gothic Medium" panose="020B0603020102020204" pitchFamily="34" charset="0"/>
            </a:endParaRPr>
          </a:p>
          <a:p>
            <a:pPr marL="0" indent="0" algn="ctr">
              <a:buNone/>
            </a:pPr>
            <a:r>
              <a:rPr lang="en-US" sz="2800" dirty="0">
                <a:latin typeface="Franklin Gothic Medium" panose="020B0603020102020204" pitchFamily="34" charset="0"/>
              </a:rPr>
              <a:t>Need batteries or special inverters if you want you want power during outages. </a:t>
            </a:r>
            <a:endParaRPr lang="en-US" sz="3000" dirty="0"/>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6" name="Picture 5" descr="Transformers_NR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5552"/>
            <a:ext cx="3780514" cy="5732448"/>
          </a:xfrm>
          <a:prstGeom prst="rect">
            <a:avLst/>
          </a:prstGeom>
        </p:spPr>
      </p:pic>
      <p:sp>
        <p:nvSpPr>
          <p:cNvPr id="9" name="Subtitle 2">
            <a:extLst>
              <a:ext uri="{FF2B5EF4-FFF2-40B4-BE49-F238E27FC236}">
                <a16:creationId xmlns:a16="http://schemas.microsoft.com/office/drawing/2014/main" id="{C8DB3DCE-8627-4887-9473-7C512C5039FB}"/>
              </a:ext>
            </a:extLst>
          </p:cNvPr>
          <p:cNvSpPr txBox="1">
            <a:spLocks/>
          </p:cNvSpPr>
          <p:nvPr/>
        </p:nvSpPr>
        <p:spPr>
          <a:xfrm>
            <a:off x="-14159" y="209234"/>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Safety first</a:t>
            </a:r>
          </a:p>
        </p:txBody>
      </p:sp>
      <p:pic>
        <p:nvPicPr>
          <p:cNvPr id="3" name="Picture 2" descr="man-gets-electric-shock-stock-vector-shutterstock_a-person-can-receive-an-electric-shock-by_0-1-uf-capacitor-dc-power-supply-circuits-12v-horn-wiring-diagram-voltage-over-mul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01" y="4940276"/>
            <a:ext cx="2002514" cy="2136015"/>
          </a:xfrm>
          <a:prstGeom prst="rect">
            <a:avLst/>
          </a:prstGeom>
        </p:spPr>
      </p:pic>
    </p:spTree>
    <p:extLst>
      <p:ext uri="{BB962C8B-B14F-4D97-AF65-F5344CB8AC3E}">
        <p14:creationId xmlns:p14="http://schemas.microsoft.com/office/powerpoint/2010/main" val="1718388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5" name="Subtitle 2"/>
          <p:cNvSpPr txBox="1">
            <a:spLocks/>
          </p:cNvSpPr>
          <p:nvPr/>
        </p:nvSpPr>
        <p:spPr>
          <a:xfrm>
            <a:off x="435994" y="2948045"/>
            <a:ext cx="8483600" cy="67389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3600" b="1" dirty="0">
                <a:solidFill>
                  <a:schemeClr val="bg1"/>
                </a:solidFill>
                <a:latin typeface="Franklin Gothic Medium"/>
                <a:cs typeface="Franklin Gothic Medium"/>
              </a:rPr>
              <a:t>Part 2: Economics</a:t>
            </a:r>
            <a:endParaRPr lang="en-US" sz="3000" dirty="0">
              <a:solidFill>
                <a:schemeClr val="bg1"/>
              </a:solidFill>
              <a:latin typeface="Franklin Gothic Medium"/>
              <a:cs typeface="Franklin Gothic Medium"/>
            </a:endParaRPr>
          </a:p>
        </p:txBody>
      </p:sp>
    </p:spTree>
    <p:extLst>
      <p:ext uri="{BB962C8B-B14F-4D97-AF65-F5344CB8AC3E}">
        <p14:creationId xmlns:p14="http://schemas.microsoft.com/office/powerpoint/2010/main" val="1818380869"/>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2455" y="352755"/>
            <a:ext cx="8829532" cy="521837"/>
          </a:xfrm>
        </p:spPr>
        <p:txBody>
          <a:bodyPr>
            <a:normAutofit lnSpcReduction="10000"/>
          </a:bodyPr>
          <a:lstStyle/>
          <a:p>
            <a:pPr marL="0" indent="0" algn="ctr">
              <a:buNone/>
            </a:pPr>
            <a:r>
              <a:rPr lang="en-US" sz="3000" dirty="0">
                <a:solidFill>
                  <a:schemeClr val="bg1"/>
                </a:solidFill>
                <a:latin typeface="Franklin Gothic Medium"/>
                <a:cs typeface="Franklin Gothic Medium"/>
              </a:rPr>
              <a:t>Installing Storage with Solar vs. Later</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5" name="TextBox 4"/>
          <p:cNvSpPr txBox="1"/>
          <p:nvPr/>
        </p:nvSpPr>
        <p:spPr>
          <a:xfrm>
            <a:off x="5003811" y="2088400"/>
            <a:ext cx="3556000" cy="3061864"/>
          </a:xfrm>
          <a:prstGeom prst="rect">
            <a:avLst/>
          </a:prstGeom>
          <a:noFill/>
          <a:ln w="28575">
            <a:noFill/>
          </a:ln>
        </p:spPr>
        <p:txBody>
          <a:bodyPr wrap="square" rtlCol="0">
            <a:spAutoFit/>
          </a:bodyPr>
          <a:lstStyle/>
          <a:p>
            <a:r>
              <a:rPr lang="en-US" sz="1875" b="1" dirty="0">
                <a:latin typeface="Franklin Gothic Medium"/>
                <a:cs typeface="Franklin Gothic Medium"/>
              </a:rPr>
              <a:t>Later</a:t>
            </a:r>
          </a:p>
          <a:p>
            <a:endParaRPr lang="en-US" sz="1875" b="1" dirty="0">
              <a:latin typeface="Franklin Gothic Medium"/>
              <a:cs typeface="Franklin Gothic Medium"/>
            </a:endParaRPr>
          </a:p>
          <a:p>
            <a:pPr marL="214313" indent="-214313">
              <a:lnSpc>
                <a:spcPct val="120000"/>
              </a:lnSpc>
              <a:buFont typeface="Arial"/>
              <a:buChar char="•"/>
            </a:pPr>
            <a:r>
              <a:rPr lang="en-US" sz="1875" dirty="0">
                <a:latin typeface="Franklin Gothic Medium"/>
                <a:cs typeface="Franklin Gothic Medium"/>
              </a:rPr>
              <a:t>Solar now and wait for battery prices to fall further</a:t>
            </a:r>
          </a:p>
          <a:p>
            <a:pPr marL="214313" indent="-214313">
              <a:lnSpc>
                <a:spcPct val="120000"/>
              </a:lnSpc>
              <a:buFont typeface="Arial"/>
              <a:buChar char="•"/>
            </a:pPr>
            <a:r>
              <a:rPr lang="en-US" sz="1875" dirty="0">
                <a:latin typeface="Franklin Gothic Medium"/>
                <a:cs typeface="Franklin Gothic Medium"/>
              </a:rPr>
              <a:t>AC-coupled or retrofit existing solar array </a:t>
            </a:r>
          </a:p>
          <a:p>
            <a:pPr marL="214313" indent="-214313">
              <a:lnSpc>
                <a:spcPct val="120000"/>
              </a:lnSpc>
              <a:buFont typeface="Arial"/>
              <a:buChar char="•"/>
            </a:pPr>
            <a:r>
              <a:rPr lang="en-US" sz="1875" dirty="0">
                <a:latin typeface="Franklin Gothic Medium"/>
                <a:cs typeface="Franklin Gothic Medium"/>
              </a:rPr>
              <a:t>Inverter replace or add</a:t>
            </a:r>
            <a:endParaRPr lang="en-US" sz="1875" b="1" dirty="0">
              <a:latin typeface="Franklin Gothic Medium"/>
              <a:cs typeface="Franklin Gothic Medium"/>
            </a:endParaRPr>
          </a:p>
          <a:p>
            <a:pPr marL="214313" indent="-214313">
              <a:lnSpc>
                <a:spcPct val="120000"/>
              </a:lnSpc>
              <a:buFont typeface="Arial"/>
              <a:buChar char="•"/>
            </a:pPr>
            <a:r>
              <a:rPr lang="en-US" sz="1875" dirty="0">
                <a:latin typeface="Franklin Gothic Medium"/>
                <a:cs typeface="Franklin Gothic Medium"/>
              </a:rPr>
              <a:t>Uncertain eligibility for solar Federal Tax Credit</a:t>
            </a:r>
          </a:p>
        </p:txBody>
      </p:sp>
      <p:sp>
        <p:nvSpPr>
          <p:cNvPr id="19" name="TextBox 18"/>
          <p:cNvSpPr txBox="1"/>
          <p:nvPr/>
        </p:nvSpPr>
        <p:spPr>
          <a:xfrm>
            <a:off x="685891" y="2122823"/>
            <a:ext cx="3931330" cy="2369367"/>
          </a:xfrm>
          <a:prstGeom prst="rect">
            <a:avLst/>
          </a:prstGeom>
          <a:noFill/>
        </p:spPr>
        <p:txBody>
          <a:bodyPr wrap="square" rtlCol="0">
            <a:spAutoFit/>
          </a:bodyPr>
          <a:lstStyle/>
          <a:p>
            <a:r>
              <a:rPr lang="en-US" sz="1875" b="1" dirty="0">
                <a:latin typeface="Franklin Gothic Medium"/>
                <a:cs typeface="Franklin Gothic Medium"/>
              </a:rPr>
              <a:t>With Solar</a:t>
            </a:r>
          </a:p>
          <a:p>
            <a:endParaRPr lang="en-US" sz="1875" b="1" dirty="0">
              <a:latin typeface="Franklin Gothic Medium"/>
              <a:cs typeface="Franklin Gothic Medium"/>
            </a:endParaRPr>
          </a:p>
          <a:p>
            <a:pPr marL="214313" indent="-214313">
              <a:lnSpc>
                <a:spcPct val="120000"/>
              </a:lnSpc>
              <a:buFont typeface="Arial"/>
              <a:buChar char="•"/>
            </a:pPr>
            <a:r>
              <a:rPr lang="en-US" sz="1875" dirty="0">
                <a:latin typeface="Franklin Gothic Medium"/>
                <a:cs typeface="Franklin Gothic Medium"/>
              </a:rPr>
              <a:t>Immediate backup power benefits</a:t>
            </a:r>
          </a:p>
          <a:p>
            <a:pPr marL="214313" indent="-214313">
              <a:lnSpc>
                <a:spcPct val="120000"/>
              </a:lnSpc>
              <a:buFont typeface="Arial"/>
              <a:buChar char="•"/>
            </a:pPr>
            <a:r>
              <a:rPr lang="en-US" sz="1875" dirty="0">
                <a:latin typeface="Franklin Gothic Medium"/>
                <a:cs typeface="Franklin Gothic Medium"/>
              </a:rPr>
              <a:t>May reduce some shared labor and admin costs by paying a contractor once instead of twice</a:t>
            </a:r>
          </a:p>
          <a:p>
            <a:pPr marL="214313" indent="-214313">
              <a:lnSpc>
                <a:spcPct val="120000"/>
              </a:lnSpc>
              <a:buFont typeface="Arial"/>
              <a:buChar char="•"/>
            </a:pPr>
            <a:r>
              <a:rPr lang="en-US" sz="1875" dirty="0">
                <a:latin typeface="Franklin Gothic Medium"/>
                <a:cs typeface="Franklin Gothic Medium"/>
              </a:rPr>
              <a:t>Eligible for solar Federal Tax Credit</a:t>
            </a:r>
          </a:p>
        </p:txBody>
      </p:sp>
    </p:spTree>
    <p:extLst>
      <p:ext uri="{BB962C8B-B14F-4D97-AF65-F5344CB8AC3E}">
        <p14:creationId xmlns:p14="http://schemas.microsoft.com/office/powerpoint/2010/main" val="287150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132786" y="350867"/>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How is storage priced?</a:t>
            </a:r>
          </a:p>
        </p:txBody>
      </p:sp>
      <p:sp>
        <p:nvSpPr>
          <p:cNvPr id="5" name="TextBox 4"/>
          <p:cNvSpPr txBox="1"/>
          <p:nvPr/>
        </p:nvSpPr>
        <p:spPr>
          <a:xfrm>
            <a:off x="158761" y="2101208"/>
            <a:ext cx="8829532" cy="403957"/>
          </a:xfrm>
          <a:prstGeom prst="rect">
            <a:avLst/>
          </a:prstGeom>
          <a:noFill/>
        </p:spPr>
        <p:txBody>
          <a:bodyPr wrap="square" rtlCol="0">
            <a:spAutoFit/>
          </a:bodyPr>
          <a:lstStyle/>
          <a:p>
            <a:pPr algn="ctr"/>
            <a:r>
              <a:rPr lang="en-US" sz="2025" b="1" dirty="0">
                <a:latin typeface="Franklin Gothic Medium"/>
                <a:cs typeface="Franklin Gothic Medium"/>
              </a:rPr>
              <a:t>Total cost </a:t>
            </a:r>
            <a:r>
              <a:rPr lang="en-US" sz="2025" dirty="0">
                <a:latin typeface="Franklin Gothic Medium"/>
                <a:cs typeface="Franklin Gothic Medium"/>
              </a:rPr>
              <a:t>= hardware costs + installation costs + lifetime maintenance costs  </a:t>
            </a:r>
          </a:p>
        </p:txBody>
      </p:sp>
      <p:sp>
        <p:nvSpPr>
          <p:cNvPr id="6" name="Rectangle 5"/>
          <p:cNvSpPr/>
          <p:nvPr/>
        </p:nvSpPr>
        <p:spPr>
          <a:xfrm>
            <a:off x="508000" y="2671444"/>
            <a:ext cx="3175001" cy="2273699"/>
          </a:xfrm>
          <a:prstGeom prst="rect">
            <a:avLst/>
          </a:prstGeom>
          <a:ln>
            <a:solidFill>
              <a:schemeClr val="accent2"/>
            </a:solidFill>
          </a:ln>
        </p:spPr>
        <p:txBody>
          <a:bodyPr wrap="square">
            <a:spAutoFit/>
          </a:bodyPr>
          <a:lstStyle/>
          <a:p>
            <a:r>
              <a:rPr lang="en-US" sz="1575" b="1" dirty="0">
                <a:latin typeface="Franklin Gothic Medium"/>
                <a:cs typeface="Franklin Gothic Medium"/>
              </a:rPr>
              <a:t>Hardware +</a:t>
            </a:r>
          </a:p>
          <a:p>
            <a:endParaRPr lang="en-US" sz="1575" dirty="0">
              <a:latin typeface="Franklin Gothic Medium"/>
              <a:cs typeface="Franklin Gothic Medium"/>
            </a:endParaRPr>
          </a:p>
          <a:p>
            <a:pPr marL="214313" indent="-214313">
              <a:buFont typeface="Arial"/>
              <a:buChar char="•"/>
            </a:pPr>
            <a:r>
              <a:rPr lang="en-US" sz="1575" dirty="0">
                <a:latin typeface="Franklin Gothic Medium"/>
                <a:cs typeface="Franklin Gothic Medium"/>
              </a:rPr>
              <a:t>Price per kW (power)</a:t>
            </a:r>
          </a:p>
          <a:p>
            <a:r>
              <a:rPr lang="en-US" sz="1575" dirty="0">
                <a:latin typeface="Franklin Gothic Medium"/>
                <a:cs typeface="Franklin Gothic Medium"/>
              </a:rPr>
              <a:t>          OR</a:t>
            </a:r>
          </a:p>
          <a:p>
            <a:pPr marL="214313" indent="-214313">
              <a:buFont typeface="Arial"/>
              <a:buChar char="•"/>
            </a:pPr>
            <a:r>
              <a:rPr lang="en-US" sz="1575" dirty="0">
                <a:latin typeface="Franklin Gothic Medium"/>
                <a:cs typeface="Franklin Gothic Medium"/>
              </a:rPr>
              <a:t>Price per kWh (energy)</a:t>
            </a:r>
          </a:p>
          <a:p>
            <a:endParaRPr lang="en-US" sz="1575" dirty="0">
              <a:latin typeface="Franklin Gothic Medium"/>
              <a:cs typeface="Franklin Gothic Medium"/>
            </a:endParaRPr>
          </a:p>
          <a:p>
            <a:r>
              <a:rPr lang="en-US" sz="1575" dirty="0">
                <a:latin typeface="Franklin Gothic Medium"/>
                <a:cs typeface="Franklin Gothic Medium"/>
              </a:rPr>
              <a:t>Note: Depends on battery type and and installation of new inverter </a:t>
            </a:r>
          </a:p>
          <a:p>
            <a:r>
              <a:rPr lang="en-US" sz="1575" dirty="0">
                <a:latin typeface="Franklin Gothic Medium"/>
                <a:cs typeface="Franklin Gothic Medium"/>
              </a:rPr>
              <a:t>(for AC coupling) </a:t>
            </a:r>
          </a:p>
        </p:txBody>
      </p:sp>
      <p:sp>
        <p:nvSpPr>
          <p:cNvPr id="7" name="Rectangle 6"/>
          <p:cNvSpPr/>
          <p:nvPr/>
        </p:nvSpPr>
        <p:spPr>
          <a:xfrm>
            <a:off x="3947581" y="2671444"/>
            <a:ext cx="2010833" cy="2273699"/>
          </a:xfrm>
          <a:prstGeom prst="rect">
            <a:avLst/>
          </a:prstGeom>
          <a:ln>
            <a:solidFill>
              <a:srgbClr val="ED7D31"/>
            </a:solidFill>
          </a:ln>
        </p:spPr>
        <p:txBody>
          <a:bodyPr wrap="square">
            <a:spAutoFit/>
          </a:bodyPr>
          <a:lstStyle/>
          <a:p>
            <a:r>
              <a:rPr lang="en-US" sz="1575" b="1" dirty="0">
                <a:latin typeface="Franklin Gothic Medium"/>
                <a:cs typeface="Franklin Gothic Medium"/>
              </a:rPr>
              <a:t>Installation +</a:t>
            </a:r>
          </a:p>
          <a:p>
            <a:endParaRPr lang="en-US" sz="1575" dirty="0">
              <a:latin typeface="Franklin Gothic Medium"/>
              <a:cs typeface="Franklin Gothic Medium"/>
            </a:endParaRPr>
          </a:p>
          <a:p>
            <a:pPr marL="214313" indent="-214313">
              <a:buFont typeface="Arial"/>
              <a:buChar char="•"/>
            </a:pPr>
            <a:r>
              <a:rPr lang="en-US" sz="1575" dirty="0">
                <a:latin typeface="Franklin Gothic Medium"/>
                <a:cs typeface="Franklin Gothic Medium"/>
              </a:rPr>
              <a:t>Cost of design, installation, and permitting </a:t>
            </a:r>
          </a:p>
          <a:p>
            <a:pPr marL="214313" indent="-214313">
              <a:buFont typeface="Arial"/>
              <a:buChar char="•"/>
            </a:pPr>
            <a:r>
              <a:rPr lang="en-US" sz="1575" dirty="0">
                <a:latin typeface="Franklin Gothic Medium"/>
                <a:cs typeface="Franklin Gothic Medium"/>
              </a:rPr>
              <a:t>Additional equipment</a:t>
            </a:r>
          </a:p>
          <a:p>
            <a:endParaRPr lang="en-US" sz="1575" dirty="0">
              <a:latin typeface="Franklin Gothic Medium"/>
              <a:cs typeface="Franklin Gothic Medium"/>
            </a:endParaRPr>
          </a:p>
          <a:p>
            <a:endParaRPr lang="en-US" sz="1575" dirty="0">
              <a:latin typeface="Franklin Gothic Medium"/>
              <a:cs typeface="Franklin Gothic Medium"/>
            </a:endParaRPr>
          </a:p>
        </p:txBody>
      </p:sp>
      <p:sp>
        <p:nvSpPr>
          <p:cNvPr id="8" name="Rectangle 7"/>
          <p:cNvSpPr/>
          <p:nvPr/>
        </p:nvSpPr>
        <p:spPr>
          <a:xfrm>
            <a:off x="6212414" y="2671444"/>
            <a:ext cx="2237999" cy="2273699"/>
          </a:xfrm>
          <a:prstGeom prst="rect">
            <a:avLst/>
          </a:prstGeom>
          <a:ln>
            <a:solidFill>
              <a:srgbClr val="ED7D31"/>
            </a:solidFill>
          </a:ln>
        </p:spPr>
        <p:txBody>
          <a:bodyPr wrap="square">
            <a:spAutoFit/>
          </a:bodyPr>
          <a:lstStyle/>
          <a:p>
            <a:r>
              <a:rPr lang="en-US" sz="1575" b="1" dirty="0">
                <a:latin typeface="Franklin Gothic Medium"/>
                <a:cs typeface="Franklin Gothic Medium"/>
              </a:rPr>
              <a:t>Lifetime maintenance</a:t>
            </a:r>
          </a:p>
          <a:p>
            <a:endParaRPr lang="en-US" sz="1575" b="1" dirty="0">
              <a:latin typeface="Franklin Gothic Medium"/>
              <a:cs typeface="Franklin Gothic Medium"/>
            </a:endParaRPr>
          </a:p>
          <a:p>
            <a:pPr marL="214313" indent="-214313">
              <a:buFont typeface="Arial"/>
              <a:buChar char="•"/>
            </a:pPr>
            <a:r>
              <a:rPr lang="en-US" sz="1575" dirty="0">
                <a:latin typeface="Franklin Gothic Medium"/>
                <a:cs typeface="Franklin Gothic Medium"/>
              </a:rPr>
              <a:t>Battery replacement</a:t>
            </a:r>
          </a:p>
          <a:p>
            <a:pPr marL="214313" indent="-214313">
              <a:buFont typeface="Arial"/>
              <a:buChar char="•"/>
            </a:pPr>
            <a:r>
              <a:rPr lang="en-US" sz="1575" dirty="0">
                <a:latin typeface="Franklin Gothic Medium"/>
                <a:cs typeface="Franklin Gothic Medium"/>
              </a:rPr>
              <a:t>Associated labor cost</a:t>
            </a:r>
          </a:p>
          <a:p>
            <a:pPr marL="214313" indent="-214313">
              <a:buFont typeface="Arial"/>
              <a:buChar char="•"/>
            </a:pPr>
            <a:endParaRPr lang="en-US" sz="1575" dirty="0">
              <a:latin typeface="Franklin Gothic Medium"/>
              <a:cs typeface="Franklin Gothic Medium"/>
            </a:endParaRPr>
          </a:p>
          <a:p>
            <a:endParaRPr lang="en-US" sz="1575" dirty="0">
              <a:latin typeface="Franklin Gothic Medium"/>
              <a:cs typeface="Franklin Gothic Medium"/>
            </a:endParaRPr>
          </a:p>
          <a:p>
            <a:endParaRPr lang="en-US" sz="1575" dirty="0">
              <a:latin typeface="Franklin Gothic Medium"/>
              <a:cs typeface="Franklin Gothic Medium"/>
            </a:endParaRPr>
          </a:p>
          <a:p>
            <a:endParaRPr lang="en-US" sz="1575" dirty="0">
              <a:latin typeface="Franklin Gothic Medium"/>
              <a:cs typeface="Franklin Gothic Medium"/>
            </a:endParaRPr>
          </a:p>
          <a:p>
            <a:endParaRPr lang="en-US" sz="1575" dirty="0">
              <a:latin typeface="Franklin Gothic Medium"/>
              <a:cs typeface="Franklin Gothic Medium"/>
            </a:endParaRPr>
          </a:p>
        </p:txBody>
      </p:sp>
      <p:sp>
        <p:nvSpPr>
          <p:cNvPr id="9" name="TextBox 8"/>
          <p:cNvSpPr txBox="1"/>
          <p:nvPr/>
        </p:nvSpPr>
        <p:spPr>
          <a:xfrm>
            <a:off x="867833" y="4962173"/>
            <a:ext cx="7291917" cy="553998"/>
          </a:xfrm>
          <a:prstGeom prst="rect">
            <a:avLst/>
          </a:prstGeom>
          <a:noFill/>
        </p:spPr>
        <p:txBody>
          <a:bodyPr wrap="square" rtlCol="0">
            <a:spAutoFit/>
          </a:bodyPr>
          <a:lstStyle/>
          <a:p>
            <a:r>
              <a:rPr lang="en-US" sz="3000" b="1" dirty="0">
                <a:solidFill>
                  <a:schemeClr val="accent2"/>
                </a:solidFill>
                <a:latin typeface="Franklin Gothic Medium"/>
                <a:cs typeface="Franklin Gothic Medium"/>
              </a:rPr>
              <a:t>      $$$			          $$			 $</a:t>
            </a:r>
          </a:p>
        </p:txBody>
      </p:sp>
    </p:spTree>
    <p:extLst>
      <p:ext uri="{BB962C8B-B14F-4D97-AF65-F5344CB8AC3E}">
        <p14:creationId xmlns:p14="http://schemas.microsoft.com/office/powerpoint/2010/main" val="2899057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61859"/>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11" name="TextBox 10"/>
          <p:cNvSpPr txBox="1"/>
          <p:nvPr/>
        </p:nvSpPr>
        <p:spPr>
          <a:xfrm>
            <a:off x="2921620" y="1995448"/>
            <a:ext cx="6032809" cy="2862322"/>
          </a:xfrm>
          <a:prstGeom prst="rect">
            <a:avLst/>
          </a:prstGeom>
          <a:noFill/>
          <a:ln w="12700">
            <a:solidFill>
              <a:schemeClr val="tx1">
                <a:lumMod val="75000"/>
                <a:lumOff val="25000"/>
              </a:schemeClr>
            </a:solidFill>
          </a:ln>
        </p:spPr>
        <p:txBody>
          <a:bodyPr wrap="square" rtlCol="0">
            <a:spAutoFit/>
          </a:bodyPr>
          <a:lstStyle/>
          <a:p>
            <a:r>
              <a:rPr lang="en-US" sz="2250" dirty="0">
                <a:solidFill>
                  <a:schemeClr val="tx1">
                    <a:lumMod val="75000"/>
                    <a:lumOff val="25000"/>
                  </a:schemeClr>
                </a:solidFill>
              </a:rPr>
              <a:t>A home battery is like your phone. </a:t>
            </a:r>
          </a:p>
          <a:p>
            <a:endParaRPr lang="en-US" sz="2250" dirty="0">
              <a:solidFill>
                <a:schemeClr val="tx1">
                  <a:lumMod val="75000"/>
                  <a:lumOff val="25000"/>
                </a:schemeClr>
              </a:solidFill>
            </a:endParaRPr>
          </a:p>
          <a:p>
            <a:r>
              <a:rPr lang="en-US" sz="2250" dirty="0">
                <a:solidFill>
                  <a:schemeClr val="tx1">
                    <a:lumMod val="75000"/>
                    <a:lumOff val="25000"/>
                  </a:schemeClr>
                </a:solidFill>
              </a:rPr>
              <a:t>The heavier the load the faster a battery drains. Texting occasionally uses less energy than streaming YouTube or Netflix. </a:t>
            </a:r>
          </a:p>
          <a:p>
            <a:endParaRPr lang="en-US" sz="2250" dirty="0">
              <a:solidFill>
                <a:schemeClr val="tx1">
                  <a:lumMod val="75000"/>
                  <a:lumOff val="25000"/>
                </a:schemeClr>
              </a:solidFill>
            </a:endParaRPr>
          </a:p>
          <a:p>
            <a:r>
              <a:rPr lang="en-US" sz="2250" dirty="0">
                <a:solidFill>
                  <a:schemeClr val="tx1">
                    <a:lumMod val="75000"/>
                    <a:lumOff val="25000"/>
                  </a:schemeClr>
                </a:solidFill>
              </a:rPr>
              <a:t>It’s important to consider what you want to power most when the grid is disconnected.</a:t>
            </a:r>
          </a:p>
        </p:txBody>
      </p:sp>
      <p:sp>
        <p:nvSpPr>
          <p:cNvPr id="12" name="Content Placeholder 1">
            <a:extLst>
              <a:ext uri="{FF2B5EF4-FFF2-40B4-BE49-F238E27FC236}">
                <a16:creationId xmlns:a16="http://schemas.microsoft.com/office/drawing/2014/main" id="{64328E2F-1EED-CB4C-B8E9-3485AA27C6AD}"/>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b="1" dirty="0">
                <a:solidFill>
                  <a:schemeClr val="bg1"/>
                </a:solidFill>
                <a:latin typeface="Franklin Gothic Medium" panose="020B0603020102020204" pitchFamily="34" charset="0"/>
              </a:rPr>
              <a:t>Choose Critical Loads Wisely</a:t>
            </a:r>
          </a:p>
        </p:txBody>
      </p:sp>
      <p:pic>
        <p:nvPicPr>
          <p:cNvPr id="4" name="Picture 3">
            <a:extLst>
              <a:ext uri="{FF2B5EF4-FFF2-40B4-BE49-F238E27FC236}">
                <a16:creationId xmlns:a16="http://schemas.microsoft.com/office/drawing/2014/main" id="{FA33EB87-66B6-104F-A9F7-6C0C19C82F59}"/>
              </a:ext>
            </a:extLst>
          </p:cNvPr>
          <p:cNvPicPr>
            <a:picLocks noChangeAspect="1"/>
          </p:cNvPicPr>
          <p:nvPr/>
        </p:nvPicPr>
        <p:blipFill>
          <a:blip r:embed="rId3"/>
          <a:stretch>
            <a:fillRect/>
          </a:stretch>
        </p:blipFill>
        <p:spPr>
          <a:xfrm>
            <a:off x="-255303" y="1796677"/>
            <a:ext cx="3367586" cy="3367586"/>
          </a:xfrm>
          <a:prstGeom prst="rect">
            <a:avLst/>
          </a:prstGeom>
        </p:spPr>
      </p:pic>
    </p:spTree>
    <p:extLst>
      <p:ext uri="{BB962C8B-B14F-4D97-AF65-F5344CB8AC3E}">
        <p14:creationId xmlns:p14="http://schemas.microsoft.com/office/powerpoint/2010/main" val="3591346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8760" y="1808133"/>
            <a:ext cx="3515746" cy="2250616"/>
          </a:xfrm>
          <a:prstGeom prst="rect">
            <a:avLst/>
          </a:prstGeom>
          <a:ln>
            <a:solidFill>
              <a:srgbClr val="ED7D31"/>
            </a:solidFill>
          </a:ln>
        </p:spPr>
        <p:txBody>
          <a:bodyPr wrap="square">
            <a:spAutoFit/>
          </a:bodyPr>
          <a:lstStyle/>
          <a:p>
            <a:pPr algn="ctr"/>
            <a:r>
              <a:rPr lang="it-IT" sz="1600" b="1" dirty="0">
                <a:latin typeface="Franklin Gothic Medium"/>
                <a:cs typeface="Franklin Gothic Medium"/>
              </a:rPr>
              <a:t>Hardware </a:t>
            </a:r>
            <a:r>
              <a:rPr lang="it-IT" sz="1600" b="1" dirty="0" err="1">
                <a:latin typeface="Franklin Gothic Medium"/>
                <a:cs typeface="Franklin Gothic Medium"/>
              </a:rPr>
              <a:t>cost</a:t>
            </a:r>
            <a:r>
              <a:rPr lang="it-IT" sz="1600" b="1" dirty="0">
                <a:latin typeface="Franklin Gothic Medium"/>
                <a:cs typeface="Franklin Gothic Medium"/>
              </a:rPr>
              <a:t> (</a:t>
            </a:r>
            <a:r>
              <a:rPr lang="it-IT" sz="1600" b="1" dirty="0" err="1">
                <a:latin typeface="Franklin Gothic Medium"/>
                <a:cs typeface="Franklin Gothic Medium"/>
              </a:rPr>
              <a:t>examples</a:t>
            </a:r>
            <a:r>
              <a:rPr lang="it-IT" sz="1600" b="1" dirty="0">
                <a:latin typeface="Franklin Gothic Medium"/>
                <a:cs typeface="Franklin Gothic Medium"/>
              </a:rPr>
              <a:t>) +</a:t>
            </a:r>
          </a:p>
          <a:p>
            <a:pPr algn="ctr"/>
            <a:endParaRPr lang="it-IT" dirty="0">
              <a:latin typeface="Franklin Gothic Medium"/>
              <a:cs typeface="Franklin Gothic Medium"/>
            </a:endParaRPr>
          </a:p>
          <a:p>
            <a:endParaRPr lang="en-US" sz="1500" dirty="0">
              <a:latin typeface="Franklin Gothic Medium"/>
              <a:cs typeface="Franklin Gothic Medium"/>
            </a:endParaRPr>
          </a:p>
          <a:p>
            <a:endParaRPr lang="en-US" sz="1500" dirty="0">
              <a:latin typeface="Franklin Gothic Medium"/>
              <a:cs typeface="Franklin Gothic Medium"/>
            </a:endParaRPr>
          </a:p>
          <a:p>
            <a:endParaRPr lang="en-US" sz="1500" dirty="0">
              <a:latin typeface="Franklin Gothic Medium"/>
              <a:cs typeface="Franklin Gothic Medium"/>
            </a:endParaRPr>
          </a:p>
          <a:p>
            <a:endParaRPr lang="en-US" sz="1500" dirty="0">
              <a:latin typeface="Franklin Gothic Medium"/>
              <a:cs typeface="Franklin Gothic Medium"/>
            </a:endParaRPr>
          </a:p>
          <a:p>
            <a:endParaRPr lang="en-US" sz="1500" dirty="0">
              <a:latin typeface="Franklin Gothic Medium"/>
              <a:cs typeface="Franklin Gothic Medium"/>
            </a:endParaRPr>
          </a:p>
          <a:p>
            <a:endParaRPr lang="en-US" sz="1500" dirty="0">
              <a:latin typeface="Franklin Gothic Medium"/>
              <a:cs typeface="Franklin Gothic Medium"/>
            </a:endParaRPr>
          </a:p>
          <a:p>
            <a:endParaRPr lang="en-US" sz="1500" dirty="0">
              <a:latin typeface="Franklin Gothic Medium"/>
              <a:cs typeface="Franklin Gothic Medium"/>
            </a:endParaRPr>
          </a:p>
        </p:txBody>
      </p:sp>
      <p:sp>
        <p:nvSpPr>
          <p:cNvPr id="6" name="Rectangle 5"/>
          <p:cNvSpPr/>
          <p:nvPr/>
        </p:nvSpPr>
        <p:spPr>
          <a:xfrm>
            <a:off x="3854516" y="1808134"/>
            <a:ext cx="2367729" cy="2215991"/>
          </a:xfrm>
          <a:prstGeom prst="rect">
            <a:avLst/>
          </a:prstGeom>
          <a:ln>
            <a:solidFill>
              <a:srgbClr val="ED7D31"/>
            </a:solidFill>
          </a:ln>
        </p:spPr>
        <p:txBody>
          <a:bodyPr wrap="square">
            <a:spAutoFit/>
          </a:bodyPr>
          <a:lstStyle/>
          <a:p>
            <a:pPr algn="ctr"/>
            <a:r>
              <a:rPr lang="en-US" sz="1725" b="1" dirty="0">
                <a:latin typeface="Franklin Gothic Medium"/>
                <a:cs typeface="Franklin Gothic Medium"/>
              </a:rPr>
              <a:t>Installation costs +</a:t>
            </a:r>
          </a:p>
          <a:p>
            <a:pPr algn="ctr"/>
            <a:r>
              <a:rPr lang="en-US" sz="1725" dirty="0">
                <a:latin typeface="Franklin Gothic Medium"/>
                <a:cs typeface="Franklin Gothic Medium"/>
              </a:rPr>
              <a:t> </a:t>
            </a:r>
          </a:p>
          <a:p>
            <a:pPr algn="ctr"/>
            <a:r>
              <a:rPr lang="en-US" sz="1725" dirty="0">
                <a:latin typeface="Franklin Gothic Medium"/>
                <a:cs typeface="Franklin Gothic Medium"/>
              </a:rPr>
              <a:t>$1,500 - $5,000 for standalone installation and additional equipment</a:t>
            </a:r>
          </a:p>
          <a:p>
            <a:pPr algn="ctr"/>
            <a:endParaRPr lang="en-US" sz="1725" dirty="0">
              <a:latin typeface="Franklin Gothic Medium"/>
              <a:cs typeface="Franklin Gothic Medium"/>
            </a:endParaRPr>
          </a:p>
          <a:p>
            <a:pPr algn="ctr"/>
            <a:endParaRPr lang="en-US" sz="1725" dirty="0">
              <a:latin typeface="Franklin Gothic Medium"/>
              <a:cs typeface="Franklin Gothic Medium"/>
            </a:endParaRPr>
          </a:p>
        </p:txBody>
      </p:sp>
      <p:sp>
        <p:nvSpPr>
          <p:cNvPr id="7" name="Rectangle 6"/>
          <p:cNvSpPr/>
          <p:nvPr/>
        </p:nvSpPr>
        <p:spPr>
          <a:xfrm>
            <a:off x="6363732" y="1808135"/>
            <a:ext cx="2518833" cy="2215991"/>
          </a:xfrm>
          <a:prstGeom prst="rect">
            <a:avLst/>
          </a:prstGeom>
          <a:ln>
            <a:solidFill>
              <a:srgbClr val="ED7D31"/>
            </a:solidFill>
          </a:ln>
        </p:spPr>
        <p:txBody>
          <a:bodyPr wrap="square">
            <a:spAutoFit/>
          </a:bodyPr>
          <a:lstStyle/>
          <a:p>
            <a:pPr algn="ctr"/>
            <a:r>
              <a:rPr lang="en-US" sz="1725" b="1" dirty="0">
                <a:latin typeface="Franklin Gothic Medium"/>
                <a:cs typeface="Franklin Gothic Medium"/>
              </a:rPr>
              <a:t>Maintenance costs</a:t>
            </a:r>
          </a:p>
          <a:p>
            <a:pPr algn="ctr"/>
            <a:r>
              <a:rPr lang="en-US" sz="1725" dirty="0">
                <a:latin typeface="Franklin Gothic Medium"/>
                <a:cs typeface="Franklin Gothic Medium"/>
              </a:rPr>
              <a:t> </a:t>
            </a:r>
          </a:p>
          <a:p>
            <a:pPr algn="ctr"/>
            <a:r>
              <a:rPr lang="en-US" sz="1725" dirty="0">
                <a:latin typeface="Franklin Gothic Medium"/>
                <a:cs typeface="Franklin Gothic Medium"/>
              </a:rPr>
              <a:t>Varies between installers and battery chemistries</a:t>
            </a:r>
          </a:p>
          <a:p>
            <a:pPr algn="ctr"/>
            <a:r>
              <a:rPr lang="en-US" sz="1725" dirty="0">
                <a:latin typeface="Franklin Gothic Medium"/>
                <a:cs typeface="Franklin Gothic Medium"/>
              </a:rPr>
              <a:t> </a:t>
            </a:r>
          </a:p>
          <a:p>
            <a:pPr algn="ctr"/>
            <a:endParaRPr lang="en-US" sz="1725" dirty="0">
              <a:latin typeface="Franklin Gothic Medium"/>
              <a:cs typeface="Franklin Gothic Medium"/>
            </a:endParaRPr>
          </a:p>
          <a:p>
            <a:pPr algn="ctr"/>
            <a:endParaRPr lang="en-US" sz="1725" dirty="0">
              <a:latin typeface="Franklin Gothic Medium"/>
              <a:cs typeface="Franklin Gothic Medium"/>
            </a:endParaRPr>
          </a:p>
        </p:txBody>
      </p:sp>
      <p:sp>
        <p:nvSpPr>
          <p:cNvPr id="8" name="Rectangle 7"/>
          <p:cNvSpPr/>
          <p:nvPr/>
        </p:nvSpPr>
        <p:spPr>
          <a:xfrm>
            <a:off x="3854516" y="4269200"/>
            <a:ext cx="4552716" cy="1754326"/>
          </a:xfrm>
          <a:prstGeom prst="rect">
            <a:avLst/>
          </a:prstGeom>
        </p:spPr>
        <p:txBody>
          <a:bodyPr wrap="square">
            <a:spAutoFit/>
          </a:bodyPr>
          <a:lstStyle/>
          <a:p>
            <a:r>
              <a:rPr lang="en-US" b="1" dirty="0">
                <a:latin typeface="Franklin Gothic Medium"/>
                <a:cs typeface="Franklin Gothic Medium"/>
              </a:rPr>
              <a:t>Pricing for our small 6 kWh battery example:</a:t>
            </a:r>
          </a:p>
          <a:p>
            <a:endParaRPr lang="en-US" dirty="0">
              <a:latin typeface="Franklin Gothic Medium"/>
              <a:cs typeface="Franklin Gothic Medium"/>
            </a:endParaRPr>
          </a:p>
          <a:p>
            <a:r>
              <a:rPr lang="en-US" dirty="0">
                <a:latin typeface="Franklin Gothic Medium"/>
                <a:cs typeface="Franklin Gothic Medium"/>
              </a:rPr>
              <a:t>~$6,000 + $4,000 + $1,000 </a:t>
            </a:r>
          </a:p>
          <a:p>
            <a:endParaRPr lang="en-US" dirty="0">
              <a:latin typeface="Franklin Gothic Medium"/>
              <a:cs typeface="Franklin Gothic Medium"/>
            </a:endParaRPr>
          </a:p>
          <a:p>
            <a:r>
              <a:rPr lang="en-US" dirty="0">
                <a:latin typeface="Franklin Gothic Medium"/>
                <a:cs typeface="Franklin Gothic Medium"/>
              </a:rPr>
              <a:t>= ~$11,000</a:t>
            </a:r>
          </a:p>
        </p:txBody>
      </p:sp>
      <p:pic>
        <p:nvPicPr>
          <p:cNvPr id="9" name="Picture 8" descr="5cd9316f93807fa188ba612390c4548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2826" y="4430783"/>
            <a:ext cx="2541680" cy="1431161"/>
          </a:xfrm>
          <a:prstGeom prst="roundRect">
            <a:avLst/>
          </a:prstGeom>
        </p:spPr>
      </p:pic>
      <p:graphicFrame>
        <p:nvGraphicFramePr>
          <p:cNvPr id="2" name="Table 1">
            <a:extLst>
              <a:ext uri="{FF2B5EF4-FFF2-40B4-BE49-F238E27FC236}">
                <a16:creationId xmlns:a16="http://schemas.microsoft.com/office/drawing/2014/main" id="{2BE18452-0E93-AA41-8B59-FCC9B12F43BA}"/>
              </a:ext>
            </a:extLst>
          </p:cNvPr>
          <p:cNvGraphicFramePr>
            <a:graphicFrameLocks noGrp="1"/>
          </p:cNvGraphicFramePr>
          <p:nvPr>
            <p:extLst>
              <p:ext uri="{D42A27DB-BD31-4B8C-83A1-F6EECF244321}">
                <p14:modId xmlns:p14="http://schemas.microsoft.com/office/powerpoint/2010/main" val="2662197669"/>
              </p:ext>
            </p:extLst>
          </p:nvPr>
        </p:nvGraphicFramePr>
        <p:xfrm>
          <a:off x="191246" y="2137314"/>
          <a:ext cx="3456972" cy="1905000"/>
        </p:xfrm>
        <a:graphic>
          <a:graphicData uri="http://schemas.openxmlformats.org/drawingml/2006/table">
            <a:tbl>
              <a:tblPr firstRow="1" bandRow="1">
                <a:tableStyleId>{5C22544A-7EE6-4342-B048-85BDC9FD1C3A}</a:tableStyleId>
              </a:tblPr>
              <a:tblGrid>
                <a:gridCol w="1723264">
                  <a:extLst>
                    <a:ext uri="{9D8B030D-6E8A-4147-A177-3AD203B41FA5}">
                      <a16:colId xmlns:a16="http://schemas.microsoft.com/office/drawing/2014/main" val="3073466429"/>
                    </a:ext>
                  </a:extLst>
                </a:gridCol>
                <a:gridCol w="929518">
                  <a:extLst>
                    <a:ext uri="{9D8B030D-6E8A-4147-A177-3AD203B41FA5}">
                      <a16:colId xmlns:a16="http://schemas.microsoft.com/office/drawing/2014/main" val="1955439221"/>
                    </a:ext>
                  </a:extLst>
                </a:gridCol>
                <a:gridCol w="804190">
                  <a:extLst>
                    <a:ext uri="{9D8B030D-6E8A-4147-A177-3AD203B41FA5}">
                      <a16:colId xmlns:a16="http://schemas.microsoft.com/office/drawing/2014/main" val="1984349535"/>
                    </a:ext>
                  </a:extLst>
                </a:gridCol>
              </a:tblGrid>
              <a:tr h="273294">
                <a:tc>
                  <a:txBody>
                    <a:bodyPr/>
                    <a:lstStyle/>
                    <a:p>
                      <a:r>
                        <a:rPr lang="en-US" sz="1400" dirty="0"/>
                        <a:t>Equipment</a:t>
                      </a:r>
                    </a:p>
                  </a:txBody>
                  <a:tcPr marL="68580" marR="68580" marT="34290" marB="34290"/>
                </a:tc>
                <a:tc>
                  <a:txBody>
                    <a:bodyPr/>
                    <a:lstStyle/>
                    <a:p>
                      <a:r>
                        <a:rPr lang="en-US" sz="1400" dirty="0"/>
                        <a:t>Cost</a:t>
                      </a:r>
                    </a:p>
                  </a:txBody>
                  <a:tcPr marL="68580" marR="68580" marT="34290" marB="34290"/>
                </a:tc>
                <a:tc>
                  <a:txBody>
                    <a:bodyPr/>
                    <a:lstStyle/>
                    <a:p>
                      <a:r>
                        <a:rPr lang="en-US" sz="1400" dirty="0"/>
                        <a:t>Size</a:t>
                      </a:r>
                    </a:p>
                  </a:txBody>
                  <a:tcPr marL="68580" marR="68580" marT="34290" marB="34290"/>
                </a:tc>
                <a:extLst>
                  <a:ext uri="{0D108BD9-81ED-4DB2-BD59-A6C34878D82A}">
                    <a16:rowId xmlns:a16="http://schemas.microsoft.com/office/drawing/2014/main" val="342326022"/>
                  </a:ext>
                </a:extLst>
              </a:tr>
              <a:tr h="473399">
                <a:tc>
                  <a:txBody>
                    <a:bodyPr/>
                    <a:lstStyle/>
                    <a:p>
                      <a:r>
                        <a:rPr lang="en-US" sz="1400" dirty="0"/>
                        <a:t>Powerwall 2 (Li-ion) + gateway– </a:t>
                      </a:r>
                    </a:p>
                  </a:txBody>
                  <a:tcPr marL="68580" marR="68580" marT="34290" marB="34290"/>
                </a:tc>
                <a:tc>
                  <a:txBody>
                    <a:bodyPr/>
                    <a:lstStyle/>
                    <a:p>
                      <a:r>
                        <a:rPr lang="en-US" sz="1400" dirty="0"/>
                        <a:t>$8,800</a:t>
                      </a:r>
                    </a:p>
                  </a:txBody>
                  <a:tcPr marL="68580" marR="68580" marT="34290" marB="34290"/>
                </a:tc>
                <a:tc>
                  <a:txBody>
                    <a:bodyPr/>
                    <a:lstStyle/>
                    <a:p>
                      <a:r>
                        <a:rPr lang="en-US" sz="1400" dirty="0"/>
                        <a:t>13.5 kWh </a:t>
                      </a:r>
                    </a:p>
                  </a:txBody>
                  <a:tcPr marL="68580" marR="68580" marT="34290" marB="34290"/>
                </a:tc>
                <a:extLst>
                  <a:ext uri="{0D108BD9-81ED-4DB2-BD59-A6C34878D82A}">
                    <a16:rowId xmlns:a16="http://schemas.microsoft.com/office/drawing/2014/main" val="3887996843"/>
                  </a:ext>
                </a:extLst>
              </a:tr>
              <a:tr h="273294">
                <a:tc>
                  <a:txBody>
                    <a:bodyPr/>
                    <a:lstStyle/>
                    <a:p>
                      <a:r>
                        <a:rPr lang="en-US" sz="1400" dirty="0"/>
                        <a:t>Powerwall 1  (Li-ion)</a:t>
                      </a:r>
                    </a:p>
                  </a:txBody>
                  <a:tcPr marL="68580" marR="68580" marT="34290" marB="34290"/>
                </a:tc>
                <a:tc>
                  <a:txBody>
                    <a:bodyPr/>
                    <a:lstStyle/>
                    <a:p>
                      <a:r>
                        <a:rPr lang="en-US" sz="1400" dirty="0"/>
                        <a:t>$3,000 </a:t>
                      </a:r>
                    </a:p>
                  </a:txBody>
                  <a:tcPr marL="68580" marR="68580" marT="34290" marB="34290"/>
                </a:tc>
                <a:tc>
                  <a:txBody>
                    <a:bodyPr/>
                    <a:lstStyle/>
                    <a:p>
                      <a:r>
                        <a:rPr lang="en-US" sz="1400" dirty="0"/>
                        <a:t>6.4 kWh </a:t>
                      </a:r>
                    </a:p>
                  </a:txBody>
                  <a:tcPr marL="68580" marR="68580" marT="34290" marB="34290"/>
                </a:tc>
                <a:extLst>
                  <a:ext uri="{0D108BD9-81ED-4DB2-BD59-A6C34878D82A}">
                    <a16:rowId xmlns:a16="http://schemas.microsoft.com/office/drawing/2014/main" val="959828744"/>
                  </a:ext>
                </a:extLst>
              </a:tr>
              <a:tr h="273294">
                <a:tc>
                  <a:txBody>
                    <a:bodyPr/>
                    <a:lstStyle/>
                    <a:p>
                      <a:r>
                        <a:rPr lang="en-US" sz="1400" dirty="0"/>
                        <a:t>LG </a:t>
                      </a:r>
                      <a:r>
                        <a:rPr lang="en-US" sz="1400" dirty="0" err="1"/>
                        <a:t>Chem</a:t>
                      </a:r>
                      <a:r>
                        <a:rPr lang="en-US" sz="1400" dirty="0"/>
                        <a:t> (Li-ion)</a:t>
                      </a:r>
                    </a:p>
                  </a:txBody>
                  <a:tcPr marL="68580" marR="68580" marT="34290" marB="34290"/>
                </a:tc>
                <a:tc>
                  <a:txBody>
                    <a:bodyPr/>
                    <a:lstStyle/>
                    <a:p>
                      <a:r>
                        <a:rPr lang="en-US" sz="1400" dirty="0"/>
                        <a:t>$6,000 </a:t>
                      </a:r>
                    </a:p>
                  </a:txBody>
                  <a:tcPr marL="68580" marR="68580" marT="34290" marB="34290"/>
                </a:tc>
                <a:tc>
                  <a:txBody>
                    <a:bodyPr/>
                    <a:lstStyle/>
                    <a:p>
                      <a:r>
                        <a:rPr lang="en-US" sz="1400" dirty="0"/>
                        <a:t>6.6 kWh</a:t>
                      </a:r>
                    </a:p>
                  </a:txBody>
                  <a:tcPr marL="68580" marR="68580" marT="34290" marB="34290"/>
                </a:tc>
                <a:extLst>
                  <a:ext uri="{0D108BD9-81ED-4DB2-BD59-A6C34878D82A}">
                    <a16:rowId xmlns:a16="http://schemas.microsoft.com/office/drawing/2014/main" val="1957960184"/>
                  </a:ext>
                </a:extLst>
              </a:tr>
              <a:tr h="269473">
                <a:tc>
                  <a:txBody>
                    <a:bodyPr/>
                    <a:lstStyle/>
                    <a:p>
                      <a:r>
                        <a:rPr lang="en-US" sz="1400" dirty="0" err="1"/>
                        <a:t>Sonnen</a:t>
                      </a:r>
                      <a:r>
                        <a:rPr lang="en-US" sz="1400" dirty="0"/>
                        <a:t> Eco 4 (Li-ion)</a:t>
                      </a:r>
                    </a:p>
                  </a:txBody>
                  <a:tcPr marL="68580" marR="68580" marT="34290" marB="34290"/>
                </a:tc>
                <a:tc>
                  <a:txBody>
                    <a:bodyPr/>
                    <a:lstStyle/>
                    <a:p>
                      <a:r>
                        <a:rPr lang="en-US" sz="1400" dirty="0"/>
                        <a:t>$10,000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4 kWh</a:t>
                      </a:r>
                    </a:p>
                  </a:txBody>
                  <a:tcPr marL="68580" marR="68580" marT="34290" marB="34290"/>
                </a:tc>
                <a:extLst>
                  <a:ext uri="{0D108BD9-81ED-4DB2-BD59-A6C34878D82A}">
                    <a16:rowId xmlns:a16="http://schemas.microsoft.com/office/drawing/2014/main" val="1467294332"/>
                  </a:ext>
                </a:extLst>
              </a:tr>
              <a:tr h="269473">
                <a:tc>
                  <a:txBody>
                    <a:bodyPr/>
                    <a:lstStyle/>
                    <a:p>
                      <a:r>
                        <a:rPr lang="en-US" sz="1400" dirty="0"/>
                        <a:t>Sealed Lead Acid</a:t>
                      </a:r>
                    </a:p>
                  </a:txBody>
                  <a:tcPr marL="68580" marR="68580" marT="34290" marB="34290"/>
                </a:tc>
                <a:tc>
                  <a:txBody>
                    <a:bodyPr/>
                    <a:lstStyle/>
                    <a:p>
                      <a:r>
                        <a:rPr lang="en-US" sz="1400" dirty="0"/>
                        <a:t>$5,200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12 kWh</a:t>
                      </a:r>
                    </a:p>
                  </a:txBody>
                  <a:tcPr marL="68580" marR="68580" marT="34290" marB="34290"/>
                </a:tc>
                <a:extLst>
                  <a:ext uri="{0D108BD9-81ED-4DB2-BD59-A6C34878D82A}">
                    <a16:rowId xmlns:a16="http://schemas.microsoft.com/office/drawing/2014/main" val="4094242289"/>
                  </a:ext>
                </a:extLst>
              </a:tr>
            </a:tbl>
          </a:graphicData>
        </a:graphic>
      </p:graphicFrame>
      <p:sp>
        <p:nvSpPr>
          <p:cNvPr id="10" name="Content Placeholder 1">
            <a:extLst>
              <a:ext uri="{FF2B5EF4-FFF2-40B4-BE49-F238E27FC236}">
                <a16:creationId xmlns:a16="http://schemas.microsoft.com/office/drawing/2014/main" id="{5F1AD9E3-0C22-A140-97D2-B0ADDF111552}"/>
              </a:ext>
            </a:extLst>
          </p:cNvPr>
          <p:cNvSpPr txBox="1">
            <a:spLocks/>
          </p:cNvSpPr>
          <p:nvPr/>
        </p:nvSpPr>
        <p:spPr>
          <a:xfrm>
            <a:off x="-134007" y="297990"/>
            <a:ext cx="9278007" cy="695782"/>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sz="4000" dirty="0">
                <a:solidFill>
                  <a:schemeClr val="bg1"/>
                </a:solidFill>
                <a:latin typeface="Franklin Gothic Medium"/>
                <a:cs typeface="Franklin Gothic Medium"/>
              </a:rPr>
              <a:t>Basic cost estimates (example) </a:t>
            </a:r>
          </a:p>
        </p:txBody>
      </p:sp>
      <p:sp>
        <p:nvSpPr>
          <p:cNvPr id="3" name="TextBox 2">
            <a:extLst>
              <a:ext uri="{FF2B5EF4-FFF2-40B4-BE49-F238E27FC236}">
                <a16:creationId xmlns:a16="http://schemas.microsoft.com/office/drawing/2014/main" id="{E442F23E-EFE8-9A41-A3CC-7A3B98769A3C}"/>
              </a:ext>
            </a:extLst>
          </p:cNvPr>
          <p:cNvSpPr txBox="1"/>
          <p:nvPr/>
        </p:nvSpPr>
        <p:spPr>
          <a:xfrm>
            <a:off x="191246" y="6537011"/>
            <a:ext cx="5482591" cy="276999"/>
          </a:xfrm>
          <a:prstGeom prst="rect">
            <a:avLst/>
          </a:prstGeom>
          <a:noFill/>
        </p:spPr>
        <p:txBody>
          <a:bodyPr wrap="none" rtlCol="0">
            <a:spAutoFit/>
          </a:bodyPr>
          <a:lstStyle/>
          <a:p>
            <a:r>
              <a:rPr lang="en-US" sz="1200" dirty="0"/>
              <a:t>https://</a:t>
            </a:r>
            <a:r>
              <a:rPr lang="en-US" sz="1200" dirty="0" err="1"/>
              <a:t>cleantechnica.com</a:t>
            </a:r>
            <a:r>
              <a:rPr lang="en-US" sz="1200" dirty="0"/>
              <a:t>/2018/10/12/tesla-</a:t>
            </a:r>
            <a:r>
              <a:rPr lang="en-US" sz="1200" dirty="0" err="1"/>
              <a:t>powerwall</a:t>
            </a:r>
            <a:r>
              <a:rPr lang="en-US" sz="1200" dirty="0"/>
              <a:t>-price-features-new-coming/</a:t>
            </a:r>
          </a:p>
        </p:txBody>
      </p:sp>
    </p:spTree>
    <p:extLst>
      <p:ext uri="{BB962C8B-B14F-4D97-AF65-F5344CB8AC3E}">
        <p14:creationId xmlns:p14="http://schemas.microsoft.com/office/powerpoint/2010/main" val="5481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0" y="359493"/>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Basic cost estimates </a:t>
            </a:r>
          </a:p>
        </p:txBody>
      </p:sp>
      <p:sp>
        <p:nvSpPr>
          <p:cNvPr id="6" name="Rounded Rectangle 5"/>
          <p:cNvSpPr/>
          <p:nvPr/>
        </p:nvSpPr>
        <p:spPr>
          <a:xfrm>
            <a:off x="541087" y="2494110"/>
            <a:ext cx="2761395" cy="2612833"/>
          </a:xfrm>
          <a:prstGeom prst="round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a:lstStyle/>
          <a:p>
            <a:endParaRPr lang="en-US" sz="1350">
              <a:latin typeface="Franklin Gothic Medium"/>
              <a:cs typeface="Franklin Gothic Medium"/>
            </a:endParaRPr>
          </a:p>
        </p:txBody>
      </p:sp>
      <p:grpSp>
        <p:nvGrpSpPr>
          <p:cNvPr id="8" name="Group 7"/>
          <p:cNvGrpSpPr/>
          <p:nvPr/>
        </p:nvGrpSpPr>
        <p:grpSpPr>
          <a:xfrm>
            <a:off x="654718" y="2780785"/>
            <a:ext cx="2269053" cy="1904900"/>
            <a:chOff x="1179899" y="2768171"/>
            <a:chExt cx="3025404" cy="2539867"/>
          </a:xfrm>
        </p:grpSpPr>
        <p:sp>
          <p:nvSpPr>
            <p:cNvPr id="9" name="Lightning Bolt 8"/>
            <p:cNvSpPr/>
            <p:nvPr/>
          </p:nvSpPr>
          <p:spPr>
            <a:xfrm>
              <a:off x="1179899" y="2768171"/>
              <a:ext cx="3025404" cy="2539867"/>
            </a:xfrm>
            <a:prstGeom prst="lightningBolt">
              <a:avLst/>
            </a:prstGeom>
            <a:solidFill>
              <a:srgbClr val="EE9129"/>
            </a:solidFill>
            <a:ln/>
          </p:spPr>
          <p:style>
            <a:lnRef idx="1">
              <a:schemeClr val="accent1"/>
            </a:lnRef>
            <a:fillRef idx="3">
              <a:schemeClr val="accent1"/>
            </a:fillRef>
            <a:effectRef idx="2">
              <a:schemeClr val="accent1"/>
            </a:effectRef>
            <a:fontRef idx="minor">
              <a:schemeClr val="lt1"/>
            </a:fontRef>
          </p:style>
          <p:txBody>
            <a:bodyPr/>
            <a:lstStyle/>
            <a:p>
              <a:endParaRPr lang="en-US" sz="1350">
                <a:latin typeface="Franklin Gothic Medium"/>
                <a:cs typeface="Franklin Gothic Medium"/>
              </a:endParaRPr>
            </a:p>
          </p:txBody>
        </p:sp>
        <p:sp>
          <p:nvSpPr>
            <p:cNvPr id="10" name="Content Placeholder 1"/>
            <p:cNvSpPr txBox="1">
              <a:spLocks/>
            </p:cNvSpPr>
            <p:nvPr/>
          </p:nvSpPr>
          <p:spPr>
            <a:xfrm>
              <a:off x="1603445" y="2997541"/>
              <a:ext cx="2344983" cy="1718871"/>
            </a:xfrm>
            <a:prstGeom prst="rect">
              <a:avLst/>
            </a:prstGeom>
          </p:spPr>
          <p:txBody>
            <a:bodyPr/>
            <a:lstStyle>
              <a:lvl1pPr marL="457200" indent="-4572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300" b="1" dirty="0">
                  <a:solidFill>
                    <a:schemeClr val="tx1">
                      <a:lumMod val="75000"/>
                      <a:lumOff val="25000"/>
                    </a:schemeClr>
                  </a:solidFill>
                  <a:latin typeface="Franklin Gothic Medium"/>
                  <a:cs typeface="Franklin Gothic Medium"/>
                </a:rPr>
                <a:t>Backup </a:t>
              </a:r>
            </a:p>
            <a:p>
              <a:pPr marL="0" indent="0" algn="ctr">
                <a:buNone/>
              </a:pPr>
              <a:r>
                <a:rPr lang="en-US" sz="3300" b="1" dirty="0">
                  <a:solidFill>
                    <a:schemeClr val="tx1">
                      <a:lumMod val="75000"/>
                      <a:lumOff val="25000"/>
                    </a:schemeClr>
                  </a:solidFill>
                  <a:latin typeface="Franklin Gothic Medium"/>
                  <a:cs typeface="Franklin Gothic Medium"/>
                </a:rPr>
                <a:t>Power for you</a:t>
              </a:r>
            </a:p>
          </p:txBody>
        </p:sp>
      </p:grpSp>
      <p:sp>
        <p:nvSpPr>
          <p:cNvPr id="11" name="TextBox 10"/>
          <p:cNvSpPr txBox="1"/>
          <p:nvPr/>
        </p:nvSpPr>
        <p:spPr>
          <a:xfrm>
            <a:off x="3521928" y="2952812"/>
            <a:ext cx="5522395" cy="1188787"/>
          </a:xfrm>
          <a:prstGeom prst="rect">
            <a:avLst/>
          </a:prstGeom>
          <a:noFill/>
        </p:spPr>
        <p:txBody>
          <a:bodyPr wrap="square" rtlCol="0">
            <a:spAutoFit/>
          </a:bodyPr>
          <a:lstStyle/>
          <a:p>
            <a:r>
              <a:rPr lang="en-US" sz="2175" dirty="0">
                <a:latin typeface="Franklin Gothic Medium"/>
                <a:cs typeface="Franklin Gothic Medium"/>
              </a:rPr>
              <a:t>For backup power applications, remember: </a:t>
            </a:r>
          </a:p>
          <a:p>
            <a:endParaRPr lang="en-US" sz="1350" dirty="0">
              <a:latin typeface="Franklin Gothic Medium"/>
              <a:cs typeface="Franklin Gothic Medium"/>
            </a:endParaRPr>
          </a:p>
          <a:p>
            <a:pPr marL="214313" indent="-214313">
              <a:buFont typeface="Arial"/>
              <a:buChar char="•"/>
            </a:pPr>
            <a:r>
              <a:rPr lang="en-US" dirty="0">
                <a:latin typeface="Franklin Gothic Medium"/>
                <a:cs typeface="Franklin Gothic Medium"/>
              </a:rPr>
              <a:t>Value </a:t>
            </a:r>
            <a:r>
              <a:rPr lang="en-US" i="1" dirty="0">
                <a:latin typeface="Franklin Gothic Medium"/>
                <a:cs typeface="Franklin Gothic Medium"/>
              </a:rPr>
              <a:t>only</a:t>
            </a:r>
            <a:r>
              <a:rPr lang="en-US" dirty="0">
                <a:latin typeface="Franklin Gothic Medium"/>
                <a:cs typeface="Franklin Gothic Medium"/>
              </a:rPr>
              <a:t> when the grid is down</a:t>
            </a:r>
          </a:p>
          <a:p>
            <a:pPr marL="214313" indent="-214313">
              <a:buFont typeface="Arial"/>
              <a:buChar char="•"/>
            </a:pPr>
            <a:r>
              <a:rPr lang="en-US" dirty="0">
                <a:latin typeface="Franklin Gothic Medium"/>
                <a:cs typeface="Franklin Gothic Medium"/>
              </a:rPr>
              <a:t>No cost savings/earnings over time </a:t>
            </a:r>
          </a:p>
        </p:txBody>
      </p:sp>
    </p:spTree>
    <p:extLst>
      <p:ext uri="{BB962C8B-B14F-4D97-AF65-F5344CB8AC3E}">
        <p14:creationId xmlns:p14="http://schemas.microsoft.com/office/powerpoint/2010/main" val="992005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28598" y="385998"/>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The value of resiliency</a:t>
            </a:r>
          </a:p>
        </p:txBody>
      </p:sp>
      <p:sp>
        <p:nvSpPr>
          <p:cNvPr id="12" name="Rectangle 11"/>
          <p:cNvSpPr/>
          <p:nvPr/>
        </p:nvSpPr>
        <p:spPr>
          <a:xfrm>
            <a:off x="1713877" y="1748650"/>
            <a:ext cx="5344583" cy="461665"/>
          </a:xfrm>
          <a:prstGeom prst="rect">
            <a:avLst/>
          </a:prstGeom>
        </p:spPr>
        <p:txBody>
          <a:bodyPr wrap="square">
            <a:spAutoFit/>
          </a:bodyPr>
          <a:lstStyle/>
          <a:p>
            <a:pPr algn="ctr"/>
            <a:r>
              <a:rPr lang="en-US" sz="2400" dirty="0">
                <a:latin typeface="Franklin Gothic Medium"/>
                <a:cs typeface="Franklin Gothic Medium"/>
              </a:rPr>
              <a:t>Losing power does have a cost</a:t>
            </a:r>
          </a:p>
        </p:txBody>
      </p:sp>
      <p:pic>
        <p:nvPicPr>
          <p:cNvPr id="2" name="Picture 1">
            <a:extLst>
              <a:ext uri="{FF2B5EF4-FFF2-40B4-BE49-F238E27FC236}">
                <a16:creationId xmlns:a16="http://schemas.microsoft.com/office/drawing/2014/main" id="{38BFC844-7FDE-4716-9379-8FCE8E5A9FC5}"/>
              </a:ext>
            </a:extLst>
          </p:cNvPr>
          <p:cNvPicPr>
            <a:picLocks noChangeAspect="1"/>
          </p:cNvPicPr>
          <p:nvPr/>
        </p:nvPicPr>
        <p:blipFill>
          <a:blip r:embed="rId3"/>
          <a:stretch>
            <a:fillRect/>
          </a:stretch>
        </p:blipFill>
        <p:spPr>
          <a:xfrm>
            <a:off x="579598" y="2187232"/>
            <a:ext cx="7908368" cy="3381719"/>
          </a:xfrm>
          <a:prstGeom prst="rect">
            <a:avLst/>
          </a:prstGeom>
        </p:spPr>
      </p:pic>
    </p:spTree>
    <p:extLst>
      <p:ext uri="{BB962C8B-B14F-4D97-AF65-F5344CB8AC3E}">
        <p14:creationId xmlns:p14="http://schemas.microsoft.com/office/powerpoint/2010/main" val="955057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0" y="353977"/>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Federal Tax Credit for Storage </a:t>
            </a:r>
          </a:p>
        </p:txBody>
      </p:sp>
      <p:sp>
        <p:nvSpPr>
          <p:cNvPr id="6" name="TextBox 5"/>
          <p:cNvSpPr txBox="1"/>
          <p:nvPr/>
        </p:nvSpPr>
        <p:spPr>
          <a:xfrm>
            <a:off x="1132417" y="2201333"/>
            <a:ext cx="6424083" cy="300082"/>
          </a:xfrm>
          <a:prstGeom prst="rect">
            <a:avLst/>
          </a:prstGeom>
          <a:noFill/>
        </p:spPr>
        <p:txBody>
          <a:bodyPr wrap="square" rtlCol="0">
            <a:spAutoFit/>
          </a:bodyPr>
          <a:lstStyle/>
          <a:p>
            <a:endParaRPr lang="en-US" sz="1350" dirty="0">
              <a:latin typeface="Franklin Gothic Medium"/>
              <a:cs typeface="Franklin Gothic Medium"/>
            </a:endParaRPr>
          </a:p>
        </p:txBody>
      </p:sp>
      <p:sp>
        <p:nvSpPr>
          <p:cNvPr id="7" name="Rectangle 6"/>
          <p:cNvSpPr/>
          <p:nvPr/>
        </p:nvSpPr>
        <p:spPr>
          <a:xfrm>
            <a:off x="391583" y="2169584"/>
            <a:ext cx="5344583" cy="3254737"/>
          </a:xfrm>
          <a:prstGeom prst="rect">
            <a:avLst/>
          </a:prstGeom>
        </p:spPr>
        <p:txBody>
          <a:bodyPr wrap="square">
            <a:spAutoFit/>
          </a:bodyPr>
          <a:lstStyle/>
          <a:p>
            <a:r>
              <a:rPr lang="en-US" sz="2025" dirty="0">
                <a:latin typeface="Franklin Gothic Medium"/>
                <a:cs typeface="Franklin Gothic Medium"/>
              </a:rPr>
              <a:t>30% federal tax credit available for storage systems that are 100% charged by solar</a:t>
            </a:r>
          </a:p>
          <a:p>
            <a:endParaRPr lang="en-US" sz="1350" dirty="0">
              <a:latin typeface="Franklin Gothic Medium"/>
              <a:cs typeface="Franklin Gothic Medium"/>
            </a:endParaRPr>
          </a:p>
          <a:p>
            <a:endParaRPr lang="en-US" sz="1350" dirty="0">
              <a:latin typeface="Franklin Gothic Medium"/>
              <a:cs typeface="Franklin Gothic Medium"/>
            </a:endParaRPr>
          </a:p>
          <a:p>
            <a:pPr marL="214313" indent="-214313">
              <a:buFont typeface="Arial"/>
              <a:buChar char="•"/>
            </a:pPr>
            <a:r>
              <a:rPr lang="en-US" sz="1725" dirty="0">
                <a:latin typeface="Franklin Gothic Medium"/>
                <a:cs typeface="Franklin Gothic Medium"/>
              </a:rPr>
              <a:t>Value: </a:t>
            </a:r>
            <a:r>
              <a:rPr lang="en-US" sz="1725" b="1" dirty="0">
                <a:latin typeface="Franklin Gothic Medium"/>
                <a:cs typeface="Franklin Gothic Medium"/>
              </a:rPr>
              <a:t>30% of the total system cost </a:t>
            </a:r>
            <a:r>
              <a:rPr lang="en-US" sz="1725" dirty="0">
                <a:latin typeface="Franklin Gothic Medium"/>
                <a:cs typeface="Franklin Gothic Medium"/>
              </a:rPr>
              <a:t>(hardware + installation) for fully solar-charged batteries </a:t>
            </a:r>
          </a:p>
          <a:p>
            <a:pPr marL="214313" indent="-214313">
              <a:buFont typeface="Arial"/>
              <a:buChar char="•"/>
            </a:pPr>
            <a:endParaRPr lang="en-US" sz="1725" dirty="0">
              <a:latin typeface="Franklin Gothic Medium"/>
              <a:cs typeface="Franklin Gothic Medium"/>
            </a:endParaRPr>
          </a:p>
          <a:p>
            <a:pPr marL="214313" indent="-214313">
              <a:buFont typeface="Arial"/>
              <a:buChar char="•"/>
            </a:pPr>
            <a:r>
              <a:rPr lang="en-US" sz="1725" dirty="0">
                <a:latin typeface="Franklin Gothic Medium"/>
                <a:cs typeface="Franklin Gothic Medium"/>
              </a:rPr>
              <a:t>Storage systems that are </a:t>
            </a:r>
            <a:r>
              <a:rPr lang="en-US" sz="1725" b="1" dirty="0">
                <a:latin typeface="Franklin Gothic Medium"/>
                <a:cs typeface="Franklin Gothic Medium"/>
              </a:rPr>
              <a:t>at least 75% </a:t>
            </a:r>
            <a:r>
              <a:rPr lang="en-US" sz="1725" dirty="0">
                <a:latin typeface="Franklin Gothic Medium"/>
                <a:cs typeface="Franklin Gothic Medium"/>
              </a:rPr>
              <a:t>charged by solar are eligible for a portion of the full tax credit</a:t>
            </a:r>
          </a:p>
          <a:p>
            <a:pPr marL="214313" indent="-214313">
              <a:buFont typeface="Arial"/>
              <a:buChar char="•"/>
            </a:pPr>
            <a:endParaRPr lang="en-US" sz="1725" dirty="0">
              <a:latin typeface="Franklin Gothic Medium"/>
              <a:cs typeface="Franklin Gothic Medium"/>
            </a:endParaRPr>
          </a:p>
          <a:p>
            <a:pPr marL="214313" indent="-214313">
              <a:buFont typeface="Arial"/>
              <a:buChar char="•"/>
            </a:pPr>
            <a:r>
              <a:rPr lang="en-US" sz="1725" dirty="0">
                <a:latin typeface="Franklin Gothic Medium"/>
                <a:cs typeface="Franklin Gothic Medium"/>
              </a:rPr>
              <a:t>Storage system that are </a:t>
            </a:r>
            <a:r>
              <a:rPr lang="en-US" sz="1725" b="1" dirty="0">
                <a:latin typeface="Franklin Gothic Medium"/>
                <a:cs typeface="Franklin Gothic Medium"/>
              </a:rPr>
              <a:t>less than 75% </a:t>
            </a:r>
            <a:r>
              <a:rPr lang="en-US" sz="1725" dirty="0">
                <a:latin typeface="Franklin Gothic Medium"/>
                <a:cs typeface="Franklin Gothic Medium"/>
              </a:rPr>
              <a:t>charged by solar are ineligible for the tax credit </a:t>
            </a:r>
          </a:p>
        </p:txBody>
      </p:sp>
      <p:pic>
        <p:nvPicPr>
          <p:cNvPr id="8" name="Picture 7" descr="Unknown-1.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43083" y="2169584"/>
            <a:ext cx="2762250" cy="1657350"/>
          </a:xfrm>
          <a:prstGeom prst="rect">
            <a:avLst/>
          </a:prstGeom>
        </p:spPr>
      </p:pic>
    </p:spTree>
    <p:extLst>
      <p:ext uri="{BB962C8B-B14F-4D97-AF65-F5344CB8AC3E}">
        <p14:creationId xmlns:p14="http://schemas.microsoft.com/office/powerpoint/2010/main" val="608682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4-12 at 11.34.38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761" y="2033868"/>
            <a:ext cx="5345206" cy="3518647"/>
          </a:xfrm>
          <a:prstGeom prst="rect">
            <a:avLst/>
          </a:prstGeom>
        </p:spPr>
      </p:pic>
      <p:sp>
        <p:nvSpPr>
          <p:cNvPr id="6" name="Content Placeholder 1"/>
          <p:cNvSpPr txBox="1">
            <a:spLocks/>
          </p:cNvSpPr>
          <p:nvPr/>
        </p:nvSpPr>
        <p:spPr>
          <a:xfrm>
            <a:off x="3314" y="346242"/>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Clarification from the IRS</a:t>
            </a:r>
          </a:p>
          <a:p>
            <a:pPr marL="0" indent="0" algn="ctr">
              <a:buNone/>
            </a:pPr>
            <a:endParaRPr lang="en-US" sz="3000" dirty="0">
              <a:solidFill>
                <a:schemeClr val="bg1"/>
              </a:solidFill>
              <a:latin typeface="Franklin Gothic Medium"/>
              <a:cs typeface="Franklin Gothic Medium"/>
            </a:endParaRPr>
          </a:p>
        </p:txBody>
      </p:sp>
      <p:sp>
        <p:nvSpPr>
          <p:cNvPr id="8" name="TextBox 7"/>
          <p:cNvSpPr txBox="1"/>
          <p:nvPr/>
        </p:nvSpPr>
        <p:spPr>
          <a:xfrm>
            <a:off x="5715001" y="2033868"/>
            <a:ext cx="2958353" cy="2862322"/>
          </a:xfrm>
          <a:prstGeom prst="rect">
            <a:avLst/>
          </a:prstGeom>
          <a:noFill/>
        </p:spPr>
        <p:txBody>
          <a:bodyPr wrap="square" rtlCol="0">
            <a:spAutoFit/>
          </a:bodyPr>
          <a:lstStyle/>
          <a:p>
            <a:r>
              <a:rPr lang="en-US" dirty="0">
                <a:latin typeface="Franklin Gothic Medium"/>
                <a:cs typeface="Franklin Gothic Medium"/>
              </a:rPr>
              <a:t>In </a:t>
            </a:r>
            <a:r>
              <a:rPr lang="en-US" b="1" dirty="0">
                <a:latin typeface="Franklin Gothic Medium"/>
                <a:cs typeface="Franklin Gothic Medium"/>
              </a:rPr>
              <a:t>March 2018</a:t>
            </a:r>
            <a:r>
              <a:rPr lang="en-US" dirty="0">
                <a:latin typeface="Franklin Gothic Medium"/>
                <a:cs typeface="Franklin Gothic Medium"/>
              </a:rPr>
              <a:t>, the IRS issued a private-letter ruling clarifying:</a:t>
            </a:r>
          </a:p>
          <a:p>
            <a:endParaRPr lang="en-US" dirty="0">
              <a:latin typeface="Franklin Gothic Medium"/>
              <a:cs typeface="Franklin Gothic Medium"/>
            </a:endParaRPr>
          </a:p>
          <a:p>
            <a:pPr marL="214313" indent="-214313">
              <a:buFont typeface="Arial"/>
              <a:buChar char="•"/>
            </a:pPr>
            <a:r>
              <a:rPr lang="en-US" dirty="0">
                <a:latin typeface="Franklin Gothic Medium"/>
                <a:cs typeface="Franklin Gothic Medium"/>
              </a:rPr>
              <a:t>Adding storage to an existing rooftop solar array will qualify for the 30% Federal Tax Credit</a:t>
            </a:r>
          </a:p>
          <a:p>
            <a:pPr marL="214313" indent="-214313">
              <a:buFont typeface="Arial"/>
              <a:buChar char="•"/>
            </a:pPr>
            <a:r>
              <a:rPr lang="en-US" dirty="0">
                <a:latin typeface="Franklin Gothic Medium"/>
                <a:cs typeface="Franklin Gothic Medium"/>
              </a:rPr>
              <a:t>Solar charging stipulations still apply</a:t>
            </a:r>
          </a:p>
        </p:txBody>
      </p:sp>
    </p:spTree>
    <p:extLst>
      <p:ext uri="{BB962C8B-B14F-4D97-AF65-F5344CB8AC3E}">
        <p14:creationId xmlns:p14="http://schemas.microsoft.com/office/powerpoint/2010/main" val="3662046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5" name="TextBox 4"/>
          <p:cNvSpPr txBox="1"/>
          <p:nvPr/>
        </p:nvSpPr>
        <p:spPr>
          <a:xfrm>
            <a:off x="903319" y="3378908"/>
            <a:ext cx="7480300" cy="2554545"/>
          </a:xfrm>
          <a:prstGeom prst="rect">
            <a:avLst/>
          </a:prstGeom>
          <a:noFill/>
        </p:spPr>
        <p:txBody>
          <a:bodyPr wrap="square" rtlCol="0">
            <a:spAutoFit/>
          </a:bodyPr>
          <a:lstStyle/>
          <a:p>
            <a:r>
              <a:rPr lang="en-US" sz="1600" b="1" dirty="0">
                <a:solidFill>
                  <a:schemeClr val="tx2"/>
                </a:solidFill>
              </a:rPr>
              <a:t>DC COUPLING</a:t>
            </a:r>
          </a:p>
          <a:p>
            <a:pPr marL="171450" indent="-171450">
              <a:buFont typeface="Arial" panose="020B0604020202020204" pitchFamily="34" charset="0"/>
              <a:buChar char="•"/>
            </a:pPr>
            <a:r>
              <a:rPr lang="en-US" sz="1600" dirty="0"/>
              <a:t>Easier to prove your battery is only charged by solar electricity (as opposed to utility electricity from the grid) which makes it </a:t>
            </a:r>
            <a:r>
              <a:rPr lang="en-US" sz="1600" b="1" dirty="0"/>
              <a:t>easier to qualify for 30% Federal Tax Credit</a:t>
            </a:r>
          </a:p>
          <a:p>
            <a:endParaRPr lang="en-US" sz="1600" dirty="0"/>
          </a:p>
          <a:p>
            <a:r>
              <a:rPr lang="en-US" sz="1600" b="1" dirty="0">
                <a:solidFill>
                  <a:schemeClr val="tx2"/>
                </a:solidFill>
              </a:rPr>
              <a:t>AC COUPLING</a:t>
            </a:r>
          </a:p>
          <a:p>
            <a:pPr marL="171450" indent="-171450">
              <a:buFont typeface="Arial" panose="020B0604020202020204" pitchFamily="34" charset="0"/>
              <a:buChar char="•"/>
            </a:pPr>
            <a:r>
              <a:rPr lang="en-US" sz="1600" b="1" dirty="0"/>
              <a:t>More challenging to guarantee your battery is exclusively charged by solar which is an important factor for federal tax credit eligibility. </a:t>
            </a:r>
          </a:p>
          <a:p>
            <a:endParaRPr lang="en-US" sz="1600" b="1" dirty="0"/>
          </a:p>
          <a:p>
            <a:br>
              <a:rPr lang="en-US" sz="1600" dirty="0"/>
            </a:br>
            <a:endParaRPr lang="en-US" sz="1600" dirty="0"/>
          </a:p>
        </p:txBody>
      </p:sp>
      <p:sp>
        <p:nvSpPr>
          <p:cNvPr id="9" name="Content Placeholder 1">
            <a:extLst>
              <a:ext uri="{FF2B5EF4-FFF2-40B4-BE49-F238E27FC236}">
                <a16:creationId xmlns:a16="http://schemas.microsoft.com/office/drawing/2014/main" id="{B6DBC39F-EADE-A742-9E37-A1FB631A15D2}"/>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dirty="0">
                <a:solidFill>
                  <a:schemeClr val="bg1"/>
                </a:solidFill>
                <a:latin typeface="Franklin Gothic Medium" panose="020B0603020102020204" pitchFamily="34" charset="0"/>
              </a:rPr>
              <a:t>AC/DC Coupling and the Tax Credit</a:t>
            </a:r>
          </a:p>
        </p:txBody>
      </p:sp>
      <p:pic>
        <p:nvPicPr>
          <p:cNvPr id="10" name="Picture 9" descr="Unknown-1.jpeg">
            <a:extLst>
              <a:ext uri="{FF2B5EF4-FFF2-40B4-BE49-F238E27FC236}">
                <a16:creationId xmlns:a16="http://schemas.microsoft.com/office/drawing/2014/main" id="{BC2891D2-E640-BD40-924E-0FAA4C4BC8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54195" y="1351037"/>
            <a:ext cx="2762250" cy="1657350"/>
          </a:xfrm>
          <a:prstGeom prst="rect">
            <a:avLst/>
          </a:prstGeom>
        </p:spPr>
      </p:pic>
    </p:spTree>
    <p:extLst>
      <p:ext uri="{BB962C8B-B14F-4D97-AF65-F5344CB8AC3E}">
        <p14:creationId xmlns:p14="http://schemas.microsoft.com/office/powerpoint/2010/main" val="943371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TextBox 1"/>
          <p:cNvSpPr txBox="1"/>
          <p:nvPr/>
        </p:nvSpPr>
        <p:spPr>
          <a:xfrm>
            <a:off x="181089" y="902075"/>
            <a:ext cx="8918086" cy="600164"/>
          </a:xfrm>
          <a:prstGeom prst="rect">
            <a:avLst/>
          </a:prstGeom>
          <a:noFill/>
        </p:spPr>
        <p:txBody>
          <a:bodyPr wrap="square" rtlCol="0">
            <a:spAutoFit/>
          </a:bodyPr>
          <a:lstStyle/>
          <a:p>
            <a:r>
              <a:rPr lang="en-US" sz="3300" b="1" dirty="0">
                <a:solidFill>
                  <a:schemeClr val="bg1"/>
                </a:solidFill>
                <a:latin typeface="Franklin Gothic Medium"/>
                <a:cs typeface="Franklin Gothic Medium"/>
              </a:rPr>
              <a:t>Storage has been getting a lot of press lately…</a:t>
            </a:r>
          </a:p>
        </p:txBody>
      </p:sp>
      <p:sp>
        <p:nvSpPr>
          <p:cNvPr id="5" name="TextBox 4"/>
          <p:cNvSpPr txBox="1"/>
          <p:nvPr/>
        </p:nvSpPr>
        <p:spPr>
          <a:xfrm>
            <a:off x="3285120" y="5353048"/>
            <a:ext cx="5858880" cy="611706"/>
          </a:xfrm>
          <a:prstGeom prst="rect">
            <a:avLst/>
          </a:prstGeom>
          <a:noFill/>
        </p:spPr>
        <p:txBody>
          <a:bodyPr wrap="square" rtlCol="0">
            <a:spAutoFit/>
          </a:bodyPr>
          <a:lstStyle/>
          <a:p>
            <a:r>
              <a:rPr lang="en-US" sz="3375" b="1" dirty="0">
                <a:solidFill>
                  <a:srgbClr val="FFFFFF"/>
                </a:solidFill>
                <a:latin typeface="Franklin Gothic Medium"/>
                <a:cs typeface="Franklin Gothic Medium"/>
              </a:rPr>
              <a:t>… what does it mean for you?</a:t>
            </a:r>
          </a:p>
        </p:txBody>
      </p:sp>
      <p:pic>
        <p:nvPicPr>
          <p:cNvPr id="7" name="Picture 6" descr="Screen Shot 2018-04-12 at 11.23.03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5608" y="1559848"/>
            <a:ext cx="4518392" cy="2678206"/>
          </a:xfrm>
          <a:prstGeom prst="rect">
            <a:avLst/>
          </a:prstGeom>
        </p:spPr>
      </p:pic>
      <p:pic>
        <p:nvPicPr>
          <p:cNvPr id="8" name="Picture 7" descr="Screen Shot 2018-04-12 at 11.22.29 A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513174"/>
            <a:ext cx="3285120" cy="2487577"/>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47" y="1559848"/>
            <a:ext cx="2169972" cy="2169972"/>
          </a:xfrm>
          <a:prstGeom prst="rect">
            <a:avLst/>
          </a:prstGeom>
        </p:spPr>
      </p:pic>
      <p:pic>
        <p:nvPicPr>
          <p:cNvPr id="11" name="Picture 10" descr="Screen Shot 2018-04-12 at 11.23.44 A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2755" y="3973956"/>
            <a:ext cx="3697941" cy="1067350"/>
          </a:xfrm>
          <a:prstGeom prst="rect">
            <a:avLst/>
          </a:prstGeom>
        </p:spPr>
      </p:pic>
      <p:pic>
        <p:nvPicPr>
          <p:cNvPr id="12" name="Picture 11"/>
          <p:cNvPicPr>
            <a:picLocks noChangeAspect="1"/>
          </p:cNvPicPr>
          <p:nvPr/>
        </p:nvPicPr>
        <p:blipFill>
          <a:blip r:embed="rId7"/>
          <a:stretch>
            <a:fillRect/>
          </a:stretch>
        </p:blipFill>
        <p:spPr>
          <a:xfrm>
            <a:off x="5556437" y="2441579"/>
            <a:ext cx="2926416" cy="1847850"/>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71184" y="4369211"/>
            <a:ext cx="2538008" cy="644892"/>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61338" y="1559848"/>
            <a:ext cx="2564270" cy="1979333"/>
          </a:xfrm>
          <a:prstGeom prst="rect">
            <a:avLst/>
          </a:prstGeom>
        </p:spPr>
      </p:pic>
      <p:pic>
        <p:nvPicPr>
          <p:cNvPr id="16" name="Picture 15" descr="Screen Shot 2018-04-12 at 11.21.31 AM.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00530" y="3368855"/>
            <a:ext cx="3680081" cy="1000356"/>
          </a:xfrm>
          <a:prstGeom prst="rect">
            <a:avLst/>
          </a:prstGeom>
        </p:spPr>
      </p:pic>
    </p:spTree>
    <p:extLst>
      <p:ext uri="{BB962C8B-B14F-4D97-AF65-F5344CB8AC3E}">
        <p14:creationId xmlns:p14="http://schemas.microsoft.com/office/powerpoint/2010/main" val="1553848591"/>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7F94A425-26E2-4738-9099-F35EC426B9A9}"/>
              </a:ext>
            </a:extLst>
          </p:cNvPr>
          <p:cNvSpPr txBox="1">
            <a:spLocks/>
          </p:cNvSpPr>
          <p:nvPr/>
        </p:nvSpPr>
        <p:spPr>
          <a:xfrm>
            <a:off x="496389" y="1803715"/>
            <a:ext cx="8503919" cy="654627"/>
          </a:xfrm>
          <a:prstGeom prst="rect">
            <a:avLst/>
          </a:prstGeom>
        </p:spPr>
        <p:txBody>
          <a:bodyPr vert="horz" lIns="68580" tIns="34290" rIns="68580" bIns="34290" numCol="1" rtlCol="0">
            <a:no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1200" dirty="0"/>
          </a:p>
        </p:txBody>
      </p:sp>
      <p:sp>
        <p:nvSpPr>
          <p:cNvPr id="28" name="Subtitle 2">
            <a:extLst>
              <a:ext uri="{FF2B5EF4-FFF2-40B4-BE49-F238E27FC236}">
                <a16:creationId xmlns:a16="http://schemas.microsoft.com/office/drawing/2014/main" id="{EC7131DA-3EB5-477D-BD1B-E3C6D20BEDD6}"/>
              </a:ext>
            </a:extLst>
          </p:cNvPr>
          <p:cNvSpPr txBox="1">
            <a:spLocks/>
          </p:cNvSpPr>
          <p:nvPr/>
        </p:nvSpPr>
        <p:spPr>
          <a:xfrm>
            <a:off x="640511" y="264158"/>
            <a:ext cx="7862978"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4500" b="1" dirty="0">
                <a:solidFill>
                  <a:schemeClr val="bg1"/>
                </a:solidFill>
                <a:latin typeface="Franklin Gothic Medium" panose="020B0603020102020204" pitchFamily="34" charset="0"/>
                <a:cs typeface="Calibri"/>
              </a:rPr>
              <a:t>What to look for</a:t>
            </a:r>
          </a:p>
        </p:txBody>
      </p:sp>
      <p:sp>
        <p:nvSpPr>
          <p:cNvPr id="2" name="TextBox 1">
            <a:extLst>
              <a:ext uri="{FF2B5EF4-FFF2-40B4-BE49-F238E27FC236}">
                <a16:creationId xmlns:a16="http://schemas.microsoft.com/office/drawing/2014/main" id="{02E7CEAC-BCB5-9B4F-BCC6-2C5A02D33B01}"/>
              </a:ext>
            </a:extLst>
          </p:cNvPr>
          <p:cNvSpPr txBox="1"/>
          <p:nvPr/>
        </p:nvSpPr>
        <p:spPr>
          <a:xfrm>
            <a:off x="1231282" y="1936154"/>
            <a:ext cx="7034132" cy="3785652"/>
          </a:xfrm>
          <a:prstGeom prst="rect">
            <a:avLst/>
          </a:prstGeom>
          <a:noFill/>
        </p:spPr>
        <p:txBody>
          <a:bodyPr wrap="square" rtlCol="0">
            <a:spAutoFit/>
          </a:bodyPr>
          <a:lstStyle/>
          <a:p>
            <a:endParaRPr lang="en-US" sz="2400" dirty="0"/>
          </a:p>
          <a:p>
            <a:r>
              <a:rPr lang="en-US" sz="2400" b="1" dirty="0"/>
              <a:t>What should be included in your proposal:</a:t>
            </a:r>
            <a:endParaRPr lang="en-US" sz="2400" dirty="0"/>
          </a:p>
          <a:p>
            <a:pPr marL="285750" lvl="0" indent="-285750">
              <a:buFont typeface="Arial" panose="020B0604020202020204" pitchFamily="34" charset="0"/>
              <a:buChar char="•"/>
            </a:pPr>
            <a:r>
              <a:rPr lang="en-US" sz="2400" dirty="0"/>
              <a:t>Full cost </a:t>
            </a:r>
          </a:p>
          <a:p>
            <a:pPr marL="285750" lvl="0" indent="-285750">
              <a:buFont typeface="Arial" panose="020B0604020202020204" pitchFamily="34" charset="0"/>
              <a:buChar char="•"/>
            </a:pPr>
            <a:r>
              <a:rPr lang="en-US" sz="2400" dirty="0"/>
              <a:t>Payment milestones</a:t>
            </a:r>
          </a:p>
          <a:p>
            <a:pPr marL="285750" lvl="0" indent="-285750">
              <a:buFont typeface="Arial" panose="020B0604020202020204" pitchFamily="34" charset="0"/>
              <a:buChar char="•"/>
            </a:pPr>
            <a:r>
              <a:rPr lang="en-US" sz="2400" dirty="0"/>
              <a:t>Equipment details</a:t>
            </a:r>
          </a:p>
          <a:p>
            <a:pPr marL="285750" lvl="0" indent="-285750">
              <a:buFont typeface="Arial" panose="020B0604020202020204" pitchFamily="34" charset="0"/>
              <a:buChar char="•"/>
            </a:pPr>
            <a:r>
              <a:rPr lang="en-US" sz="2400" dirty="0"/>
              <a:t>Warranties </a:t>
            </a:r>
          </a:p>
          <a:p>
            <a:pPr marL="285750" lvl="0" indent="-285750">
              <a:buFont typeface="Arial" panose="020B0604020202020204" pitchFamily="34" charset="0"/>
              <a:buChar char="•"/>
            </a:pPr>
            <a:r>
              <a:rPr lang="en-US" sz="2400" dirty="0"/>
              <a:t>O&amp;M Plan</a:t>
            </a:r>
          </a:p>
          <a:p>
            <a:pPr marL="285750" lvl="0" indent="-285750">
              <a:buFont typeface="Arial" panose="020B0604020202020204" pitchFamily="34" charset="0"/>
              <a:buChar char="•"/>
            </a:pPr>
            <a:r>
              <a:rPr lang="en-US" sz="2400" dirty="0"/>
              <a:t>Permitting</a:t>
            </a:r>
          </a:p>
          <a:p>
            <a:pPr marL="285750" lvl="0" indent="-285750">
              <a:buFont typeface="Arial" panose="020B0604020202020204" pitchFamily="34" charset="0"/>
              <a:buChar char="•"/>
            </a:pPr>
            <a:r>
              <a:rPr lang="en-US" sz="2400" dirty="0"/>
              <a:t>Pricing guarantee – no hidden fees</a:t>
            </a:r>
          </a:p>
          <a:p>
            <a:pPr marL="285750" lvl="0" indent="-285750">
              <a:buFont typeface="Arial" panose="020B0604020202020204" pitchFamily="34" charset="0"/>
              <a:buChar char="•"/>
            </a:pPr>
            <a:r>
              <a:rPr lang="en-US" sz="2400" dirty="0"/>
              <a:t>Installer information</a:t>
            </a:r>
          </a:p>
        </p:txBody>
      </p:sp>
    </p:spTree>
    <p:extLst>
      <p:ext uri="{BB962C8B-B14F-4D97-AF65-F5344CB8AC3E}">
        <p14:creationId xmlns:p14="http://schemas.microsoft.com/office/powerpoint/2010/main" val="2571492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5" name="Subtitle 2"/>
          <p:cNvSpPr txBox="1">
            <a:spLocks/>
          </p:cNvSpPr>
          <p:nvPr/>
        </p:nvSpPr>
        <p:spPr>
          <a:xfrm>
            <a:off x="435994" y="2948045"/>
            <a:ext cx="8483600" cy="67389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3600" b="1" dirty="0">
                <a:solidFill>
                  <a:schemeClr val="bg1"/>
                </a:solidFill>
                <a:latin typeface="Franklin Gothic Medium"/>
                <a:cs typeface="Franklin Gothic Medium"/>
              </a:rPr>
              <a:t>Part 3: Our work</a:t>
            </a:r>
            <a:endParaRPr lang="en-US" sz="3000" dirty="0">
              <a:solidFill>
                <a:schemeClr val="bg1"/>
              </a:solidFill>
              <a:latin typeface="Franklin Gothic Medium"/>
              <a:cs typeface="Franklin Gothic Medium"/>
            </a:endParaRPr>
          </a:p>
        </p:txBody>
      </p:sp>
    </p:spTree>
    <p:extLst>
      <p:ext uri="{BB962C8B-B14F-4D97-AF65-F5344CB8AC3E}">
        <p14:creationId xmlns:p14="http://schemas.microsoft.com/office/powerpoint/2010/main" val="674953848"/>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455A2C-9DB6-4970-A1CB-0EAFF1563545}"/>
              </a:ext>
            </a:extLst>
          </p:cNvPr>
          <p:cNvPicPr>
            <a:picLocks noChangeAspect="1"/>
          </p:cNvPicPr>
          <p:nvPr/>
        </p:nvPicPr>
        <p:blipFill>
          <a:blip r:embed="rId3"/>
          <a:stretch>
            <a:fillRect/>
          </a:stretch>
        </p:blipFill>
        <p:spPr>
          <a:xfrm>
            <a:off x="5908075" y="1746250"/>
            <a:ext cx="2864693" cy="3697288"/>
          </a:xfrm>
          <a:prstGeom prst="rect">
            <a:avLst/>
          </a:prstGeom>
        </p:spPr>
      </p:pic>
      <p:pic>
        <p:nvPicPr>
          <p:cNvPr id="6" name="Picture 5">
            <a:extLst>
              <a:ext uri="{FF2B5EF4-FFF2-40B4-BE49-F238E27FC236}">
                <a16:creationId xmlns:a16="http://schemas.microsoft.com/office/drawing/2014/main" id="{1A4BB4F2-4F6C-4B9F-99B9-0214E5D227BB}"/>
              </a:ext>
            </a:extLst>
          </p:cNvPr>
          <p:cNvPicPr>
            <a:picLocks noChangeAspect="1"/>
          </p:cNvPicPr>
          <p:nvPr/>
        </p:nvPicPr>
        <p:blipFill>
          <a:blip r:embed="rId4"/>
          <a:stretch>
            <a:fillRect/>
          </a:stretch>
        </p:blipFill>
        <p:spPr>
          <a:xfrm>
            <a:off x="3358486" y="2123749"/>
            <a:ext cx="2767058" cy="3584907"/>
          </a:xfrm>
          <a:prstGeom prst="rect">
            <a:avLst/>
          </a:prstGeom>
        </p:spPr>
      </p:pic>
      <p:sp>
        <p:nvSpPr>
          <p:cNvPr id="3" name="Text Placeholder 2">
            <a:extLst>
              <a:ext uri="{FF2B5EF4-FFF2-40B4-BE49-F238E27FC236}">
                <a16:creationId xmlns:a16="http://schemas.microsoft.com/office/drawing/2014/main" id="{4AA0F006-68C6-4694-A401-D62D36B152E6}"/>
              </a:ext>
            </a:extLst>
          </p:cNvPr>
          <p:cNvSpPr>
            <a:spLocks noGrp="1"/>
          </p:cNvSpPr>
          <p:nvPr>
            <p:ph type="body" sz="quarter" idx="13"/>
          </p:nvPr>
        </p:nvSpPr>
        <p:spPr>
          <a:xfrm>
            <a:off x="1195841" y="355709"/>
            <a:ext cx="6752317" cy="481007"/>
          </a:xfrm>
        </p:spPr>
        <p:txBody>
          <a:bodyPr>
            <a:noAutofit/>
          </a:bodyPr>
          <a:lstStyle/>
          <a:p>
            <a:pPr algn="ctr"/>
            <a:r>
              <a:rPr lang="en-US" sz="3000" dirty="0"/>
              <a:t>Check out our Residential Storage Guide!</a:t>
            </a:r>
          </a:p>
        </p:txBody>
      </p:sp>
      <p:pic>
        <p:nvPicPr>
          <p:cNvPr id="5" name="Picture 4">
            <a:extLst>
              <a:ext uri="{FF2B5EF4-FFF2-40B4-BE49-F238E27FC236}">
                <a16:creationId xmlns:a16="http://schemas.microsoft.com/office/drawing/2014/main" id="{6064A9BE-F2B2-46F0-BDC3-638413F54F28}"/>
              </a:ext>
            </a:extLst>
          </p:cNvPr>
          <p:cNvPicPr>
            <a:picLocks noChangeAspect="1"/>
          </p:cNvPicPr>
          <p:nvPr/>
        </p:nvPicPr>
        <p:blipFill>
          <a:blip r:embed="rId5"/>
          <a:stretch>
            <a:fillRect/>
          </a:stretch>
        </p:blipFill>
        <p:spPr>
          <a:xfrm>
            <a:off x="2197824" y="1746250"/>
            <a:ext cx="2894149" cy="3697288"/>
          </a:xfrm>
          <a:prstGeom prst="rect">
            <a:avLst/>
          </a:prstGeom>
        </p:spPr>
      </p:pic>
      <p:pic>
        <p:nvPicPr>
          <p:cNvPr id="4" name="Picture 3">
            <a:extLst>
              <a:ext uri="{FF2B5EF4-FFF2-40B4-BE49-F238E27FC236}">
                <a16:creationId xmlns:a16="http://schemas.microsoft.com/office/drawing/2014/main" id="{231B37AE-257D-4A6C-AB8A-A3A8CAB81BAD}"/>
              </a:ext>
            </a:extLst>
          </p:cNvPr>
          <p:cNvPicPr>
            <a:picLocks noChangeAspect="1"/>
          </p:cNvPicPr>
          <p:nvPr/>
        </p:nvPicPr>
        <p:blipFill>
          <a:blip r:embed="rId6"/>
          <a:stretch>
            <a:fillRect/>
          </a:stretch>
        </p:blipFill>
        <p:spPr>
          <a:xfrm>
            <a:off x="457200" y="2160588"/>
            <a:ext cx="2858485" cy="3697287"/>
          </a:xfrm>
          <a:prstGeom prst="rect">
            <a:avLst/>
          </a:prstGeom>
        </p:spPr>
      </p:pic>
    </p:spTree>
    <p:extLst>
      <p:ext uri="{BB962C8B-B14F-4D97-AF65-F5344CB8AC3E}">
        <p14:creationId xmlns:p14="http://schemas.microsoft.com/office/powerpoint/2010/main" val="2179172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1A5F18D-5A0D-45E2-9E86-44D74981AD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 y="1701415"/>
            <a:ext cx="9144001" cy="4291994"/>
          </a:xfrm>
          <a:prstGeom prst="rect">
            <a:avLst/>
          </a:prstGeom>
          <a:ln>
            <a:noFill/>
          </a:ln>
          <a:effectLst/>
        </p:spPr>
      </p:pic>
      <p:sp>
        <p:nvSpPr>
          <p:cNvPr id="9" name="Rectangle 8">
            <a:extLst>
              <a:ext uri="{FF2B5EF4-FFF2-40B4-BE49-F238E27FC236}">
                <a16:creationId xmlns:a16="http://schemas.microsoft.com/office/drawing/2014/main" id="{FFFD93B5-0313-4943-8C32-D653E1DC5321}"/>
              </a:ext>
            </a:extLst>
          </p:cNvPr>
          <p:cNvSpPr/>
          <p:nvPr/>
        </p:nvSpPr>
        <p:spPr>
          <a:xfrm>
            <a:off x="330201" y="2159263"/>
            <a:ext cx="8483600" cy="3349268"/>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Franklin Gothic Medium"/>
              <a:cs typeface="Franklin Gothic Medium"/>
            </a:endParaRPr>
          </a:p>
          <a:p>
            <a:pPr algn="ctr"/>
            <a:endParaRPr lang="en-US" sz="1350" dirty="0">
              <a:latin typeface="Franklin Gothic Medium"/>
              <a:cs typeface="Franklin Gothic Medium"/>
            </a:endParaRPr>
          </a:p>
        </p:txBody>
      </p:sp>
      <p:sp>
        <p:nvSpPr>
          <p:cNvPr id="5" name="Content Placeholder 4"/>
          <p:cNvSpPr>
            <a:spLocks noGrp="1"/>
          </p:cNvSpPr>
          <p:nvPr>
            <p:ph idx="1"/>
          </p:nvPr>
        </p:nvSpPr>
        <p:spPr>
          <a:xfrm>
            <a:off x="399589" y="2278765"/>
            <a:ext cx="8228707" cy="3100935"/>
          </a:xfrm>
        </p:spPr>
        <p:txBody>
          <a:bodyPr>
            <a:normAutofit/>
          </a:bodyPr>
          <a:lstStyle/>
          <a:p>
            <a:pPr marL="0" indent="0" algn="ctr">
              <a:buNone/>
            </a:pPr>
            <a:r>
              <a:rPr lang="en-US" sz="2025" dirty="0">
                <a:solidFill>
                  <a:schemeClr val="tx1"/>
                </a:solidFill>
                <a:latin typeface="Franklin Gothic Medium"/>
                <a:cs typeface="Franklin Gothic Medium"/>
              </a:rPr>
              <a:t>Battery Storage for Homeowners Guide</a:t>
            </a:r>
          </a:p>
          <a:p>
            <a:pPr marL="0" indent="0" algn="ctr">
              <a:buNone/>
            </a:pPr>
            <a:r>
              <a:rPr lang="en-US" sz="2025" b="1" dirty="0">
                <a:solidFill>
                  <a:schemeClr val="bg1"/>
                </a:solidFill>
                <a:latin typeface="Franklin Gothic Medium"/>
                <a:cs typeface="Franklin Gothic Medium"/>
              </a:rPr>
              <a:t>www.solarunitedneighbors.org/storage</a:t>
            </a:r>
          </a:p>
          <a:p>
            <a:pPr marL="0" indent="0" algn="ctr">
              <a:buNone/>
            </a:pPr>
            <a:endParaRPr lang="en-US" sz="2025" dirty="0">
              <a:solidFill>
                <a:schemeClr val="tx1"/>
              </a:solidFill>
              <a:latin typeface="Franklin Gothic Medium"/>
              <a:cs typeface="Franklin Gothic Medium"/>
            </a:endParaRPr>
          </a:p>
          <a:p>
            <a:pPr marL="0" indent="0" algn="ctr">
              <a:buNone/>
            </a:pPr>
            <a:r>
              <a:rPr lang="en-US" sz="2025" dirty="0">
                <a:solidFill>
                  <a:schemeClr val="tx1"/>
                </a:solidFill>
                <a:latin typeface="Franklin Gothic Medium"/>
                <a:cs typeface="Franklin Gothic Medium"/>
              </a:rPr>
              <a:t>Storage Webinar:</a:t>
            </a:r>
          </a:p>
          <a:p>
            <a:pPr marL="0" indent="0" algn="ctr">
              <a:buNone/>
            </a:pPr>
            <a:r>
              <a:rPr lang="en-US" sz="2025" b="1" dirty="0" err="1">
                <a:solidFill>
                  <a:schemeClr val="bg1"/>
                </a:solidFill>
                <a:latin typeface="Franklin Gothic Medium"/>
                <a:cs typeface="Franklin Gothic Medium"/>
              </a:rPr>
              <a:t>bit.ly</a:t>
            </a:r>
            <a:r>
              <a:rPr lang="en-US" sz="2025" b="1" dirty="0">
                <a:solidFill>
                  <a:schemeClr val="bg1"/>
                </a:solidFill>
                <a:latin typeface="Franklin Gothic Medium"/>
                <a:cs typeface="Franklin Gothic Medium"/>
              </a:rPr>
              <a:t>/</a:t>
            </a:r>
            <a:r>
              <a:rPr lang="en-US" sz="2025" b="1" dirty="0" err="1">
                <a:solidFill>
                  <a:schemeClr val="bg1"/>
                </a:solidFill>
                <a:latin typeface="Franklin Gothic Medium"/>
                <a:cs typeface="Franklin Gothic Medium"/>
              </a:rPr>
              <a:t>sun_storage</a:t>
            </a:r>
            <a:endParaRPr lang="en-US" sz="2025" b="1" dirty="0">
              <a:solidFill>
                <a:schemeClr val="bg1"/>
              </a:solidFill>
              <a:latin typeface="Franklin Gothic Medium"/>
              <a:cs typeface="Franklin Gothic Medium"/>
            </a:endParaRPr>
          </a:p>
          <a:p>
            <a:pPr marL="0" indent="0" algn="ctr">
              <a:buNone/>
            </a:pPr>
            <a:endParaRPr lang="en-US" sz="2025" dirty="0">
              <a:solidFill>
                <a:schemeClr val="tx1"/>
              </a:solidFill>
              <a:latin typeface="Franklin Gothic Medium"/>
              <a:cs typeface="Franklin Gothic Medium"/>
            </a:endParaRPr>
          </a:p>
          <a:p>
            <a:pPr marL="0" indent="0" algn="ctr">
              <a:buNone/>
            </a:pPr>
            <a:r>
              <a:rPr lang="en-US" sz="2025" dirty="0">
                <a:solidFill>
                  <a:schemeClr val="tx1"/>
                </a:solidFill>
                <a:latin typeface="Franklin Gothic Medium"/>
                <a:cs typeface="Franklin Gothic Medium"/>
              </a:rPr>
              <a:t>Storage Webinar Slides</a:t>
            </a:r>
          </a:p>
          <a:p>
            <a:pPr marL="0" indent="0" algn="ctr">
              <a:buNone/>
            </a:pPr>
            <a:r>
              <a:rPr lang="en-US" sz="2025" b="1" dirty="0" err="1">
                <a:solidFill>
                  <a:schemeClr val="bg1"/>
                </a:solidFill>
                <a:latin typeface="Franklin Gothic Medium"/>
                <a:cs typeface="Franklin Gothic Medium"/>
              </a:rPr>
              <a:t>bit.ly</a:t>
            </a:r>
            <a:r>
              <a:rPr lang="en-US" sz="2025" b="1" dirty="0">
                <a:solidFill>
                  <a:schemeClr val="bg1"/>
                </a:solidFill>
                <a:latin typeface="Franklin Gothic Medium"/>
                <a:cs typeface="Franklin Gothic Medium"/>
              </a:rPr>
              <a:t>/sun_storage2</a:t>
            </a:r>
          </a:p>
          <a:p>
            <a:pPr marL="0" indent="0" algn="ctr">
              <a:buNone/>
            </a:pPr>
            <a:endParaRPr lang="en-US" sz="2025" dirty="0">
              <a:solidFill>
                <a:schemeClr val="bg1"/>
              </a:solidFill>
              <a:latin typeface="Franklin Gothic Medium"/>
              <a:cs typeface="Franklin Gothic Medium"/>
            </a:endParaRPr>
          </a:p>
        </p:txBody>
      </p:sp>
      <p:sp>
        <p:nvSpPr>
          <p:cNvPr id="7" name="Subtitle 2"/>
          <p:cNvSpPr txBox="1">
            <a:spLocks/>
          </p:cNvSpPr>
          <p:nvPr/>
        </p:nvSpPr>
        <p:spPr>
          <a:xfrm>
            <a:off x="272143" y="1014175"/>
            <a:ext cx="84836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10" name="Content Placeholder 1"/>
          <p:cNvSpPr txBox="1">
            <a:spLocks/>
          </p:cNvSpPr>
          <p:nvPr/>
        </p:nvSpPr>
        <p:spPr>
          <a:xfrm>
            <a:off x="158761" y="1061859"/>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Additional Resources</a:t>
            </a:r>
          </a:p>
        </p:txBody>
      </p:sp>
      <p:sp>
        <p:nvSpPr>
          <p:cNvPr id="8" name="Content Placeholder 1">
            <a:extLst>
              <a:ext uri="{FF2B5EF4-FFF2-40B4-BE49-F238E27FC236}">
                <a16:creationId xmlns:a16="http://schemas.microsoft.com/office/drawing/2014/main" id="{BB0E3EB6-ACD0-4AF2-9237-1C9CDB6890E5}"/>
              </a:ext>
            </a:extLst>
          </p:cNvPr>
          <p:cNvSpPr txBox="1">
            <a:spLocks/>
          </p:cNvSpPr>
          <p:nvPr/>
        </p:nvSpPr>
        <p:spPr>
          <a:xfrm>
            <a:off x="0" y="223278"/>
            <a:ext cx="9144000" cy="695782"/>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sz="4000" dirty="0">
                <a:solidFill>
                  <a:schemeClr val="bg1"/>
                </a:solidFill>
                <a:latin typeface="Franklin Gothic Medium"/>
                <a:cs typeface="Franklin Gothic Medium"/>
              </a:rPr>
              <a:t>Additional Resources</a:t>
            </a:r>
          </a:p>
        </p:txBody>
      </p:sp>
    </p:spTree>
    <p:extLst>
      <p:ext uri="{BB962C8B-B14F-4D97-AF65-F5344CB8AC3E}">
        <p14:creationId xmlns:p14="http://schemas.microsoft.com/office/powerpoint/2010/main" val="327581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1A5F18D-5A0D-45E2-9E86-44D74981AD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 y="1125552"/>
            <a:ext cx="9144001" cy="5722659"/>
          </a:xfrm>
          <a:prstGeom prst="rect">
            <a:avLst/>
          </a:prstGeom>
          <a:ln>
            <a:noFill/>
          </a:ln>
          <a:effectLst/>
        </p:spPr>
      </p:pic>
      <p:sp>
        <p:nvSpPr>
          <p:cNvPr id="9" name="Rectangle 8">
            <a:extLst>
              <a:ext uri="{FF2B5EF4-FFF2-40B4-BE49-F238E27FC236}">
                <a16:creationId xmlns:a16="http://schemas.microsoft.com/office/drawing/2014/main" id="{FFFD93B5-0313-4943-8C32-D653E1DC5321}"/>
              </a:ext>
            </a:extLst>
          </p:cNvPr>
          <p:cNvSpPr/>
          <p:nvPr/>
        </p:nvSpPr>
        <p:spPr>
          <a:xfrm>
            <a:off x="330200" y="1736016"/>
            <a:ext cx="8483600" cy="4465691"/>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399588" y="1736016"/>
            <a:ext cx="8228707" cy="2282531"/>
          </a:xfrm>
        </p:spPr>
        <p:txBody>
          <a:bodyPr/>
          <a:lstStyle/>
          <a:p>
            <a:pPr marL="0" indent="0" algn="ctr">
              <a:buNone/>
            </a:pPr>
            <a:r>
              <a:rPr lang="en-US" sz="2800" dirty="0">
                <a:solidFill>
                  <a:schemeClr val="tx1"/>
                </a:solidFill>
                <a:latin typeface="Franklin Gothic Medium" panose="020B0603020102020204" pitchFamily="34" charset="0"/>
              </a:rPr>
              <a:t>Join our </a:t>
            </a:r>
            <a:r>
              <a:rPr lang="en-US" sz="2800" dirty="0" err="1">
                <a:solidFill>
                  <a:schemeClr val="tx1"/>
                </a:solidFill>
                <a:latin typeface="Franklin Gothic Medium" panose="020B0603020102020204" pitchFamily="34" charset="0"/>
              </a:rPr>
              <a:t>ListServ</a:t>
            </a:r>
            <a:r>
              <a:rPr lang="en-US" sz="2800" dirty="0">
                <a:solidFill>
                  <a:schemeClr val="tx1"/>
                </a:solidFill>
                <a:latin typeface="Franklin Gothic Medium" panose="020B0603020102020204" pitchFamily="34" charset="0"/>
              </a:rPr>
              <a:t>:</a:t>
            </a:r>
          </a:p>
          <a:p>
            <a:pPr marL="0" indent="0" algn="ctr">
              <a:buNone/>
            </a:pPr>
            <a:r>
              <a:rPr lang="en-US" sz="2000" dirty="0">
                <a:solidFill>
                  <a:schemeClr val="bg1"/>
                </a:solidFill>
                <a:latin typeface="Franklin Gothic Medium" panose="020B0603020102020204" pitchFamily="34" charset="0"/>
                <a:hlinkClick r:id="rId4"/>
              </a:rPr>
              <a:t>www.solarunitedneighbors.org/join-our-active-listservs/</a:t>
            </a:r>
            <a:endParaRPr lang="en-US" sz="2000" dirty="0">
              <a:solidFill>
                <a:schemeClr val="bg1"/>
              </a:solidFill>
              <a:latin typeface="Franklin Gothic Medium" panose="020B0603020102020204" pitchFamily="34" charset="0"/>
            </a:endParaRPr>
          </a:p>
          <a:p>
            <a:pPr marL="0" indent="0" algn="ctr">
              <a:buNone/>
            </a:pPr>
            <a:endParaRPr lang="en-US" sz="1100" dirty="0">
              <a:solidFill>
                <a:schemeClr val="bg1"/>
              </a:solidFill>
              <a:latin typeface="Franklin Gothic Medium" panose="020B0603020102020204" pitchFamily="34" charset="0"/>
            </a:endParaRPr>
          </a:p>
          <a:p>
            <a:pPr marL="0" indent="0" algn="ctr">
              <a:buNone/>
            </a:pPr>
            <a:r>
              <a:rPr lang="en-US" sz="2800" dirty="0">
                <a:solidFill>
                  <a:schemeClr val="tx1"/>
                </a:solidFill>
                <a:latin typeface="Franklin Gothic Medium" panose="020B0603020102020204" pitchFamily="34" charset="0"/>
              </a:rPr>
              <a:t>Like our Facebook Group:</a:t>
            </a:r>
          </a:p>
          <a:p>
            <a:pPr marL="0" indent="0" algn="ctr">
              <a:buNone/>
            </a:pPr>
            <a:r>
              <a:rPr lang="en-US" sz="2000" dirty="0">
                <a:solidFill>
                  <a:schemeClr val="bg1"/>
                </a:solidFill>
                <a:latin typeface="Franklin Gothic Medium" panose="020B0603020102020204" pitchFamily="34" charset="0"/>
                <a:hlinkClick r:id="rId5"/>
              </a:rPr>
              <a:t>www.facebook.com/groups/SolarUnitedNeighborsofPennsylvania/</a:t>
            </a:r>
            <a:endParaRPr lang="en-US" sz="2000" dirty="0">
              <a:solidFill>
                <a:schemeClr val="bg1"/>
              </a:solidFill>
              <a:latin typeface="Franklin Gothic Medium" panose="020B0603020102020204" pitchFamily="34" charset="0"/>
            </a:endParaRPr>
          </a:p>
          <a:p>
            <a:pPr marL="0" indent="0" algn="ctr">
              <a:buNone/>
            </a:pPr>
            <a:endParaRPr lang="en-US" sz="1100" dirty="0">
              <a:solidFill>
                <a:schemeClr val="bg1"/>
              </a:solidFill>
              <a:latin typeface="Franklin Gothic Medium" panose="020B0603020102020204" pitchFamily="34" charset="0"/>
            </a:endParaRPr>
          </a:p>
          <a:p>
            <a:pPr marL="0" indent="0" algn="ctr">
              <a:buNone/>
            </a:pPr>
            <a:r>
              <a:rPr lang="en-US" sz="2800" dirty="0">
                <a:solidFill>
                  <a:schemeClr val="tx1"/>
                </a:solidFill>
                <a:latin typeface="Franklin Gothic Medium" panose="020B0603020102020204" pitchFamily="34" charset="0"/>
              </a:rPr>
              <a:t>Join a Solar Co-op:</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8" name="Subtitle 2">
            <a:extLst>
              <a:ext uri="{FF2B5EF4-FFF2-40B4-BE49-F238E27FC236}">
                <a16:creationId xmlns:a16="http://schemas.microsoft.com/office/drawing/2014/main" id="{0E2EBA03-EEC7-4E1E-99F4-111563BF90CB}"/>
              </a:ext>
            </a:extLst>
          </p:cNvPr>
          <p:cNvSpPr txBox="1">
            <a:spLocks/>
          </p:cNvSpPr>
          <p:nvPr/>
        </p:nvSpPr>
        <p:spPr>
          <a:xfrm>
            <a:off x="0" y="17898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Thank You!</a:t>
            </a:r>
          </a:p>
        </p:txBody>
      </p:sp>
      <p:sp>
        <p:nvSpPr>
          <p:cNvPr id="2" name="TextBox 1">
            <a:extLst>
              <a:ext uri="{FF2B5EF4-FFF2-40B4-BE49-F238E27FC236}">
                <a16:creationId xmlns:a16="http://schemas.microsoft.com/office/drawing/2014/main" id="{4A76BD4B-B1F6-439C-BCAB-CED4E2073103}"/>
              </a:ext>
            </a:extLst>
          </p:cNvPr>
          <p:cNvSpPr txBox="1"/>
          <p:nvPr/>
        </p:nvSpPr>
        <p:spPr>
          <a:xfrm>
            <a:off x="399588" y="4427624"/>
            <a:ext cx="8228707" cy="1631216"/>
          </a:xfrm>
          <a:prstGeom prst="rect">
            <a:avLst/>
          </a:prstGeom>
          <a:noFill/>
        </p:spPr>
        <p:txBody>
          <a:bodyPr wrap="square" numCol="2" rtlCol="0">
            <a:spAutoFit/>
          </a:bodyPr>
          <a:lstStyle/>
          <a:p>
            <a:r>
              <a:rPr lang="en-US" sz="2000" dirty="0">
                <a:solidFill>
                  <a:schemeClr val="bg1"/>
                </a:solidFill>
                <a:latin typeface="Franklin Gothic Medium" panose="020B0603020102020204" pitchFamily="34" charset="0"/>
              </a:rPr>
              <a:t>Open for Sign Ups: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rPr>
              <a:t>Indiana County Solar Co-op</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rPr>
              <a:t>Crawford-Mercer Solar Co-op</a:t>
            </a:r>
          </a:p>
          <a:p>
            <a:pPr marL="285750" indent="-285750">
              <a:buFont typeface="Arial" panose="020B0604020202020204" pitchFamily="34" charset="0"/>
              <a:buChar char="•"/>
            </a:pPr>
            <a:endParaRPr lang="en-US" sz="2000" dirty="0">
              <a:solidFill>
                <a:schemeClr val="bg1"/>
              </a:solidFill>
              <a:latin typeface="Franklin Gothic Medium" panose="020B0603020102020204" pitchFamily="34" charset="0"/>
            </a:endParaRPr>
          </a:p>
          <a:p>
            <a:endParaRPr lang="en-US" sz="2000" dirty="0">
              <a:solidFill>
                <a:schemeClr val="bg1"/>
              </a:solidFill>
              <a:latin typeface="Franklin Gothic Medium" panose="020B0603020102020204" pitchFamily="34" charset="0"/>
            </a:endParaRPr>
          </a:p>
          <a:p>
            <a:r>
              <a:rPr lang="en-US" sz="2000" dirty="0">
                <a:solidFill>
                  <a:schemeClr val="bg1"/>
                </a:solidFill>
                <a:latin typeface="Franklin Gothic Medium" panose="020B0603020102020204" pitchFamily="34" charset="0"/>
              </a:rPr>
              <a:t>Launching this Year:</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rPr>
              <a:t>Allegheny County Solar Co-op</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rPr>
              <a:t>Beaver-Butler Solar Co-op</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rPr>
              <a:t>Monongahela River Solar Co-op</a:t>
            </a:r>
          </a:p>
        </p:txBody>
      </p:sp>
    </p:spTree>
    <p:extLst>
      <p:ext uri="{BB962C8B-B14F-4D97-AF65-F5344CB8AC3E}">
        <p14:creationId xmlns:p14="http://schemas.microsoft.com/office/powerpoint/2010/main" val="257952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01701" y="1627076"/>
            <a:ext cx="7480300" cy="3333220"/>
          </a:xfrm>
          <a:prstGeom prst="rect">
            <a:avLst/>
          </a:prstGeom>
          <a:noFill/>
        </p:spPr>
        <p:txBody>
          <a:bodyPr wrap="square" rtlCol="0">
            <a:spAutoFit/>
          </a:bodyPr>
          <a:lstStyle/>
          <a:p>
            <a:pPr marL="0" lvl="3" algn="ctr"/>
            <a:r>
              <a:rPr lang="en-US" sz="2700" dirty="0">
                <a:solidFill>
                  <a:schemeClr val="tx1">
                    <a:lumMod val="75000"/>
                    <a:lumOff val="25000"/>
                  </a:schemeClr>
                </a:solidFill>
              </a:rPr>
              <a:t>You might want storage if…</a:t>
            </a:r>
          </a:p>
          <a:p>
            <a:pPr marL="0" lvl="3" algn="ctr"/>
            <a:endParaRPr lang="en-US" sz="2700" dirty="0">
              <a:solidFill>
                <a:schemeClr val="tx1">
                  <a:lumMod val="75000"/>
                  <a:lumOff val="25000"/>
                </a:schemeClr>
              </a:solidFill>
            </a:endParaRPr>
          </a:p>
          <a:p>
            <a:pPr marL="428625" lvl="3" indent="-428625">
              <a:lnSpc>
                <a:spcPct val="120000"/>
              </a:lnSpc>
              <a:buFont typeface="Arial"/>
              <a:buChar char="•"/>
            </a:pPr>
            <a:r>
              <a:rPr lang="en-US" sz="2700" dirty="0">
                <a:solidFill>
                  <a:schemeClr val="tx1">
                    <a:lumMod val="75000"/>
                    <a:lumOff val="25000"/>
                  </a:schemeClr>
                </a:solidFill>
              </a:rPr>
              <a:t>Frequent utility outages</a:t>
            </a:r>
          </a:p>
          <a:p>
            <a:pPr marL="428625" lvl="3" indent="-428625">
              <a:lnSpc>
                <a:spcPct val="120000"/>
              </a:lnSpc>
              <a:buFont typeface="Arial"/>
              <a:buChar char="•"/>
            </a:pPr>
            <a:r>
              <a:rPr lang="en-US" sz="2700" dirty="0">
                <a:solidFill>
                  <a:schemeClr val="tx1">
                    <a:lumMod val="75000"/>
                    <a:lumOff val="25000"/>
                  </a:schemeClr>
                </a:solidFill>
              </a:rPr>
              <a:t>Critical loads at home </a:t>
            </a:r>
            <a:r>
              <a:rPr lang="en-US" sz="1950" dirty="0">
                <a:solidFill>
                  <a:schemeClr val="tx1">
                    <a:lumMod val="75000"/>
                    <a:lumOff val="25000"/>
                  </a:schemeClr>
                </a:solidFill>
              </a:rPr>
              <a:t>(ex. well pumps, medical equipment)</a:t>
            </a:r>
          </a:p>
          <a:p>
            <a:pPr marL="428625" lvl="3" indent="-428625">
              <a:lnSpc>
                <a:spcPct val="120000"/>
              </a:lnSpc>
              <a:buFont typeface="Arial"/>
              <a:buChar char="•"/>
            </a:pPr>
            <a:r>
              <a:rPr lang="en-US" sz="2700" dirty="0">
                <a:solidFill>
                  <a:schemeClr val="tx1">
                    <a:lumMod val="75000"/>
                    <a:lumOff val="25000"/>
                  </a:schemeClr>
                </a:solidFill>
              </a:rPr>
              <a:t>Emergency/disaster preparedness</a:t>
            </a:r>
          </a:p>
          <a:p>
            <a:pPr marL="428625" lvl="3" indent="-428625">
              <a:lnSpc>
                <a:spcPct val="120000"/>
              </a:lnSpc>
              <a:buFont typeface="Arial"/>
              <a:buChar char="•"/>
            </a:pPr>
            <a:endParaRPr lang="en-US" sz="2700" dirty="0">
              <a:solidFill>
                <a:schemeClr val="tx1">
                  <a:lumMod val="75000"/>
                  <a:lumOff val="25000"/>
                </a:schemeClr>
              </a:solidFill>
            </a:endParaRPr>
          </a:p>
          <a:p>
            <a:pPr marL="0" lvl="3"/>
            <a:endParaRPr lang="en-US" sz="2700" dirty="0">
              <a:solidFill>
                <a:schemeClr val="tx1">
                  <a:lumMod val="75000"/>
                  <a:lumOff val="25000"/>
                </a:schemeClr>
              </a:solidFill>
            </a:endParaRP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pic>
        <p:nvPicPr>
          <p:cNvPr id="18" name="Picture 17"/>
          <p:cNvPicPr>
            <a:picLocks noChangeAspect="1"/>
          </p:cNvPicPr>
          <p:nvPr/>
        </p:nvPicPr>
        <p:blipFill>
          <a:blip r:embed="rId3"/>
          <a:stretch>
            <a:fillRect/>
          </a:stretch>
        </p:blipFill>
        <p:spPr>
          <a:xfrm>
            <a:off x="5562148" y="4349751"/>
            <a:ext cx="1105013" cy="1105013"/>
          </a:xfrm>
          <a:prstGeom prst="rect">
            <a:avLst/>
          </a:prstGeom>
        </p:spPr>
      </p:pic>
      <p:pic>
        <p:nvPicPr>
          <p:cNvPr id="20" name="Picture 19"/>
          <p:cNvPicPr>
            <a:picLocks noChangeAspect="1"/>
          </p:cNvPicPr>
          <p:nvPr/>
        </p:nvPicPr>
        <p:blipFill>
          <a:blip r:embed="rId4"/>
          <a:stretch>
            <a:fillRect/>
          </a:stretch>
        </p:blipFill>
        <p:spPr>
          <a:xfrm>
            <a:off x="7032054" y="4362451"/>
            <a:ext cx="1355505" cy="1003073"/>
          </a:xfrm>
          <a:prstGeom prst="rect">
            <a:avLst/>
          </a:prstGeom>
        </p:spPr>
      </p:pic>
      <p:sp>
        <p:nvSpPr>
          <p:cNvPr id="9" name="Content Placeholder 1">
            <a:extLst>
              <a:ext uri="{FF2B5EF4-FFF2-40B4-BE49-F238E27FC236}">
                <a16:creationId xmlns:a16="http://schemas.microsoft.com/office/drawing/2014/main" id="{B6DBC39F-EADE-A742-9E37-A1FB631A15D2}"/>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b="1" dirty="0">
                <a:solidFill>
                  <a:schemeClr val="bg1"/>
                </a:solidFill>
                <a:latin typeface="Franklin Gothic Medium" panose="020B0603020102020204" pitchFamily="34" charset="0"/>
              </a:rPr>
              <a:t>Energy Storage for Homeowners</a:t>
            </a:r>
          </a:p>
        </p:txBody>
      </p:sp>
    </p:spTree>
    <p:extLst>
      <p:ext uri="{BB962C8B-B14F-4D97-AF65-F5344CB8AC3E}">
        <p14:creationId xmlns:p14="http://schemas.microsoft.com/office/powerpoint/2010/main" val="2417808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6" name="Subtitle 2"/>
          <p:cNvSpPr txBox="1">
            <a:spLocks/>
          </p:cNvSpPr>
          <p:nvPr/>
        </p:nvSpPr>
        <p:spPr>
          <a:xfrm>
            <a:off x="272143" y="2259307"/>
            <a:ext cx="8483600" cy="659609"/>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3600" b="1" dirty="0">
                <a:solidFill>
                  <a:schemeClr val="bg1"/>
                </a:solidFill>
                <a:latin typeface="Franklin Gothic Medium"/>
                <a:cs typeface="Franklin Gothic Medium"/>
              </a:rPr>
              <a:t>Presentation in three parts:</a:t>
            </a:r>
          </a:p>
          <a:p>
            <a:pPr algn="ctr">
              <a:lnSpc>
                <a:spcPct val="80000"/>
              </a:lnSpc>
            </a:pPr>
            <a:endParaRPr lang="en-US" sz="3000" b="1" dirty="0">
              <a:solidFill>
                <a:schemeClr val="bg1"/>
              </a:solidFill>
              <a:latin typeface="Franklin Gothic Medium"/>
              <a:cs typeface="Franklin Gothic Medium"/>
            </a:endParaRPr>
          </a:p>
        </p:txBody>
      </p:sp>
      <p:sp>
        <p:nvSpPr>
          <p:cNvPr id="3" name="TextBox 2"/>
          <p:cNvSpPr txBox="1"/>
          <p:nvPr/>
        </p:nvSpPr>
        <p:spPr>
          <a:xfrm>
            <a:off x="2195543" y="3061990"/>
            <a:ext cx="2583336" cy="1704249"/>
          </a:xfrm>
          <a:prstGeom prst="rect">
            <a:avLst/>
          </a:prstGeom>
          <a:noFill/>
        </p:spPr>
        <p:txBody>
          <a:bodyPr wrap="none" rtlCol="0">
            <a:spAutoFit/>
          </a:bodyPr>
          <a:lstStyle/>
          <a:p>
            <a:pPr marL="557213" indent="-557213">
              <a:lnSpc>
                <a:spcPct val="120000"/>
              </a:lnSpc>
              <a:buFont typeface="+mj-lt"/>
              <a:buAutoNum type="arabicPeriod"/>
            </a:pPr>
            <a:r>
              <a:rPr lang="en-US" sz="3000" dirty="0">
                <a:solidFill>
                  <a:schemeClr val="bg1"/>
                </a:solidFill>
                <a:latin typeface="Franklin Gothic Medium"/>
                <a:cs typeface="Franklin Gothic Medium"/>
              </a:rPr>
              <a:t>Technology</a:t>
            </a:r>
          </a:p>
          <a:p>
            <a:pPr marL="557213" indent="-557213">
              <a:lnSpc>
                <a:spcPct val="120000"/>
              </a:lnSpc>
              <a:buFont typeface="+mj-lt"/>
              <a:buAutoNum type="arabicPeriod"/>
            </a:pPr>
            <a:r>
              <a:rPr lang="en-US" sz="3000" dirty="0">
                <a:solidFill>
                  <a:schemeClr val="bg1"/>
                </a:solidFill>
                <a:latin typeface="Franklin Gothic Medium"/>
                <a:cs typeface="Franklin Gothic Medium"/>
              </a:rPr>
              <a:t>Economics</a:t>
            </a:r>
          </a:p>
          <a:p>
            <a:pPr marL="557213" indent="-557213">
              <a:lnSpc>
                <a:spcPct val="120000"/>
              </a:lnSpc>
              <a:buFont typeface="+mj-lt"/>
              <a:buAutoNum type="arabicPeriod"/>
            </a:pPr>
            <a:r>
              <a:rPr lang="en-US" sz="3000" dirty="0">
                <a:solidFill>
                  <a:schemeClr val="bg1"/>
                </a:solidFill>
                <a:latin typeface="Franklin Gothic Medium"/>
                <a:cs typeface="Franklin Gothic Medium"/>
              </a:rPr>
              <a:t>Our work</a:t>
            </a:r>
          </a:p>
        </p:txBody>
      </p:sp>
    </p:spTree>
    <p:extLst>
      <p:ext uri="{BB962C8B-B14F-4D97-AF65-F5344CB8AC3E}">
        <p14:creationId xmlns:p14="http://schemas.microsoft.com/office/powerpoint/2010/main" val="3113465291"/>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Subtitle 2"/>
          <p:cNvSpPr>
            <a:spLocks noGrp="1"/>
          </p:cNvSpPr>
          <p:nvPr>
            <p:ph type="subTitle" idx="4294967295"/>
          </p:nvPr>
        </p:nvSpPr>
        <p:spPr>
          <a:xfrm>
            <a:off x="435994" y="2948045"/>
            <a:ext cx="8483600" cy="673894"/>
          </a:xfrm>
          <a:prstGeom prst="rect">
            <a:avLst/>
          </a:prstGeom>
        </p:spPr>
        <p:txBody>
          <a:bodyPr>
            <a:noAutofit/>
          </a:bodyPr>
          <a:lstStyle/>
          <a:p>
            <a:pPr marL="0" indent="0" algn="ctr">
              <a:lnSpc>
                <a:spcPct val="80000"/>
              </a:lnSpc>
              <a:buNone/>
            </a:pPr>
            <a:r>
              <a:rPr lang="en-US" sz="3600" b="1" dirty="0">
                <a:solidFill>
                  <a:schemeClr val="bg1"/>
                </a:solidFill>
                <a:latin typeface="Franklin Gothic Medium"/>
                <a:cs typeface="Franklin Gothic Medium"/>
              </a:rPr>
              <a:t>Part 1: Technology</a:t>
            </a:r>
            <a:endParaRPr lang="en-US" sz="3000" dirty="0">
              <a:solidFill>
                <a:schemeClr val="bg1"/>
              </a:solidFill>
              <a:latin typeface="Franklin Gothic Medium"/>
              <a:cs typeface="Franklin Gothic Medium"/>
            </a:endParaRPr>
          </a:p>
        </p:txBody>
      </p:sp>
    </p:spTree>
    <p:extLst>
      <p:ext uri="{BB962C8B-B14F-4D97-AF65-F5344CB8AC3E}">
        <p14:creationId xmlns:p14="http://schemas.microsoft.com/office/powerpoint/2010/main" val="2192069164"/>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47213" y="325008"/>
            <a:ext cx="5522791" cy="521837"/>
          </a:xfrm>
        </p:spPr>
        <p:txBody>
          <a:bodyPr>
            <a:normAutofit lnSpcReduction="10000"/>
          </a:bodyPr>
          <a:lstStyle/>
          <a:p>
            <a:pPr marL="0" indent="0" algn="ctr">
              <a:buNone/>
            </a:pPr>
            <a:r>
              <a:rPr lang="en-US" sz="3000" dirty="0">
                <a:solidFill>
                  <a:schemeClr val="bg1"/>
                </a:solidFill>
                <a:latin typeface="Franklin Gothic Medium" panose="020B0603020102020204" pitchFamily="34" charset="0"/>
              </a:rPr>
              <a:t>Two things to consider</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grpSp>
        <p:nvGrpSpPr>
          <p:cNvPr id="4" name="Group 3"/>
          <p:cNvGrpSpPr/>
          <p:nvPr/>
        </p:nvGrpSpPr>
        <p:grpSpPr>
          <a:xfrm>
            <a:off x="1804399" y="2769277"/>
            <a:ext cx="2269053" cy="1904900"/>
            <a:chOff x="1179899" y="2768171"/>
            <a:chExt cx="3025404" cy="2539867"/>
          </a:xfrm>
        </p:grpSpPr>
        <p:sp>
          <p:nvSpPr>
            <p:cNvPr id="13" name="Lightning Bolt 12"/>
            <p:cNvSpPr/>
            <p:nvPr/>
          </p:nvSpPr>
          <p:spPr>
            <a:xfrm>
              <a:off x="1179899" y="2768171"/>
              <a:ext cx="3025404" cy="2539867"/>
            </a:xfrm>
            <a:prstGeom prst="lightningBolt">
              <a:avLst/>
            </a:prstGeom>
            <a:solidFill>
              <a:srgbClr val="EE9129"/>
            </a:solidFill>
            <a:ln/>
          </p:spPr>
          <p:style>
            <a:lnRef idx="1">
              <a:schemeClr val="accent1"/>
            </a:lnRef>
            <a:fillRef idx="3">
              <a:schemeClr val="accent1"/>
            </a:fillRef>
            <a:effectRef idx="2">
              <a:schemeClr val="accent1"/>
            </a:effectRef>
            <a:fontRef idx="minor">
              <a:schemeClr val="lt1"/>
            </a:fontRef>
          </p:style>
          <p:txBody>
            <a:bodyPr/>
            <a:lstStyle/>
            <a:p>
              <a:endParaRPr lang="en-US" sz="1350"/>
            </a:p>
          </p:txBody>
        </p:sp>
        <p:sp>
          <p:nvSpPr>
            <p:cNvPr id="9" name="Content Placeholder 1"/>
            <p:cNvSpPr txBox="1">
              <a:spLocks/>
            </p:cNvSpPr>
            <p:nvPr/>
          </p:nvSpPr>
          <p:spPr>
            <a:xfrm>
              <a:off x="1603445" y="2997541"/>
              <a:ext cx="2344983" cy="1718871"/>
            </a:xfrm>
            <a:prstGeom prst="rect">
              <a:avLst/>
            </a:prstGeom>
          </p:spPr>
          <p:txBody>
            <a:bodyPr/>
            <a:lstStyle>
              <a:lvl1pPr marL="457200" indent="-4572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300" b="1" dirty="0">
                  <a:solidFill>
                    <a:schemeClr val="tx1">
                      <a:lumMod val="75000"/>
                      <a:lumOff val="25000"/>
                    </a:schemeClr>
                  </a:solidFill>
                  <a:latin typeface="Franklin Gothic Medium" panose="020B0603020102020204" pitchFamily="34" charset="0"/>
                </a:rPr>
                <a:t>Backup </a:t>
              </a:r>
            </a:p>
            <a:p>
              <a:pPr marL="0" indent="0" algn="ctr">
                <a:buNone/>
              </a:pPr>
              <a:r>
                <a:rPr lang="en-US" sz="3300" b="1" dirty="0">
                  <a:solidFill>
                    <a:schemeClr val="tx1">
                      <a:lumMod val="75000"/>
                      <a:lumOff val="25000"/>
                    </a:schemeClr>
                  </a:solidFill>
                  <a:latin typeface="Franklin Gothic Medium" panose="020B0603020102020204" pitchFamily="34" charset="0"/>
                </a:rPr>
                <a:t>Power for you</a:t>
              </a:r>
            </a:p>
          </p:txBody>
        </p:sp>
      </p:grpSp>
      <p:grpSp>
        <p:nvGrpSpPr>
          <p:cNvPr id="14" name="Group 13"/>
          <p:cNvGrpSpPr/>
          <p:nvPr/>
        </p:nvGrpSpPr>
        <p:grpSpPr>
          <a:xfrm>
            <a:off x="4874591" y="3074439"/>
            <a:ext cx="3239385" cy="1411525"/>
            <a:chOff x="1305177" y="2804000"/>
            <a:chExt cx="4500334" cy="2184985"/>
          </a:xfrm>
        </p:grpSpPr>
        <p:sp>
          <p:nvSpPr>
            <p:cNvPr id="15" name="Lightning Bolt 14"/>
            <p:cNvSpPr/>
            <p:nvPr/>
          </p:nvSpPr>
          <p:spPr>
            <a:xfrm>
              <a:off x="1305177" y="2804000"/>
              <a:ext cx="2622164" cy="2184985"/>
            </a:xfrm>
            <a:prstGeom prst="lightningBolt">
              <a:avLst/>
            </a:prstGeom>
            <a:solidFill>
              <a:srgbClr val="EE9129"/>
            </a:solidFill>
            <a:ln/>
          </p:spPr>
          <p:style>
            <a:lnRef idx="1">
              <a:schemeClr val="accent1"/>
            </a:lnRef>
            <a:fillRef idx="3">
              <a:schemeClr val="accent1"/>
            </a:fillRef>
            <a:effectRef idx="2">
              <a:schemeClr val="accent1"/>
            </a:effectRef>
            <a:fontRef idx="minor">
              <a:schemeClr val="lt1"/>
            </a:fontRef>
          </p:style>
          <p:txBody>
            <a:bodyPr/>
            <a:lstStyle/>
            <a:p>
              <a:endParaRPr lang="en-US" sz="1350"/>
            </a:p>
          </p:txBody>
        </p:sp>
        <p:sp>
          <p:nvSpPr>
            <p:cNvPr id="16" name="Content Placeholder 1"/>
            <p:cNvSpPr txBox="1">
              <a:spLocks/>
            </p:cNvSpPr>
            <p:nvPr/>
          </p:nvSpPr>
          <p:spPr>
            <a:xfrm>
              <a:off x="3460527" y="2884343"/>
              <a:ext cx="2344984" cy="1986070"/>
            </a:xfrm>
            <a:prstGeom prst="rect">
              <a:avLst/>
            </a:prstGeom>
          </p:spPr>
          <p:txBody>
            <a:bodyPr/>
            <a:lstStyle>
              <a:lvl1pPr marL="457200" indent="-4572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100" b="1" dirty="0">
                  <a:solidFill>
                    <a:schemeClr val="tx1">
                      <a:lumMod val="75000"/>
                      <a:lumOff val="25000"/>
                    </a:schemeClr>
                  </a:solidFill>
                  <a:latin typeface="Franklin Gothic Medium" panose="020B0603020102020204" pitchFamily="34" charset="0"/>
                </a:rPr>
                <a:t>Save money or get paid to help the Grid</a:t>
              </a:r>
            </a:p>
          </p:txBody>
        </p:sp>
      </p:grpSp>
      <p:sp>
        <p:nvSpPr>
          <p:cNvPr id="17" name="Rounded Rectangle 16"/>
          <p:cNvSpPr/>
          <p:nvPr/>
        </p:nvSpPr>
        <p:spPr>
          <a:xfrm>
            <a:off x="1561658" y="2461437"/>
            <a:ext cx="2761395" cy="2612833"/>
          </a:xfrm>
          <a:prstGeom prst="round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a:lstStyle/>
          <a:p>
            <a:endParaRPr lang="en-US" sz="1350"/>
          </a:p>
        </p:txBody>
      </p:sp>
      <p:cxnSp>
        <p:nvCxnSpPr>
          <p:cNvPr id="12" name="Straight Connector 11">
            <a:extLst>
              <a:ext uri="{FF2B5EF4-FFF2-40B4-BE49-F238E27FC236}">
                <a16:creationId xmlns:a16="http://schemas.microsoft.com/office/drawing/2014/main" id="{83DEB915-70EB-0644-858C-8E38EBBA462F}"/>
              </a:ext>
            </a:extLst>
          </p:cNvPr>
          <p:cNvCxnSpPr/>
          <p:nvPr/>
        </p:nvCxnSpPr>
        <p:spPr>
          <a:xfrm>
            <a:off x="5328632" y="2882830"/>
            <a:ext cx="1952625" cy="1677793"/>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AE9CD54-EB7F-6B44-8AF5-0E6268E3D325}"/>
              </a:ext>
            </a:extLst>
          </p:cNvPr>
          <p:cNvCxnSpPr/>
          <p:nvPr/>
        </p:nvCxnSpPr>
        <p:spPr>
          <a:xfrm flipV="1">
            <a:off x="5344125" y="2882830"/>
            <a:ext cx="1751603" cy="1732873"/>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0842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67061" y="303383"/>
            <a:ext cx="5522791" cy="521837"/>
          </a:xfrm>
        </p:spPr>
        <p:txBody>
          <a:bodyPr>
            <a:normAutofit lnSpcReduction="10000"/>
          </a:bodyPr>
          <a:lstStyle/>
          <a:p>
            <a:pPr marL="0" indent="0" algn="ctr">
              <a:buNone/>
            </a:pPr>
            <a:r>
              <a:rPr lang="en-US" sz="3000" dirty="0">
                <a:solidFill>
                  <a:schemeClr val="bg1"/>
                </a:solidFill>
                <a:latin typeface="Franklin Gothic Medium" panose="020B0603020102020204" pitchFamily="34" charset="0"/>
              </a:rPr>
              <a:t>Batteries similar to generator</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pic>
        <p:nvPicPr>
          <p:cNvPr id="3" name="Picture 2">
            <a:extLst>
              <a:ext uri="{FF2B5EF4-FFF2-40B4-BE49-F238E27FC236}">
                <a16:creationId xmlns:a16="http://schemas.microsoft.com/office/drawing/2014/main" id="{4C9AA190-7960-5D4F-8683-9E0241E5291A}"/>
              </a:ext>
            </a:extLst>
          </p:cNvPr>
          <p:cNvPicPr>
            <a:picLocks noChangeAspect="1"/>
          </p:cNvPicPr>
          <p:nvPr/>
        </p:nvPicPr>
        <p:blipFill>
          <a:blip r:embed="rId3"/>
          <a:stretch>
            <a:fillRect/>
          </a:stretch>
        </p:blipFill>
        <p:spPr>
          <a:xfrm>
            <a:off x="4681646" y="2759066"/>
            <a:ext cx="3581376" cy="1890866"/>
          </a:xfrm>
          <a:prstGeom prst="roundRect">
            <a:avLst/>
          </a:prstGeom>
        </p:spPr>
      </p:pic>
      <p:sp>
        <p:nvSpPr>
          <p:cNvPr id="5" name="TextBox 4">
            <a:extLst>
              <a:ext uri="{FF2B5EF4-FFF2-40B4-BE49-F238E27FC236}">
                <a16:creationId xmlns:a16="http://schemas.microsoft.com/office/drawing/2014/main" id="{6A2AC5F9-F0BD-FB4B-84B5-27A78348019D}"/>
              </a:ext>
            </a:extLst>
          </p:cNvPr>
          <p:cNvSpPr txBox="1"/>
          <p:nvPr/>
        </p:nvSpPr>
        <p:spPr>
          <a:xfrm>
            <a:off x="5221942" y="4649932"/>
            <a:ext cx="2182923" cy="253916"/>
          </a:xfrm>
          <a:prstGeom prst="rect">
            <a:avLst/>
          </a:prstGeom>
          <a:noFill/>
        </p:spPr>
        <p:txBody>
          <a:bodyPr wrap="square" rtlCol="0">
            <a:spAutoFit/>
          </a:bodyPr>
          <a:lstStyle/>
          <a:p>
            <a:r>
              <a:rPr lang="en-US" sz="1050" dirty="0">
                <a:latin typeface="Franklin Gothic Medium"/>
                <a:cs typeface="Franklin Gothic Medium"/>
              </a:rPr>
              <a:t>Source: </a:t>
            </a:r>
            <a:r>
              <a:rPr lang="en-US" sz="1050" dirty="0" err="1">
                <a:latin typeface="Franklin Gothic Medium"/>
                <a:cs typeface="Franklin Gothic Medium"/>
              </a:rPr>
              <a:t>alarmcentralsecurity.com</a:t>
            </a:r>
            <a:endParaRPr lang="en-US" sz="1050" dirty="0">
              <a:latin typeface="Franklin Gothic Medium"/>
              <a:cs typeface="Franklin Gothic Medium"/>
            </a:endParaRPr>
          </a:p>
        </p:txBody>
      </p:sp>
      <p:pic>
        <p:nvPicPr>
          <p:cNvPr id="6" name="Picture 5">
            <a:extLst>
              <a:ext uri="{FF2B5EF4-FFF2-40B4-BE49-F238E27FC236}">
                <a16:creationId xmlns:a16="http://schemas.microsoft.com/office/drawing/2014/main" id="{9411F0EE-8AB0-1A4C-9398-153EE9B8C8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6407" y="2038988"/>
            <a:ext cx="2414870" cy="3413244"/>
          </a:xfrm>
          <a:prstGeom prst="roundRect">
            <a:avLst/>
          </a:prstGeom>
        </p:spPr>
      </p:pic>
      <p:sp>
        <p:nvSpPr>
          <p:cNvPr id="10" name="TextBox 9">
            <a:extLst>
              <a:ext uri="{FF2B5EF4-FFF2-40B4-BE49-F238E27FC236}">
                <a16:creationId xmlns:a16="http://schemas.microsoft.com/office/drawing/2014/main" id="{C2D415C3-D28A-D94A-9D46-D521775486A3}"/>
              </a:ext>
            </a:extLst>
          </p:cNvPr>
          <p:cNvSpPr txBox="1"/>
          <p:nvPr/>
        </p:nvSpPr>
        <p:spPr>
          <a:xfrm>
            <a:off x="2015835" y="5462623"/>
            <a:ext cx="1082348" cy="253916"/>
          </a:xfrm>
          <a:prstGeom prst="rect">
            <a:avLst/>
          </a:prstGeom>
          <a:noFill/>
        </p:spPr>
        <p:txBody>
          <a:bodyPr wrap="none" rtlCol="0">
            <a:spAutoFit/>
          </a:bodyPr>
          <a:lstStyle/>
          <a:p>
            <a:r>
              <a:rPr lang="en-US" sz="1050" dirty="0">
                <a:latin typeface="Franklin Gothic Medium"/>
                <a:cs typeface="Franklin Gothic Medium"/>
              </a:rPr>
              <a:t>Source: </a:t>
            </a:r>
            <a:r>
              <a:rPr lang="en-US" sz="1050" dirty="0" err="1">
                <a:latin typeface="Franklin Gothic Medium"/>
                <a:cs typeface="Franklin Gothic Medium"/>
              </a:rPr>
              <a:t>Sonnen</a:t>
            </a:r>
            <a:endParaRPr lang="en-US" sz="1050" dirty="0">
              <a:latin typeface="Franklin Gothic Medium"/>
              <a:cs typeface="Franklin Gothic Medium"/>
            </a:endParaRPr>
          </a:p>
        </p:txBody>
      </p:sp>
    </p:spTree>
    <p:extLst>
      <p:ext uri="{BB962C8B-B14F-4D97-AF65-F5344CB8AC3E}">
        <p14:creationId xmlns:p14="http://schemas.microsoft.com/office/powerpoint/2010/main" val="2807573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10" name="TextBox 9"/>
          <p:cNvSpPr txBox="1"/>
          <p:nvPr/>
        </p:nvSpPr>
        <p:spPr>
          <a:xfrm>
            <a:off x="4528457" y="336729"/>
            <a:ext cx="3720186" cy="553998"/>
          </a:xfrm>
          <a:prstGeom prst="rect">
            <a:avLst/>
          </a:prstGeom>
          <a:noFill/>
        </p:spPr>
        <p:txBody>
          <a:bodyPr wrap="none" rtlCol="0">
            <a:spAutoFit/>
          </a:bodyPr>
          <a:lstStyle/>
          <a:p>
            <a:r>
              <a:rPr lang="en-US" sz="3000" dirty="0">
                <a:solidFill>
                  <a:schemeClr val="bg1"/>
                </a:solidFill>
                <a:latin typeface="Franklin Gothic Medium"/>
                <a:cs typeface="Franklin Gothic Medium"/>
              </a:rPr>
              <a:t>How is storage sized?</a:t>
            </a:r>
          </a:p>
        </p:txBody>
      </p:sp>
      <p:sp>
        <p:nvSpPr>
          <p:cNvPr id="11" name="TextBox 10"/>
          <p:cNvSpPr txBox="1"/>
          <p:nvPr/>
        </p:nvSpPr>
        <p:spPr>
          <a:xfrm>
            <a:off x="847585" y="1626681"/>
            <a:ext cx="2323841" cy="461665"/>
          </a:xfrm>
          <a:prstGeom prst="rect">
            <a:avLst/>
          </a:prstGeom>
          <a:noFill/>
        </p:spPr>
        <p:txBody>
          <a:bodyPr wrap="none" rtlCol="0">
            <a:spAutoFit/>
          </a:bodyPr>
          <a:lstStyle/>
          <a:p>
            <a:r>
              <a:rPr lang="en-US" sz="2400" dirty="0">
                <a:latin typeface="Franklin Gothic Medium"/>
                <a:cs typeface="Franklin Gothic Medium"/>
              </a:rPr>
              <a:t>Energy vs Power</a:t>
            </a:r>
          </a:p>
        </p:txBody>
      </p:sp>
      <p:sp>
        <p:nvSpPr>
          <p:cNvPr id="19" name="TextBox 18"/>
          <p:cNvSpPr txBox="1"/>
          <p:nvPr/>
        </p:nvSpPr>
        <p:spPr>
          <a:xfrm>
            <a:off x="4263970" y="1877125"/>
            <a:ext cx="4695905" cy="888705"/>
          </a:xfrm>
          <a:prstGeom prst="rect">
            <a:avLst/>
          </a:prstGeom>
          <a:noFill/>
        </p:spPr>
        <p:txBody>
          <a:bodyPr wrap="square" rtlCol="0">
            <a:spAutoFit/>
          </a:bodyPr>
          <a:lstStyle/>
          <a:p>
            <a:r>
              <a:rPr lang="en-US" sz="1725" b="1" dirty="0">
                <a:latin typeface="Franklin Gothic Medium"/>
                <a:cs typeface="Franklin Gothic Medium"/>
              </a:rPr>
              <a:t>Energy</a:t>
            </a:r>
          </a:p>
          <a:p>
            <a:pPr marL="214313" indent="-214313">
              <a:buFont typeface="Arial" charset="0"/>
              <a:buChar char="•"/>
            </a:pPr>
            <a:r>
              <a:rPr lang="en-US" sz="1725" dirty="0">
                <a:latin typeface="Franklin Gothic Medium"/>
                <a:cs typeface="Franklin Gothic Medium"/>
              </a:rPr>
              <a:t>Amount of work the battery can do </a:t>
            </a:r>
            <a:r>
              <a:rPr lang="en-US" sz="1725" u="sng" dirty="0">
                <a:latin typeface="Franklin Gothic Medium"/>
                <a:cs typeface="Franklin Gothic Medium"/>
              </a:rPr>
              <a:t>over time</a:t>
            </a:r>
          </a:p>
          <a:p>
            <a:pPr marL="214313" indent="-214313">
              <a:buFont typeface="Arial" charset="0"/>
              <a:buChar char="•"/>
            </a:pPr>
            <a:r>
              <a:rPr lang="en-US" sz="1725" dirty="0">
                <a:latin typeface="Franklin Gothic Medium"/>
                <a:cs typeface="Franklin Gothic Medium"/>
              </a:rPr>
              <a:t>Measured in kWh</a:t>
            </a:r>
          </a:p>
        </p:txBody>
      </p:sp>
      <p:sp>
        <p:nvSpPr>
          <p:cNvPr id="20" name="TextBox 19"/>
          <p:cNvSpPr txBox="1"/>
          <p:nvPr/>
        </p:nvSpPr>
        <p:spPr>
          <a:xfrm>
            <a:off x="4263970" y="2763643"/>
            <a:ext cx="4469275" cy="1685077"/>
          </a:xfrm>
          <a:prstGeom prst="rect">
            <a:avLst/>
          </a:prstGeom>
          <a:noFill/>
        </p:spPr>
        <p:txBody>
          <a:bodyPr wrap="square" rtlCol="0">
            <a:spAutoFit/>
          </a:bodyPr>
          <a:lstStyle/>
          <a:p>
            <a:r>
              <a:rPr lang="en-US" sz="1725" b="1" dirty="0">
                <a:latin typeface="Franklin Gothic Medium"/>
                <a:cs typeface="Franklin Gothic Medium"/>
              </a:rPr>
              <a:t>Power</a:t>
            </a:r>
          </a:p>
          <a:p>
            <a:pPr marL="214313" indent="-214313">
              <a:buFont typeface="Arial" charset="0"/>
              <a:buChar char="•"/>
            </a:pPr>
            <a:r>
              <a:rPr lang="en-US" sz="1725" dirty="0">
                <a:latin typeface="Franklin Gothic Medium"/>
                <a:cs typeface="Franklin Gothic Medium"/>
              </a:rPr>
              <a:t>Maximum work it can do </a:t>
            </a:r>
            <a:r>
              <a:rPr lang="en-US" sz="1725" u="sng" dirty="0">
                <a:latin typeface="Franklin Gothic Medium"/>
                <a:cs typeface="Franklin Gothic Medium"/>
              </a:rPr>
              <a:t>at any given time</a:t>
            </a:r>
          </a:p>
          <a:p>
            <a:pPr marL="214313" indent="-214313">
              <a:buFont typeface="Arial" charset="0"/>
              <a:buChar char="•"/>
            </a:pPr>
            <a:r>
              <a:rPr lang="en-US" sz="1725" dirty="0">
                <a:latin typeface="Franklin Gothic Medium"/>
                <a:cs typeface="Franklin Gothic Medium"/>
              </a:rPr>
              <a:t>Measured in kW </a:t>
            </a:r>
          </a:p>
          <a:p>
            <a:pPr marL="214313" indent="-214313">
              <a:buFont typeface="Arial" charset="0"/>
              <a:buChar char="•"/>
            </a:pPr>
            <a:endParaRPr lang="en-US" sz="1725" dirty="0">
              <a:latin typeface="Franklin Gothic Medium"/>
              <a:cs typeface="Franklin Gothic Medium"/>
            </a:endParaRPr>
          </a:p>
          <a:p>
            <a:r>
              <a:rPr lang="en-US" sz="1725" dirty="0" err="1">
                <a:latin typeface="Franklin Gothic Medium"/>
                <a:cs typeface="Franklin Gothic Medium"/>
              </a:rPr>
              <a:t>eg</a:t>
            </a:r>
            <a:r>
              <a:rPr lang="en-US" sz="1725" dirty="0">
                <a:latin typeface="Franklin Gothic Medium"/>
                <a:cs typeface="Franklin Gothic Medium"/>
              </a:rPr>
              <a:t>: a 13.5kWh battery can have a 7kW peak capacity inverter. </a:t>
            </a:r>
          </a:p>
        </p:txBody>
      </p:sp>
      <p:sp>
        <p:nvSpPr>
          <p:cNvPr id="21" name="TextBox 20"/>
          <p:cNvSpPr txBox="1"/>
          <p:nvPr/>
        </p:nvSpPr>
        <p:spPr>
          <a:xfrm>
            <a:off x="4263970" y="4433134"/>
            <a:ext cx="4778430" cy="1154162"/>
          </a:xfrm>
          <a:prstGeom prst="rect">
            <a:avLst/>
          </a:prstGeom>
          <a:noFill/>
        </p:spPr>
        <p:txBody>
          <a:bodyPr wrap="square" rtlCol="0">
            <a:spAutoFit/>
          </a:bodyPr>
          <a:lstStyle/>
          <a:p>
            <a:r>
              <a:rPr lang="en-US" sz="1725" b="1" dirty="0">
                <a:latin typeface="Franklin Gothic Medium"/>
                <a:cs typeface="Franklin Gothic Medium"/>
              </a:rPr>
              <a:t>Your storage system will be custom for you:</a:t>
            </a:r>
          </a:p>
          <a:p>
            <a:pPr marL="214313" indent="-214313">
              <a:buFont typeface="Arial" charset="0"/>
              <a:buChar char="•"/>
            </a:pPr>
            <a:r>
              <a:rPr lang="en-US" sz="1725" dirty="0">
                <a:latin typeface="Franklin Gothic Medium"/>
                <a:cs typeface="Franklin Gothic Medium"/>
              </a:rPr>
              <a:t>How much energy do you consume?</a:t>
            </a:r>
          </a:p>
          <a:p>
            <a:pPr marL="214313" indent="-214313">
              <a:buFont typeface="Arial" charset="0"/>
              <a:buChar char="•"/>
            </a:pPr>
            <a:r>
              <a:rPr lang="en-US" sz="1725" dirty="0">
                <a:latin typeface="Franklin Gothic Medium"/>
                <a:cs typeface="Franklin Gothic Medium"/>
              </a:rPr>
              <a:t>What do you need to power during an outage?</a:t>
            </a:r>
          </a:p>
          <a:p>
            <a:pPr marL="214313" indent="-214313">
              <a:buFont typeface="Arial" charset="0"/>
              <a:buChar char="•"/>
            </a:pPr>
            <a:r>
              <a:rPr lang="en-US" sz="1725" dirty="0">
                <a:latin typeface="Franklin Gothic Medium"/>
                <a:cs typeface="Franklin Gothic Medium"/>
              </a:rPr>
              <a:t>Available space for storage?</a:t>
            </a:r>
          </a:p>
        </p:txBody>
      </p:sp>
      <p:pic>
        <p:nvPicPr>
          <p:cNvPr id="22" name="Picture 2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8986" y="2217578"/>
            <a:ext cx="3445742" cy="2999829"/>
          </a:xfrm>
          <a:prstGeom prst="roundRect">
            <a:avLst/>
          </a:prstGeom>
        </p:spPr>
      </p:pic>
      <p:sp>
        <p:nvSpPr>
          <p:cNvPr id="23" name="TextBox 22"/>
          <p:cNvSpPr txBox="1"/>
          <p:nvPr/>
        </p:nvSpPr>
        <p:spPr>
          <a:xfrm>
            <a:off x="1346717" y="5346639"/>
            <a:ext cx="1490280" cy="300082"/>
          </a:xfrm>
          <a:prstGeom prst="rect">
            <a:avLst/>
          </a:prstGeom>
          <a:noFill/>
        </p:spPr>
        <p:txBody>
          <a:bodyPr wrap="none" rtlCol="0">
            <a:spAutoFit/>
          </a:bodyPr>
          <a:lstStyle/>
          <a:p>
            <a:r>
              <a:rPr lang="en-US" sz="1350" dirty="0">
                <a:latin typeface="Franklin Gothic Medium"/>
                <a:cs typeface="Franklin Gothic Medium"/>
              </a:rPr>
              <a:t>Source: </a:t>
            </a:r>
            <a:r>
              <a:rPr lang="en-US" sz="1350" dirty="0" err="1">
                <a:latin typeface="Franklin Gothic Medium"/>
                <a:cs typeface="Franklin Gothic Medium"/>
              </a:rPr>
              <a:t>SimpliPhi</a:t>
            </a:r>
            <a:endParaRPr lang="en-US" sz="1350" dirty="0">
              <a:latin typeface="Franklin Gothic Medium"/>
              <a:cs typeface="Franklin Gothic Medium"/>
            </a:endParaRPr>
          </a:p>
        </p:txBody>
      </p:sp>
      <p:sp>
        <p:nvSpPr>
          <p:cNvPr id="12" name="Content Placeholder 1">
            <a:extLst>
              <a:ext uri="{FF2B5EF4-FFF2-40B4-BE49-F238E27FC236}">
                <a16:creationId xmlns:a16="http://schemas.microsoft.com/office/drawing/2014/main" id="{5123378F-31DF-0349-8BCB-7F3EE2817FA4}"/>
              </a:ext>
            </a:extLst>
          </p:cNvPr>
          <p:cNvSpPr txBox="1">
            <a:spLocks/>
          </p:cNvSpPr>
          <p:nvPr/>
        </p:nvSpPr>
        <p:spPr>
          <a:xfrm>
            <a:off x="-1663149" y="29400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b="1" dirty="0">
                <a:solidFill>
                  <a:schemeClr val="bg1"/>
                </a:solidFill>
                <a:latin typeface="Franklin Gothic Medium" panose="020B0603020102020204" pitchFamily="34" charset="0"/>
              </a:rPr>
              <a:t>Energy Vs Power</a:t>
            </a:r>
          </a:p>
        </p:txBody>
      </p:sp>
    </p:spTree>
    <p:extLst>
      <p:ext uri="{BB962C8B-B14F-4D97-AF65-F5344CB8AC3E}">
        <p14:creationId xmlns:p14="http://schemas.microsoft.com/office/powerpoint/2010/main" val="2411487847"/>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numCol="2" rtlCol="0">
        <a:spAutoFit/>
      </a:bodyPr>
      <a:lstStyle>
        <a:defPPr algn="l">
          <a:defRPr dirty="0" smtClean="0">
            <a:solidFill>
              <a:schemeClr val="bg1"/>
            </a:solidFill>
            <a:latin typeface="Franklin Gothic Medium" panose="020B06030201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Summer.thmx</Template>
  <TotalTime>27810</TotalTime>
  <Words>4709</Words>
  <Application>Microsoft Office PowerPoint</Application>
  <PresentationFormat>On-screen Show (4:3)</PresentationFormat>
  <Paragraphs>564</Paragraphs>
  <Slides>34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ＭＳ Ｐゴシック</vt:lpstr>
      <vt:lpstr>Arial</vt:lpstr>
      <vt:lpstr>Calibri</vt:lpstr>
      <vt:lpstr>Courier New</vt:lpstr>
      <vt:lpstr>Franklin Gothic Medium</vt:lpstr>
      <vt:lpstr>Mangal</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TGG Brand Marketing +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Munchmeyer</dc:creator>
  <cp:lastModifiedBy>Andrea Hylant</cp:lastModifiedBy>
  <cp:revision>225</cp:revision>
  <cp:lastPrinted>2019-02-22T16:44:02Z</cp:lastPrinted>
  <dcterms:created xsi:type="dcterms:W3CDTF">2016-10-14T17:05:10Z</dcterms:created>
  <dcterms:modified xsi:type="dcterms:W3CDTF">2019-02-24T19:28:43Z</dcterms:modified>
</cp:coreProperties>
</file>