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4"/>
  </p:sldMasterIdLst>
  <p:sldIdLst>
    <p:sldId id="256" r:id="rId5"/>
    <p:sldId id="261" r:id="rId6"/>
    <p:sldId id="258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9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10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82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300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42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86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75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01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4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3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4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3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0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5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3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09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cpsc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/>
          <p:nvPr/>
        </p:nvSpPr>
        <p:spPr>
          <a:xfrm>
            <a:off x="5467351" y="628649"/>
            <a:ext cx="3495674" cy="684803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tencil" panose="040409050D0802020404" pitchFamily="82" charset="0"/>
                <a:ea typeface="Calibri" panose="020F0502020204030204" pitchFamily="34" charset="0"/>
              </a:rPr>
              <a:t>GRID2.0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807" y="1552160"/>
            <a:ext cx="3390218" cy="2784703"/>
          </a:xfrm>
          <a:prstGeom prst="rect">
            <a:avLst/>
          </a:prstGeom>
        </p:spPr>
      </p:pic>
      <p:pic>
        <p:nvPicPr>
          <p:cNvPr id="1026" name="Picture 2" descr="https://dcpsc.org/getmedia/78956a5e-e15a-4c13-b4af-7d1a00d837fd/MEDSISBRAND_2.aspx?width=260&amp;height=260">
            <a:extLst>
              <a:ext uri="{FF2B5EF4-FFF2-40B4-BE49-F238E27FC236}">
                <a16:creationId xmlns:a16="http://schemas.microsoft.com/office/drawing/2014/main" id="{CC8842BB-59E1-4661-BE5E-FCE5D6D18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71" y="757366"/>
            <a:ext cx="4957634" cy="495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2DC846-50C3-44BB-8480-FB9BE7C8813F}"/>
              </a:ext>
            </a:extLst>
          </p:cNvPr>
          <p:cNvSpPr txBox="1"/>
          <p:nvPr/>
        </p:nvSpPr>
        <p:spPr>
          <a:xfrm>
            <a:off x="6128951" y="4757351"/>
            <a:ext cx="205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Larry Martin, PhD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3B4601-945C-4CE9-8FB6-039F9EBE2BE6}"/>
              </a:ext>
            </a:extLst>
          </p:cNvPr>
          <p:cNvSpPr txBox="1"/>
          <p:nvPr/>
        </p:nvSpPr>
        <p:spPr>
          <a:xfrm>
            <a:off x="494270" y="6100634"/>
            <a:ext cx="825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DC Solar United Neighbors Solar Congress June 1, 2019</a:t>
            </a:r>
          </a:p>
        </p:txBody>
      </p:sp>
    </p:spTree>
    <p:extLst>
      <p:ext uri="{BB962C8B-B14F-4D97-AF65-F5344CB8AC3E}">
        <p14:creationId xmlns:p14="http://schemas.microsoft.com/office/powerpoint/2010/main" val="285128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87" y="284205"/>
            <a:ext cx="7055380" cy="1400530"/>
          </a:xfrm>
        </p:spPr>
        <p:txBody>
          <a:bodyPr/>
          <a:lstStyle/>
          <a:p>
            <a:r>
              <a:rPr lang="en-US" sz="4000" dirty="0"/>
              <a:t>MEDSIS PROCESS (FC1130)</a:t>
            </a:r>
            <a:br>
              <a:rPr lang="en-US" sz="4000" dirty="0"/>
            </a:br>
            <a:r>
              <a:rPr lang="en-US" sz="3000" dirty="0"/>
              <a:t>DC PUBLIC SERVICE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186" y="1550655"/>
            <a:ext cx="7411628" cy="5226909"/>
          </a:xfrm>
        </p:spPr>
        <p:txBody>
          <a:bodyPr>
            <a:normAutofit/>
          </a:bodyPr>
          <a:lstStyle/>
          <a:p>
            <a:r>
              <a:rPr lang="en-US" dirty="0"/>
              <a:t>6 WORK GROUPS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RATES</a:t>
            </a:r>
          </a:p>
          <a:p>
            <a:pPr lvl="1"/>
            <a:r>
              <a:rPr lang="en-US" dirty="0"/>
              <a:t>NO-WIRES ALTERNATIVES</a:t>
            </a:r>
          </a:p>
          <a:p>
            <a:pPr lvl="1"/>
            <a:r>
              <a:rPr lang="en-US" dirty="0"/>
              <a:t>CUSTOMER IMPACT</a:t>
            </a:r>
          </a:p>
          <a:p>
            <a:pPr lvl="1"/>
            <a:r>
              <a:rPr lang="en-US" dirty="0"/>
              <a:t>MICROGRIDS</a:t>
            </a:r>
          </a:p>
          <a:p>
            <a:pPr lvl="1"/>
            <a:r>
              <a:rPr lang="en-US" dirty="0"/>
              <a:t>PILOT S</a:t>
            </a:r>
          </a:p>
          <a:p>
            <a:r>
              <a:rPr lang="en-US" dirty="0"/>
              <a:t>MET 7-9 TIMES BETWEEN AUG. 2018 &amp; APR. 2019</a:t>
            </a:r>
          </a:p>
          <a:p>
            <a:r>
              <a:rPr lang="en-US" dirty="0"/>
              <a:t>CHARTERS, GOALS, DISCUSSIONS &amp; RECOMMENDATIONS</a:t>
            </a:r>
          </a:p>
          <a:p>
            <a:r>
              <a:rPr lang="en-US" dirty="0"/>
              <a:t>FINAL REPORT ISSUED YESTERDAY</a:t>
            </a:r>
          </a:p>
          <a:p>
            <a:pPr lvl="1"/>
            <a:r>
              <a:rPr lang="en-US" dirty="0">
                <a:hlinkClick r:id="rId2"/>
              </a:rPr>
              <a:t>https://dcpsc.org/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Box 1"/>
          <p:cNvSpPr txBox="1"/>
          <p:nvPr/>
        </p:nvSpPr>
        <p:spPr>
          <a:xfrm>
            <a:off x="6958882" y="588400"/>
            <a:ext cx="1467389" cy="484748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7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tencil" panose="040409050D0802020404" pitchFamily="82" charset="0"/>
                <a:ea typeface="Calibri" panose="020F0502020204030204" pitchFamily="34" charset="0"/>
              </a:rPr>
              <a:t>GRID2.0</a:t>
            </a:r>
            <a:endParaRPr lang="en-US" sz="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0371" y="5621879"/>
            <a:ext cx="1378404" cy="113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4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43" y="180408"/>
            <a:ext cx="7055380" cy="1400530"/>
          </a:xfrm>
        </p:spPr>
        <p:txBody>
          <a:bodyPr/>
          <a:lstStyle/>
          <a:p>
            <a:r>
              <a:rPr lang="en-US" dirty="0"/>
              <a:t>RECOMMEDATIONS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09" y="1073148"/>
            <a:ext cx="7941561" cy="5698355"/>
          </a:xfrm>
        </p:spPr>
        <p:txBody>
          <a:bodyPr>
            <a:normAutofit/>
          </a:bodyPr>
          <a:lstStyle/>
          <a:p>
            <a:r>
              <a:rPr lang="en-US" dirty="0"/>
              <a:t>42 RECOMMENDATIONS (AND “LEARNINGS”}</a:t>
            </a:r>
          </a:p>
          <a:p>
            <a:r>
              <a:rPr lang="en-US" dirty="0"/>
              <a:t>NOT CONSENSUS</a:t>
            </a:r>
          </a:p>
          <a:p>
            <a:r>
              <a:rPr lang="en-US" dirty="0"/>
              <a:t>STAKEHOLDERS COMMENTS INCLUDED </a:t>
            </a:r>
          </a:p>
          <a:p>
            <a:r>
              <a:rPr lang="en-US" dirty="0"/>
              <a:t>PROCESS TRANSPARENT, BUT DOMINATED BY STAKEHOLDERS BEST ABLE TO PARTICIPATE</a:t>
            </a:r>
          </a:p>
          <a:p>
            <a:r>
              <a:rPr lang="en-US" dirty="0"/>
              <a:t>KEY RECOMMENDATIONS</a:t>
            </a:r>
          </a:p>
          <a:p>
            <a:pPr lvl="1"/>
            <a:r>
              <a:rPr lang="en-US" dirty="0"/>
              <a:t>UPDATE CAPACITY MAPS MONTHLY &amp; DATA WEBPAGE</a:t>
            </a:r>
          </a:p>
          <a:p>
            <a:pPr lvl="1"/>
            <a:r>
              <a:rPr lang="en-US" dirty="0"/>
              <a:t>ORDER A DISTRIBUTION SYSTEM PLANNING AND NO-WIRES ALTERNATIVE PROCESS</a:t>
            </a:r>
          </a:p>
          <a:p>
            <a:pPr lvl="1"/>
            <a:r>
              <a:rPr lang="en-US" dirty="0"/>
              <a:t>CONVENE WORK GROUP TO DEVELOP DYNAMIC PRICING PROGRAM</a:t>
            </a:r>
          </a:p>
          <a:p>
            <a:pPr lvl="1"/>
            <a:r>
              <a:rPr lang="en-US" dirty="0"/>
              <a:t>VALUE OF DER STUDY</a:t>
            </a:r>
          </a:p>
          <a:p>
            <a:pPr lvl="1"/>
            <a:r>
              <a:rPr lang="en-US" dirty="0"/>
              <a:t>ESTABLISH NEW CATEGORY OF MICROGRID OPERATOR</a:t>
            </a:r>
          </a:p>
          <a:p>
            <a:pPr lvl="1"/>
            <a:r>
              <a:rPr lang="en-US" dirty="0"/>
              <a:t>IMPLEMENT A PILOT SELECTION PROCESS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1"/>
          <p:cNvSpPr txBox="1"/>
          <p:nvPr/>
        </p:nvSpPr>
        <p:spPr>
          <a:xfrm>
            <a:off x="6958882" y="588400"/>
            <a:ext cx="1467389" cy="484748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7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tencil" panose="040409050D0802020404" pitchFamily="82" charset="0"/>
                <a:ea typeface="Calibri" panose="020F0502020204030204" pitchFamily="34" charset="0"/>
              </a:rPr>
              <a:t>GRID2.0</a:t>
            </a:r>
            <a:endParaRPr lang="en-US" sz="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523" y="5725788"/>
            <a:ext cx="1378404" cy="113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6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-1" dirty="0">
                <a:uFill>
                  <a:solidFill>
                    <a:srgbClr val="FFFFFF"/>
                  </a:solidFill>
                </a:uFill>
                <a:latin typeface="Arial"/>
              </a:rPr>
              <a:t>Virtual Power Plant in 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853249"/>
            <a:ext cx="8174580" cy="4166552"/>
          </a:xfrm>
        </p:spPr>
        <p:txBody>
          <a:bodyPr>
            <a:normAutofit/>
          </a:bodyPr>
          <a:lstStyle/>
          <a:p>
            <a:r>
              <a:rPr lang="en-US" dirty="0"/>
              <a:t>Shift away from a “load following” paradigm to a “supply following” paradigm </a:t>
            </a:r>
          </a:p>
          <a:p>
            <a:r>
              <a:rPr lang="en-US" dirty="0"/>
              <a:t>Responsive distributed energy resources absorb variable generation and can reduce peak demands </a:t>
            </a:r>
          </a:p>
          <a:p>
            <a:r>
              <a:rPr lang="en-US" dirty="0"/>
              <a:t>Transactive energy </a:t>
            </a:r>
          </a:p>
          <a:p>
            <a:pPr lvl="1"/>
            <a:r>
              <a:rPr lang="en-US" dirty="0"/>
              <a:t>Enables pro-</a:t>
            </a:r>
            <a:r>
              <a:rPr lang="en-US" dirty="0" err="1"/>
              <a:t>sumers</a:t>
            </a:r>
            <a:r>
              <a:rPr lang="en-US" dirty="0"/>
              <a:t> to buy and sell energy from one another</a:t>
            </a:r>
          </a:p>
          <a:p>
            <a:pPr lvl="1"/>
            <a:r>
              <a:rPr lang="en-US" dirty="0"/>
              <a:t>Flexible</a:t>
            </a:r>
          </a:p>
          <a:p>
            <a:pPr lvl="1"/>
            <a:r>
              <a:rPr lang="en-US" dirty="0"/>
              <a:t>Cost-effective for pro-</a:t>
            </a:r>
            <a:r>
              <a:rPr lang="en-US" dirty="0" err="1"/>
              <a:t>sumers</a:t>
            </a:r>
            <a:endParaRPr lang="en-US" dirty="0"/>
          </a:p>
          <a:p>
            <a:pPr lvl="1"/>
            <a:r>
              <a:rPr lang="en-US" dirty="0"/>
              <a:t>Voluntary</a:t>
            </a:r>
          </a:p>
          <a:p>
            <a:pPr lvl="1"/>
            <a:r>
              <a:rPr lang="en-US" dirty="0"/>
              <a:t>Requires Grid Modernization</a:t>
            </a:r>
          </a:p>
          <a:p>
            <a:pPr lvl="1"/>
            <a:endParaRPr lang="en-US" dirty="0"/>
          </a:p>
          <a:p>
            <a:endParaRPr lang="en-US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dirty="0"/>
          </a:p>
        </p:txBody>
      </p:sp>
      <p:sp>
        <p:nvSpPr>
          <p:cNvPr id="5" name="Text Box 1"/>
          <p:cNvSpPr txBox="1"/>
          <p:nvPr/>
        </p:nvSpPr>
        <p:spPr>
          <a:xfrm>
            <a:off x="6958882" y="588400"/>
            <a:ext cx="1467389" cy="484748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7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tencil" panose="040409050D0802020404" pitchFamily="82" charset="0"/>
                <a:ea typeface="Calibri" panose="020F0502020204030204" pitchFamily="34" charset="0"/>
              </a:rPr>
              <a:t>GRID2.0</a:t>
            </a:r>
            <a:endParaRPr lang="en-US" sz="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133" y="5725788"/>
            <a:ext cx="1378404" cy="113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3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pc="-1" dirty="0">
                <a:uFill>
                  <a:solidFill>
                    <a:srgbClr val="FFFFFF"/>
                  </a:solidFill>
                </a:uFill>
                <a:latin typeface="Arial"/>
              </a:rPr>
              <a:t>Virtual Power Plant in 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208829"/>
            <a:ext cx="8174580" cy="4982421"/>
          </a:xfrm>
        </p:spPr>
        <p:txBody>
          <a:bodyPr>
            <a:normAutofit/>
          </a:bodyPr>
          <a:lstStyle/>
          <a:p>
            <a:r>
              <a:rPr lang="en-US" dirty="0"/>
              <a:t>Governed by Core Principles: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Reliability</a:t>
            </a:r>
          </a:p>
          <a:p>
            <a:pPr lvl="1"/>
            <a:r>
              <a:rPr lang="en-US" dirty="0"/>
              <a:t>Affordability</a:t>
            </a:r>
          </a:p>
          <a:p>
            <a:pPr lvl="1"/>
            <a:r>
              <a:rPr lang="en-US" dirty="0"/>
              <a:t>Sustainability</a:t>
            </a:r>
          </a:p>
          <a:p>
            <a:r>
              <a:rPr lang="en-US" dirty="0"/>
              <a:t>Incentivizing distributed energy resources, demand response and efficiency</a:t>
            </a:r>
          </a:p>
          <a:p>
            <a:r>
              <a:rPr lang="en-US" dirty="0"/>
              <a:t>Local power “sources” can be prioritized</a:t>
            </a:r>
          </a:p>
          <a:p>
            <a:r>
              <a:rPr lang="en-US" dirty="0"/>
              <a:t>Transactive energy system/Technology-Neutral  </a:t>
            </a:r>
          </a:p>
          <a:p>
            <a:r>
              <a:rPr lang="en-US" dirty="0"/>
              <a:t>Market-driven implementation can be phased-in</a:t>
            </a:r>
          </a:p>
          <a:p>
            <a:r>
              <a:rPr lang="en-US" dirty="0"/>
              <a:t>Managed by distributed service platform provider</a:t>
            </a:r>
          </a:p>
          <a:p>
            <a:endParaRPr lang="en-US" dirty="0"/>
          </a:p>
        </p:txBody>
      </p:sp>
      <p:sp>
        <p:nvSpPr>
          <p:cNvPr id="5" name="Text Box 1"/>
          <p:cNvSpPr txBox="1"/>
          <p:nvPr/>
        </p:nvSpPr>
        <p:spPr>
          <a:xfrm>
            <a:off x="6958882" y="588400"/>
            <a:ext cx="1467389" cy="484748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700" b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Stencil" panose="040409050D0802020404" pitchFamily="82" charset="0"/>
                <a:ea typeface="Calibri" panose="020F0502020204030204" pitchFamily="34" charset="0"/>
              </a:rPr>
              <a:t>GRID2.0</a:t>
            </a:r>
            <a:endParaRPr lang="en-US" sz="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133" y="5725788"/>
            <a:ext cx="1378404" cy="113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190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407D0AA-83C4-4B8C-A289-EE8CE11720A4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6E64A74B-7A4D-48E5-9BB0-65A273354DB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622E10CC-CC66-4465-AE6F-9049B9776F58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396</TotalTime>
  <Words>229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Stencil</vt:lpstr>
      <vt:lpstr>Times New Roman</vt:lpstr>
      <vt:lpstr>Wingdings 3</vt:lpstr>
      <vt:lpstr>Ion</vt:lpstr>
      <vt:lpstr>PowerPoint Presentation</vt:lpstr>
      <vt:lpstr>MEDSIS PROCESS (FC1130) DC PUBLIC SERVICE COMMISSION</vt:lpstr>
      <vt:lpstr>RECOMMEDATIONS</vt:lpstr>
      <vt:lpstr>Virtual Power Plant in DC</vt:lpstr>
      <vt:lpstr>Virtual Power Plant in DC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as a Virtual Power Plant</dc:title>
  <dc:creator>Martin, Lawrence</dc:creator>
  <cp:lastModifiedBy>Yesenia Rivera</cp:lastModifiedBy>
  <cp:revision>29</cp:revision>
  <dcterms:created xsi:type="dcterms:W3CDTF">2017-04-06T19:05:53Z</dcterms:created>
  <dcterms:modified xsi:type="dcterms:W3CDTF">2019-06-01T02:53:58Z</dcterms:modified>
</cp:coreProperties>
</file>